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2" r:id="rId2"/>
    <p:sldId id="271" r:id="rId3"/>
    <p:sldId id="266" r:id="rId4"/>
    <p:sldId id="274" r:id="rId5"/>
    <p:sldId id="268" r:id="rId6"/>
    <p:sldId id="275" r:id="rId7"/>
    <p:sldId id="276" r:id="rId8"/>
    <p:sldId id="269" r:id="rId9"/>
    <p:sldId id="277" r:id="rId10"/>
    <p:sldId id="273" r:id="rId11"/>
    <p:sldId id="272" r:id="rId12"/>
  </p:sldIdLst>
  <p:sldSz cx="9144000" cy="6858000" type="screen4x3"/>
  <p:notesSz cx="6858000" cy="9144000"/>
  <p:custDataLst>
    <p:tags r:id="rId14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2" y="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Salg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38100" cap="flat" cmpd="sng" algn="ctr">
              <a:solidFill>
                <a:schemeClr val="tx2"/>
              </a:solidFill>
              <a:prstDash val="solid"/>
            </a:ln>
            <a:effectLst/>
          </c:spPr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9525" cap="flat" cmpd="sng" algn="ctr">
                <a:solidFill>
                  <a:schemeClr val="tx2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cat>
            <c:strRef>
              <c:f>'Ark1'!$A$2:$A$5</c:f>
              <c:strCache>
                <c:ptCount val="4"/>
                <c:pt idx="0">
                  <c:v>1. kvartal</c:v>
                </c:pt>
                <c:pt idx="1">
                  <c:v>2. kvartal</c:v>
                </c:pt>
                <c:pt idx="2">
                  <c:v>3. kvartal</c:v>
                </c:pt>
                <c:pt idx="3">
                  <c:v>4. kvartal</c:v>
                </c:pt>
              </c:strCache>
            </c:strRef>
          </c:cat>
          <c:val>
            <c:numRef>
              <c:f>'Ark1'!$B$2:$B$5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da-DK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F27E-0455-4CC2-98F7-BB71D3DFDA74}" type="datetimeFigureOut">
              <a:rPr lang="da-DK" smtClean="0"/>
              <a:t>20-08-2020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70A35-78E3-44A8-8817-30F330E52C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211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1200" dirty="0" smtClean="0"/>
              <a:t>Fiskebensdiagrammet bruges til at udforske og visualisere de mulige årsager til kvalitetsproblemet.</a:t>
            </a:r>
          </a:p>
          <a:p>
            <a:pPr rtl="0"/>
            <a:r>
              <a:rPr lang="da-DK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Årsager til hvorfor en given hændelse sker eller ikke sker, fx at patienten venter eller at medicin ikke gives til tiden.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1200" dirty="0" smtClean="0"/>
              <a:t>Det kaldes også for et årsagsvirkningsdiagram.</a:t>
            </a:r>
          </a:p>
          <a:p>
            <a:pPr rtl="0"/>
            <a:endParaRPr lang="da-DK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da-DK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70A35-78E3-44A8-8817-30F330E52C3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46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 smtClean="0"/>
              <a:t>OBS: De underliggende årsager skal være så specifikke, at de kan danne grundlag for at afprøve ændringer.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70A35-78E3-44A8-8817-30F330E52C31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7355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179999" y="792000"/>
            <a:ext cx="8784000" cy="5580000"/>
          </a:xfrm>
          <a:prstGeom prst="rect">
            <a:avLst/>
          </a:prstGeom>
          <a:solidFill>
            <a:schemeClr val="tx2"/>
          </a:solidFill>
          <a:ln w="15240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rgbClr val="3F3018"/>
              </a:solidFill>
            </a:endParaRPr>
          </a:p>
        </p:txBody>
      </p:sp>
      <p:sp>
        <p:nvSpPr>
          <p:cNvPr id="38994" name="Rectangle 8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sp>
        <p:nvSpPr>
          <p:cNvPr id="39024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898525" y="3813175"/>
            <a:ext cx="7377113" cy="1439863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43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Skriv titel her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898525" y="5397500"/>
            <a:ext cx="7377113" cy="719138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pPr lvl="0"/>
            <a:r>
              <a:rPr lang="da-DK" altLang="da-DK" noProof="0" dirty="0" smtClean="0"/>
              <a:t>Skriv undertitel her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 smtClean="0"/>
              <a:t>Klik for at skrive overskrift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dirty="0" smtClean="0"/>
              <a:t>Klik for at skrive tekst eller klik på ikon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2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Øvel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1831188"/>
            <a:ext cx="7197725" cy="9144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440"/>
          <a:stretch/>
        </p:blipFill>
        <p:spPr>
          <a:xfrm>
            <a:off x="4454958" y="2349904"/>
            <a:ext cx="4981646" cy="4235708"/>
          </a:xfrm>
          <a:prstGeom prst="rect">
            <a:avLst/>
          </a:prstGeom>
        </p:spPr>
      </p:pic>
      <p:sp>
        <p:nvSpPr>
          <p:cNvPr id="9" name="Tekstboks 8"/>
          <p:cNvSpPr txBox="1"/>
          <p:nvPr/>
        </p:nvSpPr>
        <p:spPr>
          <a:xfrm>
            <a:off x="0" y="1214324"/>
            <a:ext cx="1623974" cy="453183"/>
          </a:xfrm>
          <a:prstGeom prst="rect">
            <a:avLst/>
          </a:prstGeom>
          <a:solidFill>
            <a:srgbClr val="CCCC66"/>
          </a:solidFill>
        </p:spPr>
        <p:txBody>
          <a:bodyPr wrap="square" lIns="0" tIns="72000" rIns="180000" bIns="72000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a-DK" sz="2000" b="1" dirty="0" smtClean="0">
                <a:solidFill>
                  <a:schemeClr val="bg1"/>
                </a:solidFill>
              </a:rPr>
              <a:t>ØVELSE</a:t>
            </a:r>
          </a:p>
        </p:txBody>
      </p:sp>
    </p:spTree>
    <p:extLst>
      <p:ext uri="{BB962C8B-B14F-4D97-AF65-F5344CB8AC3E}">
        <p14:creationId xmlns:p14="http://schemas.microsoft.com/office/powerpoint/2010/main" val="108549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hvid kan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2"/>
          <p:cNvSpPr>
            <a:spLocks noGrp="1" noChangeAspect="1"/>
          </p:cNvSpPr>
          <p:nvPr>
            <p:ph type="pic" idx="11"/>
          </p:nvPr>
        </p:nvSpPr>
        <p:spPr>
          <a:xfrm>
            <a:off x="180000" y="792000"/>
            <a:ext cx="8784000" cy="5580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48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å hele forma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billede 2"/>
          <p:cNvSpPr>
            <a:spLocks noGrp="1"/>
          </p:cNvSpPr>
          <p:nvPr>
            <p:ph type="pic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8075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4000" y="2159000"/>
            <a:ext cx="3780000" cy="401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18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467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fod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543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itat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dsholder til billede 2"/>
          <p:cNvSpPr>
            <a:spLocks noGrp="1"/>
          </p:cNvSpPr>
          <p:nvPr>
            <p:ph type="pic" idx="10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 sz="20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55" name="Rektangel 54"/>
          <p:cNvSpPr/>
          <p:nvPr/>
        </p:nvSpPr>
        <p:spPr bwMode="auto">
          <a:xfrm>
            <a:off x="-2" y="5191379"/>
            <a:ext cx="9144002" cy="1666621"/>
          </a:xfrm>
          <a:prstGeom prst="rect">
            <a:avLst/>
          </a:prstGeom>
          <a:solidFill>
            <a:schemeClr val="bg1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2" name="Rectangle 113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930232" y="6256420"/>
            <a:ext cx="6840000" cy="359075"/>
          </a:xfrm>
        </p:spPr>
        <p:txBody>
          <a:bodyPr anchor="t"/>
          <a:lstStyle>
            <a:lvl1pPr marL="0" indent="0" algn="r">
              <a:buFont typeface="Wingdings" pitchFamily="2" charset="2"/>
              <a:buNone/>
              <a:defRPr lang="da-DK" sz="1600" b="0" i="1" baseline="0" smtClean="0">
                <a:solidFill>
                  <a:srgbClr val="424242"/>
                </a:solidFill>
                <a:effectLst/>
              </a:defRPr>
            </a:lvl1pPr>
          </a:lstStyle>
          <a:p>
            <a:pPr lvl="0"/>
            <a:r>
              <a:rPr lang="da-DK" altLang="da-DK" b="0" i="1" noProof="0" dirty="0" smtClean="0">
                <a:solidFill>
                  <a:srgbClr val="424242"/>
                </a:solidFill>
                <a:effectLst/>
                <a:latin typeface="+mj-lt"/>
              </a:rPr>
              <a:t>- citat af</a:t>
            </a:r>
            <a:endParaRPr lang="da-DK" altLang="da-DK" noProof="0" dirty="0" smtClean="0"/>
          </a:p>
        </p:txBody>
      </p:sp>
      <p:sp>
        <p:nvSpPr>
          <p:cNvPr id="30" name="Freeform 6"/>
          <p:cNvSpPr>
            <a:spLocks noEditPoints="1"/>
          </p:cNvSpPr>
          <p:nvPr/>
        </p:nvSpPr>
        <p:spPr bwMode="auto">
          <a:xfrm>
            <a:off x="1099928" y="5089779"/>
            <a:ext cx="234950" cy="203200"/>
          </a:xfrm>
          <a:custGeom>
            <a:avLst/>
            <a:gdLst>
              <a:gd name="T0" fmla="*/ 64 w 148"/>
              <a:gd name="T1" fmla="*/ 0 h 128"/>
              <a:gd name="T2" fmla="*/ 4 w 148"/>
              <a:gd name="T3" fmla="*/ 0 h 128"/>
              <a:gd name="T4" fmla="*/ 4 w 148"/>
              <a:gd name="T5" fmla="*/ 58 h 128"/>
              <a:gd name="T6" fmla="*/ 32 w 148"/>
              <a:gd name="T7" fmla="*/ 58 h 128"/>
              <a:gd name="T8" fmla="*/ 32 w 148"/>
              <a:gd name="T9" fmla="*/ 58 h 128"/>
              <a:gd name="T10" fmla="*/ 30 w 148"/>
              <a:gd name="T11" fmla="*/ 74 h 128"/>
              <a:gd name="T12" fmla="*/ 28 w 148"/>
              <a:gd name="T13" fmla="*/ 80 h 128"/>
              <a:gd name="T14" fmla="*/ 24 w 148"/>
              <a:gd name="T15" fmla="*/ 86 h 128"/>
              <a:gd name="T16" fmla="*/ 20 w 148"/>
              <a:gd name="T17" fmla="*/ 92 h 128"/>
              <a:gd name="T18" fmla="*/ 14 w 148"/>
              <a:gd name="T19" fmla="*/ 96 h 128"/>
              <a:gd name="T20" fmla="*/ 0 w 148"/>
              <a:gd name="T21" fmla="*/ 104 h 128"/>
              <a:gd name="T22" fmla="*/ 10 w 148"/>
              <a:gd name="T23" fmla="*/ 128 h 128"/>
              <a:gd name="T24" fmla="*/ 10 w 148"/>
              <a:gd name="T25" fmla="*/ 128 h 128"/>
              <a:gd name="T26" fmla="*/ 28 w 148"/>
              <a:gd name="T27" fmla="*/ 120 h 128"/>
              <a:gd name="T28" fmla="*/ 42 w 148"/>
              <a:gd name="T29" fmla="*/ 110 h 128"/>
              <a:gd name="T30" fmla="*/ 42 w 148"/>
              <a:gd name="T31" fmla="*/ 110 h 128"/>
              <a:gd name="T32" fmla="*/ 52 w 148"/>
              <a:gd name="T33" fmla="*/ 98 h 128"/>
              <a:gd name="T34" fmla="*/ 58 w 148"/>
              <a:gd name="T35" fmla="*/ 82 h 128"/>
              <a:gd name="T36" fmla="*/ 62 w 148"/>
              <a:gd name="T37" fmla="*/ 64 h 128"/>
              <a:gd name="T38" fmla="*/ 64 w 148"/>
              <a:gd name="T39" fmla="*/ 42 h 128"/>
              <a:gd name="T40" fmla="*/ 64 w 148"/>
              <a:gd name="T41" fmla="*/ 0 h 128"/>
              <a:gd name="T42" fmla="*/ 148 w 148"/>
              <a:gd name="T43" fmla="*/ 0 h 128"/>
              <a:gd name="T44" fmla="*/ 90 w 148"/>
              <a:gd name="T45" fmla="*/ 0 h 128"/>
              <a:gd name="T46" fmla="*/ 90 w 148"/>
              <a:gd name="T47" fmla="*/ 58 h 128"/>
              <a:gd name="T48" fmla="*/ 118 w 148"/>
              <a:gd name="T49" fmla="*/ 58 h 128"/>
              <a:gd name="T50" fmla="*/ 118 w 148"/>
              <a:gd name="T51" fmla="*/ 58 h 128"/>
              <a:gd name="T52" fmla="*/ 116 w 148"/>
              <a:gd name="T53" fmla="*/ 74 h 128"/>
              <a:gd name="T54" fmla="*/ 112 w 148"/>
              <a:gd name="T55" fmla="*/ 80 h 128"/>
              <a:gd name="T56" fmla="*/ 110 w 148"/>
              <a:gd name="T57" fmla="*/ 86 h 128"/>
              <a:gd name="T58" fmla="*/ 104 w 148"/>
              <a:gd name="T59" fmla="*/ 92 h 128"/>
              <a:gd name="T60" fmla="*/ 98 w 148"/>
              <a:gd name="T61" fmla="*/ 96 h 128"/>
              <a:gd name="T62" fmla="*/ 84 w 148"/>
              <a:gd name="T63" fmla="*/ 104 h 128"/>
              <a:gd name="T64" fmla="*/ 96 w 148"/>
              <a:gd name="T65" fmla="*/ 128 h 128"/>
              <a:gd name="T66" fmla="*/ 96 w 148"/>
              <a:gd name="T67" fmla="*/ 128 h 128"/>
              <a:gd name="T68" fmla="*/ 114 w 148"/>
              <a:gd name="T69" fmla="*/ 120 h 128"/>
              <a:gd name="T70" fmla="*/ 128 w 148"/>
              <a:gd name="T71" fmla="*/ 110 h 128"/>
              <a:gd name="T72" fmla="*/ 128 w 148"/>
              <a:gd name="T73" fmla="*/ 110 h 128"/>
              <a:gd name="T74" fmla="*/ 134 w 148"/>
              <a:gd name="T75" fmla="*/ 102 h 128"/>
              <a:gd name="T76" fmla="*/ 138 w 148"/>
              <a:gd name="T77" fmla="*/ 96 h 128"/>
              <a:gd name="T78" fmla="*/ 142 w 148"/>
              <a:gd name="T79" fmla="*/ 88 h 128"/>
              <a:gd name="T80" fmla="*/ 146 w 148"/>
              <a:gd name="T81" fmla="*/ 78 h 128"/>
              <a:gd name="T82" fmla="*/ 146 w 148"/>
              <a:gd name="T83" fmla="*/ 78 h 128"/>
              <a:gd name="T84" fmla="*/ 148 w 148"/>
              <a:gd name="T85" fmla="*/ 62 h 128"/>
              <a:gd name="T86" fmla="*/ 148 w 148"/>
              <a:gd name="T87" fmla="*/ 42 h 128"/>
              <a:gd name="T88" fmla="*/ 148 w 148"/>
              <a:gd name="T89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48" h="128">
                <a:moveTo>
                  <a:pt x="64" y="0"/>
                </a:moveTo>
                <a:lnTo>
                  <a:pt x="4" y="0"/>
                </a:lnTo>
                <a:lnTo>
                  <a:pt x="4" y="58"/>
                </a:lnTo>
                <a:lnTo>
                  <a:pt x="32" y="58"/>
                </a:lnTo>
                <a:lnTo>
                  <a:pt x="32" y="58"/>
                </a:lnTo>
                <a:lnTo>
                  <a:pt x="30" y="74"/>
                </a:lnTo>
                <a:lnTo>
                  <a:pt x="28" y="80"/>
                </a:lnTo>
                <a:lnTo>
                  <a:pt x="24" y="86"/>
                </a:lnTo>
                <a:lnTo>
                  <a:pt x="20" y="92"/>
                </a:lnTo>
                <a:lnTo>
                  <a:pt x="14" y="96"/>
                </a:lnTo>
                <a:lnTo>
                  <a:pt x="0" y="104"/>
                </a:lnTo>
                <a:lnTo>
                  <a:pt x="10" y="128"/>
                </a:lnTo>
                <a:lnTo>
                  <a:pt x="10" y="128"/>
                </a:lnTo>
                <a:lnTo>
                  <a:pt x="28" y="120"/>
                </a:lnTo>
                <a:lnTo>
                  <a:pt x="42" y="110"/>
                </a:lnTo>
                <a:lnTo>
                  <a:pt x="42" y="110"/>
                </a:lnTo>
                <a:lnTo>
                  <a:pt x="52" y="98"/>
                </a:lnTo>
                <a:lnTo>
                  <a:pt x="58" y="82"/>
                </a:lnTo>
                <a:lnTo>
                  <a:pt x="62" y="64"/>
                </a:lnTo>
                <a:lnTo>
                  <a:pt x="64" y="42"/>
                </a:lnTo>
                <a:lnTo>
                  <a:pt x="64" y="0"/>
                </a:lnTo>
                <a:close/>
                <a:moveTo>
                  <a:pt x="148" y="0"/>
                </a:moveTo>
                <a:lnTo>
                  <a:pt x="90" y="0"/>
                </a:lnTo>
                <a:lnTo>
                  <a:pt x="90" y="58"/>
                </a:lnTo>
                <a:lnTo>
                  <a:pt x="118" y="58"/>
                </a:lnTo>
                <a:lnTo>
                  <a:pt x="118" y="58"/>
                </a:lnTo>
                <a:lnTo>
                  <a:pt x="116" y="74"/>
                </a:lnTo>
                <a:lnTo>
                  <a:pt x="112" y="80"/>
                </a:lnTo>
                <a:lnTo>
                  <a:pt x="110" y="86"/>
                </a:lnTo>
                <a:lnTo>
                  <a:pt x="104" y="92"/>
                </a:lnTo>
                <a:lnTo>
                  <a:pt x="98" y="96"/>
                </a:lnTo>
                <a:lnTo>
                  <a:pt x="84" y="104"/>
                </a:lnTo>
                <a:lnTo>
                  <a:pt x="96" y="128"/>
                </a:lnTo>
                <a:lnTo>
                  <a:pt x="96" y="128"/>
                </a:lnTo>
                <a:lnTo>
                  <a:pt x="114" y="120"/>
                </a:lnTo>
                <a:lnTo>
                  <a:pt x="128" y="110"/>
                </a:lnTo>
                <a:lnTo>
                  <a:pt x="128" y="110"/>
                </a:lnTo>
                <a:lnTo>
                  <a:pt x="134" y="102"/>
                </a:lnTo>
                <a:lnTo>
                  <a:pt x="138" y="96"/>
                </a:lnTo>
                <a:lnTo>
                  <a:pt x="142" y="88"/>
                </a:lnTo>
                <a:lnTo>
                  <a:pt x="146" y="78"/>
                </a:lnTo>
                <a:lnTo>
                  <a:pt x="146" y="78"/>
                </a:lnTo>
                <a:lnTo>
                  <a:pt x="148" y="62"/>
                </a:lnTo>
                <a:lnTo>
                  <a:pt x="148" y="42"/>
                </a:lnTo>
                <a:lnTo>
                  <a:pt x="148" y="0"/>
                </a:lnTo>
                <a:close/>
              </a:path>
            </a:pathLst>
          </a:custGeom>
          <a:solidFill>
            <a:srgbClr val="9900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53" name="Rectangle 112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80000" y="5491324"/>
            <a:ext cx="6840000" cy="1494932"/>
          </a:xfrm>
        </p:spPr>
        <p:txBody>
          <a:bodyPr anchor="t" anchorCtr="0"/>
          <a:lstStyle>
            <a:lvl1pPr>
              <a:lnSpc>
                <a:spcPct val="100000"/>
              </a:lnSpc>
              <a:spcAft>
                <a:spcPct val="20000"/>
              </a:spcAft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altLang="da-DK" noProof="0" dirty="0" smtClean="0"/>
              <a:t>Klik og skriv citat</a:t>
            </a:r>
          </a:p>
        </p:txBody>
      </p:sp>
    </p:spTree>
    <p:extLst>
      <p:ext uri="{BB962C8B-B14F-4D97-AF65-F5344CB8AC3E}">
        <p14:creationId xmlns:p14="http://schemas.microsoft.com/office/powerpoint/2010/main" val="105903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6" y="1187450"/>
            <a:ext cx="770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titeltypografi i masteren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7" y="2159000"/>
            <a:ext cx="7704000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638925" y="6332538"/>
            <a:ext cx="23241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 b="1">
                <a:solidFill>
                  <a:srgbClr val="E3DFD4"/>
                </a:solidFill>
              </a:defRPr>
            </a:lvl1pPr>
          </a:lstStyle>
          <a:p>
            <a:endParaRPr lang="da-DK"/>
          </a:p>
        </p:txBody>
      </p:sp>
      <p:grpSp>
        <p:nvGrpSpPr>
          <p:cNvPr id="38019" name="Group 131"/>
          <p:cNvGrpSpPr>
            <a:grpSpLocks noChangeAspect="1"/>
          </p:cNvGrpSpPr>
          <p:nvPr/>
        </p:nvGrpSpPr>
        <p:grpSpPr bwMode="auto">
          <a:xfrm>
            <a:off x="7877175" y="196850"/>
            <a:ext cx="1071563" cy="520700"/>
            <a:chOff x="2425" y="7208"/>
            <a:chExt cx="7069" cy="3441"/>
          </a:xfrm>
        </p:grpSpPr>
        <p:sp>
          <p:nvSpPr>
            <p:cNvPr id="38020" name="Freeform 132"/>
            <p:cNvSpPr>
              <a:spLocks noChangeAspect="1"/>
            </p:cNvSpPr>
            <p:nvPr/>
          </p:nvSpPr>
          <p:spPr bwMode="auto">
            <a:xfrm>
              <a:off x="2425" y="7789"/>
              <a:ext cx="2751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410 w 2751"/>
                <a:gd name="T55" fmla="*/ 1753 h 1753"/>
                <a:gd name="T56" fmla="*/ 1710 w 2751"/>
                <a:gd name="T57" fmla="*/ 1750 h 1753"/>
                <a:gd name="T58" fmla="*/ 1746 w 2751"/>
                <a:gd name="T59" fmla="*/ 1730 h 1753"/>
                <a:gd name="T60" fmla="*/ 1750 w 2751"/>
                <a:gd name="T61" fmla="*/ 404 h 1753"/>
                <a:gd name="T62" fmla="*/ 1777 w 2751"/>
                <a:gd name="T63" fmla="*/ 370 h 1753"/>
                <a:gd name="T64" fmla="*/ 1837 w 2751"/>
                <a:gd name="T65" fmla="*/ 362 h 1753"/>
                <a:gd name="T66" fmla="*/ 1963 w 2751"/>
                <a:gd name="T67" fmla="*/ 362 h 1753"/>
                <a:gd name="T68" fmla="*/ 2106 w 2751"/>
                <a:gd name="T69" fmla="*/ 373 h 1753"/>
                <a:gd name="T70" fmla="*/ 2193 w 2751"/>
                <a:gd name="T71" fmla="*/ 411 h 1753"/>
                <a:gd name="T72" fmla="*/ 2241 w 2751"/>
                <a:gd name="T73" fmla="*/ 496 h 1753"/>
                <a:gd name="T74" fmla="*/ 2251 w 2751"/>
                <a:gd name="T75" fmla="*/ 1474 h 1753"/>
                <a:gd name="T76" fmla="*/ 2258 w 2751"/>
                <a:gd name="T77" fmla="*/ 1602 h 1753"/>
                <a:gd name="T78" fmla="*/ 2292 w 2751"/>
                <a:gd name="T79" fmla="*/ 1690 h 1753"/>
                <a:gd name="T80" fmla="*/ 2375 w 2751"/>
                <a:gd name="T81" fmla="*/ 1739 h 1753"/>
                <a:gd name="T82" fmla="*/ 2536 w 2751"/>
                <a:gd name="T83" fmla="*/ 1753 h 1753"/>
                <a:gd name="T84" fmla="*/ 2672 w 2751"/>
                <a:gd name="T85" fmla="*/ 1752 h 1753"/>
                <a:gd name="T86" fmla="*/ 2728 w 2751"/>
                <a:gd name="T87" fmla="*/ 1746 h 1753"/>
                <a:gd name="T88" fmla="*/ 2750 w 2751"/>
                <a:gd name="T89" fmla="*/ 1710 h 1753"/>
                <a:gd name="T90" fmla="*/ 2751 w 2751"/>
                <a:gd name="T91" fmla="*/ 1642 h 1753"/>
                <a:gd name="T92" fmla="*/ 2751 w 2751"/>
                <a:gd name="T93" fmla="*/ 1486 h 1753"/>
                <a:gd name="T94" fmla="*/ 2751 w 2751"/>
                <a:gd name="T95" fmla="*/ 1272 h 1753"/>
                <a:gd name="T96" fmla="*/ 2751 w 2751"/>
                <a:gd name="T97" fmla="*/ 1030 h 1753"/>
                <a:gd name="T98" fmla="*/ 2750 w 2751"/>
                <a:gd name="T99" fmla="*/ 792 h 1753"/>
                <a:gd name="T100" fmla="*/ 2750 w 2751"/>
                <a:gd name="T101" fmla="*/ 534 h 1753"/>
                <a:gd name="T102" fmla="*/ 2731 w 2751"/>
                <a:gd name="T103" fmla="*/ 324 h 1753"/>
                <a:gd name="T104" fmla="*/ 2681 w 2751"/>
                <a:gd name="T105" fmla="*/ 184 h 1753"/>
                <a:gd name="T106" fmla="*/ 2578 w 2751"/>
                <a:gd name="T107" fmla="*/ 95 h 1753"/>
                <a:gd name="T108" fmla="*/ 2402 w 2751"/>
                <a:gd name="T109" fmla="*/ 47 h 1753"/>
                <a:gd name="T110" fmla="*/ 2137 w 2751"/>
                <a:gd name="T111" fmla="*/ 21 h 1753"/>
                <a:gd name="T112" fmla="*/ 1770 w 2751"/>
                <a:gd name="T113" fmla="*/ 7 h 1753"/>
                <a:gd name="T114" fmla="*/ 1347 w 2751"/>
                <a:gd name="T115" fmla="*/ 0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1" name="Freeform 133"/>
            <p:cNvSpPr>
              <a:spLocks noChangeAspect="1"/>
            </p:cNvSpPr>
            <p:nvPr/>
          </p:nvSpPr>
          <p:spPr bwMode="auto">
            <a:xfrm>
              <a:off x="5325" y="7808"/>
              <a:ext cx="802" cy="1736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689 h 1736"/>
                <a:gd name="T68" fmla="*/ 303 w 802"/>
                <a:gd name="T69" fmla="*/ 1704 h 1736"/>
                <a:gd name="T70" fmla="*/ 311 w 802"/>
                <a:gd name="T71" fmla="*/ 1716 h 1736"/>
                <a:gd name="T72" fmla="*/ 323 w 802"/>
                <a:gd name="T73" fmla="*/ 1725 h 1736"/>
                <a:gd name="T74" fmla="*/ 341 w 802"/>
                <a:gd name="T75" fmla="*/ 1731 h 1736"/>
                <a:gd name="T76" fmla="*/ 444 w 802"/>
                <a:gd name="T77" fmla="*/ 1734 h 1736"/>
                <a:gd name="T78" fmla="*/ 549 w 802"/>
                <a:gd name="T79" fmla="*/ 1736 h 1736"/>
                <a:gd name="T80" fmla="*/ 658 w 802"/>
                <a:gd name="T81" fmla="*/ 1734 h 1736"/>
                <a:gd name="T82" fmla="*/ 764 w 802"/>
                <a:gd name="T83" fmla="*/ 1731 h 1736"/>
                <a:gd name="T84" fmla="*/ 782 w 802"/>
                <a:gd name="T85" fmla="*/ 1725 h 1736"/>
                <a:gd name="T86" fmla="*/ 795 w 802"/>
                <a:gd name="T87" fmla="*/ 1716 h 1736"/>
                <a:gd name="T88" fmla="*/ 801 w 802"/>
                <a:gd name="T89" fmla="*/ 1704 h 1736"/>
                <a:gd name="T90" fmla="*/ 802 w 802"/>
                <a:gd name="T91" fmla="*/ 1689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2" name="Freeform 134"/>
            <p:cNvSpPr>
              <a:spLocks noChangeAspect="1" noEditPoints="1"/>
            </p:cNvSpPr>
            <p:nvPr/>
          </p:nvSpPr>
          <p:spPr bwMode="auto">
            <a:xfrm>
              <a:off x="6435" y="7208"/>
              <a:ext cx="3059" cy="2349"/>
            </a:xfrm>
            <a:custGeom>
              <a:avLst/>
              <a:gdLst>
                <a:gd name="T0" fmla="*/ 2887 w 3059"/>
                <a:gd name="T1" fmla="*/ 2114 h 2349"/>
                <a:gd name="T2" fmla="*/ 2627 w 3059"/>
                <a:gd name="T3" fmla="*/ 2044 h 2349"/>
                <a:gd name="T4" fmla="*/ 2562 w 3059"/>
                <a:gd name="T5" fmla="*/ 1865 h 2349"/>
                <a:gd name="T6" fmla="*/ 2553 w 3059"/>
                <a:gd name="T7" fmla="*/ 1490 h 2349"/>
                <a:gd name="T8" fmla="*/ 2554 w 3059"/>
                <a:gd name="T9" fmla="*/ 1043 h 2349"/>
                <a:gd name="T10" fmla="*/ 2679 w 3059"/>
                <a:gd name="T11" fmla="*/ 893 h 2349"/>
                <a:gd name="T12" fmla="*/ 2856 w 3059"/>
                <a:gd name="T13" fmla="*/ 842 h 2349"/>
                <a:gd name="T14" fmla="*/ 2914 w 3059"/>
                <a:gd name="T15" fmla="*/ 783 h 2349"/>
                <a:gd name="T16" fmla="*/ 2900 w 3059"/>
                <a:gd name="T17" fmla="*/ 649 h 2349"/>
                <a:gd name="T18" fmla="*/ 2704 w 3059"/>
                <a:gd name="T19" fmla="*/ 619 h 2349"/>
                <a:gd name="T20" fmla="*/ 2522 w 3059"/>
                <a:gd name="T21" fmla="*/ 582 h 2349"/>
                <a:gd name="T22" fmla="*/ 2478 w 3059"/>
                <a:gd name="T23" fmla="*/ 357 h 2349"/>
                <a:gd name="T24" fmla="*/ 2417 w 3059"/>
                <a:gd name="T25" fmla="*/ 220 h 2349"/>
                <a:gd name="T26" fmla="*/ 2166 w 3059"/>
                <a:gd name="T27" fmla="*/ 171 h 2349"/>
                <a:gd name="T28" fmla="*/ 2079 w 3059"/>
                <a:gd name="T29" fmla="*/ 205 h 2349"/>
                <a:gd name="T30" fmla="*/ 2073 w 3059"/>
                <a:gd name="T31" fmla="*/ 342 h 2349"/>
                <a:gd name="T32" fmla="*/ 2070 w 3059"/>
                <a:gd name="T33" fmla="*/ 766 h 2349"/>
                <a:gd name="T34" fmla="*/ 2066 w 3059"/>
                <a:gd name="T35" fmla="*/ 1317 h 2349"/>
                <a:gd name="T36" fmla="*/ 2063 w 3059"/>
                <a:gd name="T37" fmla="*/ 1752 h 2349"/>
                <a:gd name="T38" fmla="*/ 2082 w 3059"/>
                <a:gd name="T39" fmla="*/ 2087 h 2349"/>
                <a:gd name="T40" fmla="*/ 2243 w 3059"/>
                <a:gd name="T41" fmla="*/ 2298 h 2349"/>
                <a:gd name="T42" fmla="*/ 2609 w 3059"/>
                <a:gd name="T43" fmla="*/ 2345 h 2349"/>
                <a:gd name="T44" fmla="*/ 2956 w 3059"/>
                <a:gd name="T45" fmla="*/ 2331 h 2349"/>
                <a:gd name="T46" fmla="*/ 3053 w 3059"/>
                <a:gd name="T47" fmla="*/ 2261 h 2349"/>
                <a:gd name="T48" fmla="*/ 3015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37 w 3059"/>
                <a:gd name="T73" fmla="*/ 2087 h 2349"/>
                <a:gd name="T74" fmla="*/ 1672 w 3059"/>
                <a:gd name="T75" fmla="*/ 2021 h 2349"/>
                <a:gd name="T76" fmla="*/ 1640 w 3059"/>
                <a:gd name="T77" fmla="*/ 1815 h 2349"/>
                <a:gd name="T78" fmla="*/ 1638 w 3059"/>
                <a:gd name="T79" fmla="*/ 1335 h 2349"/>
                <a:gd name="T80" fmla="*/ 1636 w 3059"/>
                <a:gd name="T81" fmla="*/ 734 h 2349"/>
                <a:gd name="T82" fmla="*/ 1632 w 3059"/>
                <a:gd name="T83" fmla="*/ 270 h 2349"/>
                <a:gd name="T84" fmla="*/ 1621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911 w 3059"/>
                <a:gd name="T119" fmla="*/ 2333 h 2349"/>
                <a:gd name="T120" fmla="*/ 1941 w 3059"/>
                <a:gd name="T121" fmla="*/ 2233 h 2349"/>
                <a:gd name="T122" fmla="*/ 1941 w 3059"/>
                <a:gd name="T123" fmla="*/ 2123 h 2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7B0014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3" name="Freeform 135"/>
            <p:cNvSpPr>
              <a:spLocks noChangeAspect="1"/>
            </p:cNvSpPr>
            <p:nvPr/>
          </p:nvSpPr>
          <p:spPr bwMode="auto">
            <a:xfrm>
              <a:off x="2718" y="10019"/>
              <a:ext cx="258" cy="444"/>
            </a:xfrm>
            <a:custGeom>
              <a:avLst/>
              <a:gdLst>
                <a:gd name="T0" fmla="*/ 202 w 258"/>
                <a:gd name="T1" fmla="*/ 59 h 444"/>
                <a:gd name="T2" fmla="*/ 157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60 w 258"/>
                <a:gd name="T25" fmla="*/ 3 h 444"/>
                <a:gd name="T26" fmla="*/ 193 w 258"/>
                <a:gd name="T27" fmla="*/ 0 h 444"/>
                <a:gd name="T28" fmla="*/ 211 w 258"/>
                <a:gd name="T29" fmla="*/ 0 h 444"/>
                <a:gd name="T30" fmla="*/ 235 w 258"/>
                <a:gd name="T31" fmla="*/ 0 h 444"/>
                <a:gd name="T32" fmla="*/ 258 w 258"/>
                <a:gd name="T33" fmla="*/ 3 h 444"/>
                <a:gd name="T34" fmla="*/ 258 w 258"/>
                <a:gd name="T35" fmla="*/ 59 h 444"/>
                <a:gd name="T36" fmla="*/ 202 w 258"/>
                <a:gd name="T37" fmla="*/ 59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4" name="Freeform 136"/>
            <p:cNvSpPr>
              <a:spLocks noChangeAspect="1" noEditPoints="1"/>
            </p:cNvSpPr>
            <p:nvPr/>
          </p:nvSpPr>
          <p:spPr bwMode="auto">
            <a:xfrm>
              <a:off x="3028" y="10015"/>
              <a:ext cx="367" cy="459"/>
            </a:xfrm>
            <a:custGeom>
              <a:avLst/>
              <a:gdLst>
                <a:gd name="T0" fmla="*/ 308 w 367"/>
                <a:gd name="T1" fmla="*/ 240 h 459"/>
                <a:gd name="T2" fmla="*/ 67 w 367"/>
                <a:gd name="T3" fmla="*/ 240 h 459"/>
                <a:gd name="T4" fmla="*/ 67 w 367"/>
                <a:gd name="T5" fmla="*/ 320 h 459"/>
                <a:gd name="T6" fmla="*/ 69 w 367"/>
                <a:gd name="T7" fmla="*/ 345 h 459"/>
                <a:gd name="T8" fmla="*/ 75 w 367"/>
                <a:gd name="T9" fmla="*/ 365 h 459"/>
                <a:gd name="T10" fmla="*/ 85 w 367"/>
                <a:gd name="T11" fmla="*/ 381 h 459"/>
                <a:gd name="T12" fmla="*/ 102 w 367"/>
                <a:gd name="T13" fmla="*/ 392 h 459"/>
                <a:gd name="T14" fmla="*/ 125 w 367"/>
                <a:gd name="T15" fmla="*/ 399 h 459"/>
                <a:gd name="T16" fmla="*/ 154 w 367"/>
                <a:gd name="T17" fmla="*/ 401 h 459"/>
                <a:gd name="T18" fmla="*/ 355 w 367"/>
                <a:gd name="T19" fmla="*/ 401 h 459"/>
                <a:gd name="T20" fmla="*/ 355 w 367"/>
                <a:gd name="T21" fmla="*/ 433 h 459"/>
                <a:gd name="T22" fmla="*/ 339 w 367"/>
                <a:gd name="T23" fmla="*/ 444 h 459"/>
                <a:gd name="T24" fmla="*/ 317 w 367"/>
                <a:gd name="T25" fmla="*/ 451 h 459"/>
                <a:gd name="T26" fmla="*/ 293 w 367"/>
                <a:gd name="T27" fmla="*/ 457 h 459"/>
                <a:gd name="T28" fmla="*/ 266 w 367"/>
                <a:gd name="T29" fmla="*/ 459 h 459"/>
                <a:gd name="T30" fmla="*/ 152 w 367"/>
                <a:gd name="T31" fmla="*/ 459 h 459"/>
                <a:gd name="T32" fmla="*/ 123 w 367"/>
                <a:gd name="T33" fmla="*/ 457 h 459"/>
                <a:gd name="T34" fmla="*/ 94 w 367"/>
                <a:gd name="T35" fmla="*/ 451 h 459"/>
                <a:gd name="T36" fmla="*/ 69 w 367"/>
                <a:gd name="T37" fmla="*/ 441 h 459"/>
                <a:gd name="T38" fmla="*/ 46 w 367"/>
                <a:gd name="T39" fmla="*/ 426 h 459"/>
                <a:gd name="T40" fmla="*/ 28 w 367"/>
                <a:gd name="T41" fmla="*/ 408 h 459"/>
                <a:gd name="T42" fmla="*/ 13 w 367"/>
                <a:gd name="T43" fmla="*/ 383 h 459"/>
                <a:gd name="T44" fmla="*/ 2 w 367"/>
                <a:gd name="T45" fmla="*/ 352 h 459"/>
                <a:gd name="T46" fmla="*/ 0 w 367"/>
                <a:gd name="T47" fmla="*/ 316 h 459"/>
                <a:gd name="T48" fmla="*/ 0 w 367"/>
                <a:gd name="T49" fmla="*/ 152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43 h 459"/>
                <a:gd name="T88" fmla="*/ 367 w 367"/>
                <a:gd name="T89" fmla="*/ 231 h 459"/>
                <a:gd name="T90" fmla="*/ 308 w 367"/>
                <a:gd name="T91" fmla="*/ 240 h 459"/>
                <a:gd name="T92" fmla="*/ 302 w 367"/>
                <a:gd name="T93" fmla="*/ 128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37 h 459"/>
                <a:gd name="T120" fmla="*/ 67 w 367"/>
                <a:gd name="T121" fmla="*/ 190 h 459"/>
                <a:gd name="T122" fmla="*/ 302 w 367"/>
                <a:gd name="T123" fmla="*/ 190 h 459"/>
                <a:gd name="T124" fmla="*/ 302 w 367"/>
                <a:gd name="T125" fmla="*/ 128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5" name="Freeform 137"/>
            <p:cNvSpPr>
              <a:spLocks noChangeAspect="1" noEditPoints="1"/>
            </p:cNvSpPr>
            <p:nvPr/>
          </p:nvSpPr>
          <p:spPr bwMode="auto">
            <a:xfrm>
              <a:off x="3509" y="10015"/>
              <a:ext cx="362" cy="634"/>
            </a:xfrm>
            <a:custGeom>
              <a:avLst/>
              <a:gdLst>
                <a:gd name="T0" fmla="*/ 111 w 362"/>
                <a:gd name="T1" fmla="*/ 634 h 634"/>
                <a:gd name="T2" fmla="*/ 71 w 362"/>
                <a:gd name="T3" fmla="*/ 632 h 634"/>
                <a:gd name="T4" fmla="*/ 29 w 362"/>
                <a:gd name="T5" fmla="*/ 623 h 634"/>
                <a:gd name="T6" fmla="*/ 13 w 362"/>
                <a:gd name="T7" fmla="*/ 574 h 634"/>
                <a:gd name="T8" fmla="*/ 248 w 362"/>
                <a:gd name="T9" fmla="*/ 570 h 634"/>
                <a:gd name="T10" fmla="*/ 282 w 362"/>
                <a:gd name="T11" fmla="*/ 545 h 634"/>
                <a:gd name="T12" fmla="*/ 293 w 362"/>
                <a:gd name="T13" fmla="*/ 495 h 634"/>
                <a:gd name="T14" fmla="*/ 268 w 362"/>
                <a:gd name="T15" fmla="*/ 417 h 634"/>
                <a:gd name="T16" fmla="*/ 210 w 362"/>
                <a:gd name="T17" fmla="*/ 437 h 634"/>
                <a:gd name="T18" fmla="*/ 116 w 362"/>
                <a:gd name="T19" fmla="*/ 439 h 634"/>
                <a:gd name="T20" fmla="*/ 60 w 362"/>
                <a:gd name="T21" fmla="*/ 430 h 634"/>
                <a:gd name="T22" fmla="*/ 22 w 362"/>
                <a:gd name="T23" fmla="*/ 404 h 634"/>
                <a:gd name="T24" fmla="*/ 2 w 362"/>
                <a:gd name="T25" fmla="*/ 361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97 w 362"/>
                <a:gd name="T35" fmla="*/ 0 h 634"/>
                <a:gd name="T36" fmla="*/ 254 w 362"/>
                <a:gd name="T37" fmla="*/ 11 h 634"/>
                <a:gd name="T38" fmla="*/ 299 w 362"/>
                <a:gd name="T39" fmla="*/ 44 h 634"/>
                <a:gd name="T40" fmla="*/ 362 w 362"/>
                <a:gd name="T41" fmla="*/ 9 h 634"/>
                <a:gd name="T42" fmla="*/ 358 w 362"/>
                <a:gd name="T43" fmla="*/ 529 h 634"/>
                <a:gd name="T44" fmla="*/ 333 w 362"/>
                <a:gd name="T45" fmla="*/ 588 h 634"/>
                <a:gd name="T46" fmla="*/ 284 w 362"/>
                <a:gd name="T47" fmla="*/ 623 h 634"/>
                <a:gd name="T48" fmla="*/ 214 w 362"/>
                <a:gd name="T49" fmla="*/ 634 h 634"/>
                <a:gd name="T50" fmla="*/ 275 w 362"/>
                <a:gd name="T51" fmla="*/ 78 h 634"/>
                <a:gd name="T52" fmla="*/ 219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45 h 634"/>
                <a:gd name="T64" fmla="*/ 89 w 362"/>
                <a:gd name="T65" fmla="*/ 368 h 634"/>
                <a:gd name="T66" fmla="*/ 116 w 362"/>
                <a:gd name="T67" fmla="*/ 376 h 634"/>
                <a:gd name="T68" fmla="*/ 181 w 362"/>
                <a:gd name="T69" fmla="*/ 377 h 634"/>
                <a:gd name="T70" fmla="*/ 252 w 362"/>
                <a:gd name="T71" fmla="*/ 370 h 634"/>
                <a:gd name="T72" fmla="*/ 293 w 362"/>
                <a:gd name="T73" fmla="*/ 361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6" name="Freeform 138"/>
            <p:cNvSpPr>
              <a:spLocks noChangeAspect="1" noEditPoints="1"/>
            </p:cNvSpPr>
            <p:nvPr/>
          </p:nvSpPr>
          <p:spPr bwMode="auto">
            <a:xfrm>
              <a:off x="4019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7" name="Freeform 139"/>
            <p:cNvSpPr>
              <a:spLocks noChangeAspect="1" noEditPoints="1"/>
            </p:cNvSpPr>
            <p:nvPr/>
          </p:nvSpPr>
          <p:spPr bwMode="auto">
            <a:xfrm>
              <a:off x="4222" y="10015"/>
              <a:ext cx="378" cy="459"/>
            </a:xfrm>
            <a:custGeom>
              <a:avLst/>
              <a:gdLst>
                <a:gd name="T0" fmla="*/ 235 w 378"/>
                <a:gd name="T1" fmla="*/ 459 h 459"/>
                <a:gd name="T2" fmla="*/ 150 w 378"/>
                <a:gd name="T3" fmla="*/ 459 h 459"/>
                <a:gd name="T4" fmla="*/ 112 w 378"/>
                <a:gd name="T5" fmla="*/ 455 h 459"/>
                <a:gd name="T6" fmla="*/ 79 w 378"/>
                <a:gd name="T7" fmla="*/ 446 h 459"/>
                <a:gd name="T8" fmla="*/ 52 w 378"/>
                <a:gd name="T9" fmla="*/ 431 h 459"/>
                <a:gd name="T10" fmla="*/ 30 w 378"/>
                <a:gd name="T11" fmla="*/ 412 h 459"/>
                <a:gd name="T12" fmla="*/ 14 w 378"/>
                <a:gd name="T13" fmla="*/ 386 h 459"/>
                <a:gd name="T14" fmla="*/ 3 w 378"/>
                <a:gd name="T15" fmla="*/ 354 h 459"/>
                <a:gd name="T16" fmla="*/ 0 w 378"/>
                <a:gd name="T17" fmla="*/ 316 h 459"/>
                <a:gd name="T18" fmla="*/ 0 w 378"/>
                <a:gd name="T19" fmla="*/ 141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35 w 378"/>
                <a:gd name="T35" fmla="*/ 0 h 459"/>
                <a:gd name="T36" fmla="*/ 271 w 378"/>
                <a:gd name="T37" fmla="*/ 4 h 459"/>
                <a:gd name="T38" fmla="*/ 303 w 378"/>
                <a:gd name="T39" fmla="*/ 13 h 459"/>
                <a:gd name="T40" fmla="*/ 331 w 378"/>
                <a:gd name="T41" fmla="*/ 29 h 459"/>
                <a:gd name="T42" fmla="*/ 350 w 378"/>
                <a:gd name="T43" fmla="*/ 51 h 459"/>
                <a:gd name="T44" fmla="*/ 367 w 378"/>
                <a:gd name="T45" fmla="*/ 78 h 459"/>
                <a:gd name="T46" fmla="*/ 376 w 378"/>
                <a:gd name="T47" fmla="*/ 110 h 459"/>
                <a:gd name="T48" fmla="*/ 378 w 378"/>
                <a:gd name="T49" fmla="*/ 146 h 459"/>
                <a:gd name="T50" fmla="*/ 378 w 378"/>
                <a:gd name="T51" fmla="*/ 312 h 459"/>
                <a:gd name="T52" fmla="*/ 376 w 378"/>
                <a:gd name="T53" fmla="*/ 348 h 459"/>
                <a:gd name="T54" fmla="*/ 367 w 378"/>
                <a:gd name="T55" fmla="*/ 381 h 459"/>
                <a:gd name="T56" fmla="*/ 350 w 378"/>
                <a:gd name="T57" fmla="*/ 408 h 459"/>
                <a:gd name="T58" fmla="*/ 331 w 378"/>
                <a:gd name="T59" fmla="*/ 430 h 459"/>
                <a:gd name="T60" fmla="*/ 303 w 378"/>
                <a:gd name="T61" fmla="*/ 446 h 459"/>
                <a:gd name="T62" fmla="*/ 271 w 378"/>
                <a:gd name="T63" fmla="*/ 455 h 459"/>
                <a:gd name="T64" fmla="*/ 235 w 378"/>
                <a:gd name="T65" fmla="*/ 459 h 459"/>
                <a:gd name="T66" fmla="*/ 311 w 378"/>
                <a:gd name="T67" fmla="*/ 134 h 459"/>
                <a:gd name="T68" fmla="*/ 309 w 378"/>
                <a:gd name="T69" fmla="*/ 114 h 459"/>
                <a:gd name="T70" fmla="*/ 303 w 378"/>
                <a:gd name="T71" fmla="*/ 96 h 459"/>
                <a:gd name="T72" fmla="*/ 296 w 378"/>
                <a:gd name="T73" fmla="*/ 78 h 459"/>
                <a:gd name="T74" fmla="*/ 284 w 378"/>
                <a:gd name="T75" fmla="*/ 65 h 459"/>
                <a:gd name="T76" fmla="*/ 267 w 378"/>
                <a:gd name="T77" fmla="*/ 56 h 459"/>
                <a:gd name="T78" fmla="*/ 246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34 h 459"/>
                <a:gd name="T94" fmla="*/ 68 w 378"/>
                <a:gd name="T95" fmla="*/ 323 h 459"/>
                <a:gd name="T96" fmla="*/ 70 w 378"/>
                <a:gd name="T97" fmla="*/ 345 h 459"/>
                <a:gd name="T98" fmla="*/ 74 w 378"/>
                <a:gd name="T99" fmla="*/ 365 h 459"/>
                <a:gd name="T100" fmla="*/ 83 w 378"/>
                <a:gd name="T101" fmla="*/ 381 h 459"/>
                <a:gd name="T102" fmla="*/ 97 w 378"/>
                <a:gd name="T103" fmla="*/ 394 h 459"/>
                <a:gd name="T104" fmla="*/ 114 w 378"/>
                <a:gd name="T105" fmla="*/ 401 h 459"/>
                <a:gd name="T106" fmla="*/ 135 w 378"/>
                <a:gd name="T107" fmla="*/ 404 h 459"/>
                <a:gd name="T108" fmla="*/ 246 w 378"/>
                <a:gd name="T109" fmla="*/ 404 h 459"/>
                <a:gd name="T110" fmla="*/ 267 w 378"/>
                <a:gd name="T111" fmla="*/ 401 h 459"/>
                <a:gd name="T112" fmla="*/ 284 w 378"/>
                <a:gd name="T113" fmla="*/ 392 h 459"/>
                <a:gd name="T114" fmla="*/ 296 w 378"/>
                <a:gd name="T115" fmla="*/ 379 h 459"/>
                <a:gd name="T116" fmla="*/ 303 w 378"/>
                <a:gd name="T117" fmla="*/ 363 h 459"/>
                <a:gd name="T118" fmla="*/ 309 w 378"/>
                <a:gd name="T119" fmla="*/ 345 h 459"/>
                <a:gd name="T120" fmla="*/ 311 w 378"/>
                <a:gd name="T121" fmla="*/ 325 h 459"/>
                <a:gd name="T122" fmla="*/ 311 w 378"/>
                <a:gd name="T123" fmla="*/ 134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8" name="Freeform 140"/>
            <p:cNvSpPr>
              <a:spLocks noChangeAspect="1"/>
            </p:cNvSpPr>
            <p:nvPr/>
          </p:nvSpPr>
          <p:spPr bwMode="auto">
            <a:xfrm>
              <a:off x="4721" y="10015"/>
              <a:ext cx="361" cy="448"/>
            </a:xfrm>
            <a:custGeom>
              <a:avLst/>
              <a:gdLst>
                <a:gd name="T0" fmla="*/ 293 w 361"/>
                <a:gd name="T1" fmla="*/ 448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48 h 448"/>
                <a:gd name="T26" fmla="*/ 0 w 361"/>
                <a:gd name="T27" fmla="*/ 448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48 h 448"/>
                <a:gd name="T60" fmla="*/ 293 w 361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29" name="Freeform 141"/>
            <p:cNvSpPr>
              <a:spLocks noChangeAspect="1"/>
            </p:cNvSpPr>
            <p:nvPr/>
          </p:nvSpPr>
          <p:spPr bwMode="auto">
            <a:xfrm>
              <a:off x="5232" y="10015"/>
              <a:ext cx="608" cy="448"/>
            </a:xfrm>
            <a:custGeom>
              <a:avLst/>
              <a:gdLst>
                <a:gd name="T0" fmla="*/ 541 w 608"/>
                <a:gd name="T1" fmla="*/ 448 h 448"/>
                <a:gd name="T2" fmla="*/ 541 w 608"/>
                <a:gd name="T3" fmla="*/ 107 h 448"/>
                <a:gd name="T4" fmla="*/ 537 w 608"/>
                <a:gd name="T5" fmla="*/ 87 h 448"/>
                <a:gd name="T6" fmla="*/ 528 w 608"/>
                <a:gd name="T7" fmla="*/ 74 h 448"/>
                <a:gd name="T8" fmla="*/ 516 w 608"/>
                <a:gd name="T9" fmla="*/ 67 h 448"/>
                <a:gd name="T10" fmla="*/ 501 w 608"/>
                <a:gd name="T11" fmla="*/ 62 h 448"/>
                <a:gd name="T12" fmla="*/ 485 w 608"/>
                <a:gd name="T13" fmla="*/ 60 h 448"/>
                <a:gd name="T14" fmla="*/ 440 w 608"/>
                <a:gd name="T15" fmla="*/ 60 h 448"/>
                <a:gd name="T16" fmla="*/ 407 w 608"/>
                <a:gd name="T17" fmla="*/ 62 h 448"/>
                <a:gd name="T18" fmla="*/ 378 w 608"/>
                <a:gd name="T19" fmla="*/ 65 h 448"/>
                <a:gd name="T20" fmla="*/ 355 w 608"/>
                <a:gd name="T21" fmla="*/ 69 h 448"/>
                <a:gd name="T22" fmla="*/ 338 w 608"/>
                <a:gd name="T23" fmla="*/ 72 h 448"/>
                <a:gd name="T24" fmla="*/ 338 w 608"/>
                <a:gd name="T25" fmla="*/ 448 h 448"/>
                <a:gd name="T26" fmla="*/ 270 w 608"/>
                <a:gd name="T27" fmla="*/ 448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48 h 448"/>
                <a:gd name="T50" fmla="*/ 0 w 608"/>
                <a:gd name="T51" fmla="*/ 448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15 w 608"/>
                <a:gd name="T75" fmla="*/ 31 h 448"/>
                <a:gd name="T76" fmla="*/ 328 w 608"/>
                <a:gd name="T77" fmla="*/ 51 h 448"/>
                <a:gd name="T78" fmla="*/ 346 w 608"/>
                <a:gd name="T79" fmla="*/ 33 h 448"/>
                <a:gd name="T80" fmla="*/ 369 w 608"/>
                <a:gd name="T81" fmla="*/ 18 h 448"/>
                <a:gd name="T82" fmla="*/ 396 w 608"/>
                <a:gd name="T83" fmla="*/ 7 h 448"/>
                <a:gd name="T84" fmla="*/ 425 w 608"/>
                <a:gd name="T85" fmla="*/ 2 h 448"/>
                <a:gd name="T86" fmla="*/ 456 w 608"/>
                <a:gd name="T87" fmla="*/ 0 h 448"/>
                <a:gd name="T88" fmla="*/ 498 w 608"/>
                <a:gd name="T89" fmla="*/ 0 h 448"/>
                <a:gd name="T90" fmla="*/ 521 w 608"/>
                <a:gd name="T91" fmla="*/ 2 h 448"/>
                <a:gd name="T92" fmla="*/ 545 w 608"/>
                <a:gd name="T93" fmla="*/ 6 h 448"/>
                <a:gd name="T94" fmla="*/ 564 w 608"/>
                <a:gd name="T95" fmla="*/ 15 h 448"/>
                <a:gd name="T96" fmla="*/ 583 w 608"/>
                <a:gd name="T97" fmla="*/ 29 h 448"/>
                <a:gd name="T98" fmla="*/ 597 w 608"/>
                <a:gd name="T99" fmla="*/ 47 h 448"/>
                <a:gd name="T100" fmla="*/ 604 w 608"/>
                <a:gd name="T101" fmla="*/ 71 h 448"/>
                <a:gd name="T102" fmla="*/ 608 w 608"/>
                <a:gd name="T103" fmla="*/ 98 h 448"/>
                <a:gd name="T104" fmla="*/ 608 w 608"/>
                <a:gd name="T105" fmla="*/ 448 h 448"/>
                <a:gd name="T106" fmla="*/ 541 w 608"/>
                <a:gd name="T107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0" name="Freeform 142"/>
            <p:cNvSpPr>
              <a:spLocks noChangeAspect="1" noEditPoints="1"/>
            </p:cNvSpPr>
            <p:nvPr/>
          </p:nvSpPr>
          <p:spPr bwMode="auto">
            <a:xfrm>
              <a:off x="5986" y="9846"/>
              <a:ext cx="67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67 w 67"/>
                <a:gd name="T5" fmla="*/ 0 h 617"/>
                <a:gd name="T6" fmla="*/ 67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67 w 67"/>
                <a:gd name="T15" fmla="*/ 178 h 617"/>
                <a:gd name="T16" fmla="*/ 67 w 67"/>
                <a:gd name="T17" fmla="*/ 617 h 617"/>
                <a:gd name="T18" fmla="*/ 0 w 67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1" name="Freeform 143"/>
            <p:cNvSpPr>
              <a:spLocks noChangeAspect="1" noEditPoints="1"/>
            </p:cNvSpPr>
            <p:nvPr/>
          </p:nvSpPr>
          <p:spPr bwMode="auto">
            <a:xfrm>
              <a:off x="6182" y="9846"/>
              <a:ext cx="359" cy="628"/>
            </a:xfrm>
            <a:custGeom>
              <a:avLst/>
              <a:gdLst>
                <a:gd name="T0" fmla="*/ 300 w 359"/>
                <a:gd name="T1" fmla="*/ 617 h 628"/>
                <a:gd name="T2" fmla="*/ 294 w 359"/>
                <a:gd name="T3" fmla="*/ 584 h 628"/>
                <a:gd name="T4" fmla="*/ 267 w 359"/>
                <a:gd name="T5" fmla="*/ 606 h 628"/>
                <a:gd name="T6" fmla="*/ 238 w 359"/>
                <a:gd name="T7" fmla="*/ 619 h 628"/>
                <a:gd name="T8" fmla="*/ 207 w 359"/>
                <a:gd name="T9" fmla="*/ 626 h 628"/>
                <a:gd name="T10" fmla="*/ 175 w 359"/>
                <a:gd name="T11" fmla="*/ 628 h 628"/>
                <a:gd name="T12" fmla="*/ 104 w 359"/>
                <a:gd name="T13" fmla="*/ 628 h 628"/>
                <a:gd name="T14" fmla="*/ 85 w 359"/>
                <a:gd name="T15" fmla="*/ 626 h 628"/>
                <a:gd name="T16" fmla="*/ 63 w 359"/>
                <a:gd name="T17" fmla="*/ 620 h 628"/>
                <a:gd name="T18" fmla="*/ 43 w 359"/>
                <a:gd name="T19" fmla="*/ 613 h 628"/>
                <a:gd name="T20" fmla="*/ 25 w 359"/>
                <a:gd name="T21" fmla="*/ 599 h 628"/>
                <a:gd name="T22" fmla="*/ 12 w 359"/>
                <a:gd name="T23" fmla="*/ 581 h 628"/>
                <a:gd name="T24" fmla="*/ 1 w 359"/>
                <a:gd name="T25" fmla="*/ 557 h 628"/>
                <a:gd name="T26" fmla="*/ 0 w 359"/>
                <a:gd name="T27" fmla="*/ 527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68 w 359"/>
                <a:gd name="T39" fmla="*/ 180 h 628"/>
                <a:gd name="T40" fmla="*/ 94 w 359"/>
                <a:gd name="T41" fmla="*/ 171 h 628"/>
                <a:gd name="T42" fmla="*/ 124 w 359"/>
                <a:gd name="T43" fmla="*/ 169 h 628"/>
                <a:gd name="T44" fmla="*/ 188 w 359"/>
                <a:gd name="T45" fmla="*/ 169 h 628"/>
                <a:gd name="T46" fmla="*/ 218 w 359"/>
                <a:gd name="T47" fmla="*/ 171 h 628"/>
                <a:gd name="T48" fmla="*/ 247 w 359"/>
                <a:gd name="T49" fmla="*/ 180 h 628"/>
                <a:gd name="T50" fmla="*/ 273 w 359"/>
                <a:gd name="T51" fmla="*/ 191 h 628"/>
                <a:gd name="T52" fmla="*/ 292 w 359"/>
                <a:gd name="T53" fmla="*/ 207 h 628"/>
                <a:gd name="T54" fmla="*/ 292 w 359"/>
                <a:gd name="T55" fmla="*/ 0 h 628"/>
                <a:gd name="T56" fmla="*/ 359 w 359"/>
                <a:gd name="T57" fmla="*/ 0 h 628"/>
                <a:gd name="T58" fmla="*/ 359 w 359"/>
                <a:gd name="T59" fmla="*/ 617 h 628"/>
                <a:gd name="T60" fmla="*/ 300 w 359"/>
                <a:gd name="T61" fmla="*/ 617 h 628"/>
                <a:gd name="T62" fmla="*/ 292 w 359"/>
                <a:gd name="T63" fmla="*/ 256 h 628"/>
                <a:gd name="T64" fmla="*/ 274 w 359"/>
                <a:gd name="T65" fmla="*/ 247 h 628"/>
                <a:gd name="T66" fmla="*/ 249 w 359"/>
                <a:gd name="T67" fmla="*/ 238 h 628"/>
                <a:gd name="T68" fmla="*/ 217 w 359"/>
                <a:gd name="T69" fmla="*/ 231 h 628"/>
                <a:gd name="T70" fmla="*/ 180 w 359"/>
                <a:gd name="T71" fmla="*/ 229 h 628"/>
                <a:gd name="T72" fmla="*/ 117 w 359"/>
                <a:gd name="T73" fmla="*/ 229 h 628"/>
                <a:gd name="T74" fmla="*/ 106 w 359"/>
                <a:gd name="T75" fmla="*/ 229 h 628"/>
                <a:gd name="T76" fmla="*/ 94 w 359"/>
                <a:gd name="T77" fmla="*/ 232 h 628"/>
                <a:gd name="T78" fmla="*/ 83 w 359"/>
                <a:gd name="T79" fmla="*/ 240 h 628"/>
                <a:gd name="T80" fmla="*/ 74 w 359"/>
                <a:gd name="T81" fmla="*/ 252 h 628"/>
                <a:gd name="T82" fmla="*/ 68 w 359"/>
                <a:gd name="T83" fmla="*/ 268 h 628"/>
                <a:gd name="T84" fmla="*/ 66 w 359"/>
                <a:gd name="T85" fmla="*/ 290 h 628"/>
                <a:gd name="T86" fmla="*/ 66 w 359"/>
                <a:gd name="T87" fmla="*/ 512 h 628"/>
                <a:gd name="T88" fmla="*/ 68 w 359"/>
                <a:gd name="T89" fmla="*/ 534 h 628"/>
                <a:gd name="T90" fmla="*/ 77 w 359"/>
                <a:gd name="T91" fmla="*/ 550 h 628"/>
                <a:gd name="T92" fmla="*/ 88 w 359"/>
                <a:gd name="T93" fmla="*/ 559 h 628"/>
                <a:gd name="T94" fmla="*/ 101 w 359"/>
                <a:gd name="T95" fmla="*/ 564 h 628"/>
                <a:gd name="T96" fmla="*/ 113 w 359"/>
                <a:gd name="T97" fmla="*/ 566 h 628"/>
                <a:gd name="T98" fmla="*/ 128 w 359"/>
                <a:gd name="T99" fmla="*/ 566 h 628"/>
                <a:gd name="T100" fmla="*/ 179 w 359"/>
                <a:gd name="T101" fmla="*/ 566 h 628"/>
                <a:gd name="T102" fmla="*/ 218 w 359"/>
                <a:gd name="T103" fmla="*/ 564 h 628"/>
                <a:gd name="T104" fmla="*/ 249 w 359"/>
                <a:gd name="T105" fmla="*/ 561 h 628"/>
                <a:gd name="T106" fmla="*/ 274 w 359"/>
                <a:gd name="T107" fmla="*/ 555 h 628"/>
                <a:gd name="T108" fmla="*/ 292 w 359"/>
                <a:gd name="T109" fmla="*/ 552 h 628"/>
                <a:gd name="T110" fmla="*/ 292 w 359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2" name="Freeform 144"/>
            <p:cNvSpPr>
              <a:spLocks noChangeAspect="1"/>
            </p:cNvSpPr>
            <p:nvPr/>
          </p:nvSpPr>
          <p:spPr bwMode="auto">
            <a:xfrm>
              <a:off x="6630" y="9905"/>
              <a:ext cx="296" cy="569"/>
            </a:xfrm>
            <a:custGeom>
              <a:avLst/>
              <a:gdLst>
                <a:gd name="T0" fmla="*/ 199 w 296"/>
                <a:gd name="T1" fmla="*/ 569 h 569"/>
                <a:gd name="T2" fmla="*/ 168 w 296"/>
                <a:gd name="T3" fmla="*/ 567 h 569"/>
                <a:gd name="T4" fmla="*/ 141 w 296"/>
                <a:gd name="T5" fmla="*/ 563 h 569"/>
                <a:gd name="T6" fmla="*/ 119 w 296"/>
                <a:gd name="T7" fmla="*/ 554 h 569"/>
                <a:gd name="T8" fmla="*/ 101 w 296"/>
                <a:gd name="T9" fmla="*/ 543 h 569"/>
                <a:gd name="T10" fmla="*/ 89 w 296"/>
                <a:gd name="T11" fmla="*/ 525 h 569"/>
                <a:gd name="T12" fmla="*/ 79 w 296"/>
                <a:gd name="T13" fmla="*/ 504 h 569"/>
                <a:gd name="T14" fmla="*/ 78 w 296"/>
                <a:gd name="T15" fmla="*/ 475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64 h 569"/>
                <a:gd name="T38" fmla="*/ 145 w 296"/>
                <a:gd name="T39" fmla="*/ 475 h 569"/>
                <a:gd name="T40" fmla="*/ 146 w 296"/>
                <a:gd name="T41" fmla="*/ 487 h 569"/>
                <a:gd name="T42" fmla="*/ 150 w 296"/>
                <a:gd name="T43" fmla="*/ 496 h 569"/>
                <a:gd name="T44" fmla="*/ 157 w 296"/>
                <a:gd name="T45" fmla="*/ 505 h 569"/>
                <a:gd name="T46" fmla="*/ 170 w 296"/>
                <a:gd name="T47" fmla="*/ 511 h 569"/>
                <a:gd name="T48" fmla="*/ 186 w 296"/>
                <a:gd name="T49" fmla="*/ 513 h 569"/>
                <a:gd name="T50" fmla="*/ 296 w 296"/>
                <a:gd name="T51" fmla="*/ 513 h 569"/>
                <a:gd name="T52" fmla="*/ 296 w 296"/>
                <a:gd name="T53" fmla="*/ 551 h 569"/>
                <a:gd name="T54" fmla="*/ 277 w 296"/>
                <a:gd name="T55" fmla="*/ 558 h 569"/>
                <a:gd name="T56" fmla="*/ 251 w 296"/>
                <a:gd name="T57" fmla="*/ 563 h 569"/>
                <a:gd name="T58" fmla="*/ 224 w 296"/>
                <a:gd name="T59" fmla="*/ 567 h 569"/>
                <a:gd name="T60" fmla="*/ 199 w 296"/>
                <a:gd name="T61" fmla="*/ 569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3" name="Freeform 145"/>
            <p:cNvSpPr>
              <a:spLocks noChangeAspect="1" noEditPoints="1"/>
            </p:cNvSpPr>
            <p:nvPr/>
          </p:nvSpPr>
          <p:spPr bwMode="auto">
            <a:xfrm>
              <a:off x="6923" y="9846"/>
              <a:ext cx="202" cy="803"/>
            </a:xfrm>
            <a:custGeom>
              <a:avLst/>
              <a:gdLst>
                <a:gd name="T0" fmla="*/ 67 w 202"/>
                <a:gd name="T1" fmla="*/ 803 h 803"/>
                <a:gd name="T2" fmla="*/ 56 w 202"/>
                <a:gd name="T3" fmla="*/ 803 h 803"/>
                <a:gd name="T4" fmla="*/ 40 w 202"/>
                <a:gd name="T5" fmla="*/ 801 h 803"/>
                <a:gd name="T6" fmla="*/ 20 w 202"/>
                <a:gd name="T7" fmla="*/ 799 h 803"/>
                <a:gd name="T8" fmla="*/ 0 w 202"/>
                <a:gd name="T9" fmla="*/ 794 h 803"/>
                <a:gd name="T10" fmla="*/ 0 w 202"/>
                <a:gd name="T11" fmla="*/ 747 h 803"/>
                <a:gd name="T12" fmla="*/ 54 w 202"/>
                <a:gd name="T13" fmla="*/ 747 h 803"/>
                <a:gd name="T14" fmla="*/ 78 w 202"/>
                <a:gd name="T15" fmla="*/ 747 h 803"/>
                <a:gd name="T16" fmla="*/ 96 w 202"/>
                <a:gd name="T17" fmla="*/ 743 h 803"/>
                <a:gd name="T18" fmla="*/ 110 w 202"/>
                <a:gd name="T19" fmla="*/ 736 h 803"/>
                <a:gd name="T20" fmla="*/ 121 w 202"/>
                <a:gd name="T21" fmla="*/ 727 h 803"/>
                <a:gd name="T22" fmla="*/ 130 w 202"/>
                <a:gd name="T23" fmla="*/ 711 h 803"/>
                <a:gd name="T24" fmla="*/ 134 w 202"/>
                <a:gd name="T25" fmla="*/ 689 h 803"/>
                <a:gd name="T26" fmla="*/ 135 w 202"/>
                <a:gd name="T27" fmla="*/ 660 h 803"/>
                <a:gd name="T28" fmla="*/ 135 w 202"/>
                <a:gd name="T29" fmla="*/ 178 h 803"/>
                <a:gd name="T30" fmla="*/ 202 w 202"/>
                <a:gd name="T31" fmla="*/ 178 h 803"/>
                <a:gd name="T32" fmla="*/ 202 w 202"/>
                <a:gd name="T33" fmla="*/ 664 h 803"/>
                <a:gd name="T34" fmla="*/ 201 w 202"/>
                <a:gd name="T35" fmla="*/ 700 h 803"/>
                <a:gd name="T36" fmla="*/ 193 w 202"/>
                <a:gd name="T37" fmla="*/ 730 h 803"/>
                <a:gd name="T38" fmla="*/ 181 w 202"/>
                <a:gd name="T39" fmla="*/ 754 h 803"/>
                <a:gd name="T40" fmla="*/ 166 w 202"/>
                <a:gd name="T41" fmla="*/ 772 h 803"/>
                <a:gd name="T42" fmla="*/ 146 w 202"/>
                <a:gd name="T43" fmla="*/ 786 h 803"/>
                <a:gd name="T44" fmla="*/ 123 w 202"/>
                <a:gd name="T45" fmla="*/ 795 h 803"/>
                <a:gd name="T46" fmla="*/ 96 w 202"/>
                <a:gd name="T47" fmla="*/ 801 h 803"/>
                <a:gd name="T48" fmla="*/ 67 w 202"/>
                <a:gd name="T49" fmla="*/ 803 h 803"/>
                <a:gd name="T50" fmla="*/ 135 w 202"/>
                <a:gd name="T51" fmla="*/ 84 h 803"/>
                <a:gd name="T52" fmla="*/ 135 w 202"/>
                <a:gd name="T53" fmla="*/ 0 h 803"/>
                <a:gd name="T54" fmla="*/ 202 w 202"/>
                <a:gd name="T55" fmla="*/ 0 h 803"/>
                <a:gd name="T56" fmla="*/ 202 w 202"/>
                <a:gd name="T57" fmla="*/ 84 h 803"/>
                <a:gd name="T58" fmla="*/ 135 w 202"/>
                <a:gd name="T59" fmla="*/ 84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4" name="Freeform 146"/>
            <p:cNvSpPr>
              <a:spLocks noChangeAspect="1"/>
            </p:cNvSpPr>
            <p:nvPr/>
          </p:nvSpPr>
          <p:spPr bwMode="auto">
            <a:xfrm>
              <a:off x="7221" y="10024"/>
              <a:ext cx="394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06 w 394"/>
                <a:gd name="T11" fmla="*/ 345 h 617"/>
                <a:gd name="T12" fmla="*/ 208 w 394"/>
                <a:gd name="T13" fmla="*/ 345 h 617"/>
                <a:gd name="T14" fmla="*/ 329 w 394"/>
                <a:gd name="T15" fmla="*/ 0 h 617"/>
                <a:gd name="T16" fmla="*/ 394 w 394"/>
                <a:gd name="T17" fmla="*/ 0 h 617"/>
                <a:gd name="T18" fmla="*/ 168 w 394"/>
                <a:gd name="T19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5" name="Rectangle 147"/>
            <p:cNvSpPr>
              <a:spLocks noChangeAspect="1" noChangeArrowheads="1"/>
            </p:cNvSpPr>
            <p:nvPr/>
          </p:nvSpPr>
          <p:spPr bwMode="auto">
            <a:xfrm>
              <a:off x="7709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6" name="Rectangle 148"/>
            <p:cNvSpPr>
              <a:spLocks noChangeAspect="1" noChangeArrowheads="1"/>
            </p:cNvSpPr>
            <p:nvPr/>
          </p:nvSpPr>
          <p:spPr bwMode="auto">
            <a:xfrm>
              <a:off x="7930" y="9846"/>
              <a:ext cx="67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7" name="Freeform 149"/>
            <p:cNvSpPr>
              <a:spLocks noChangeAspect="1" noEditPoints="1"/>
            </p:cNvSpPr>
            <p:nvPr/>
          </p:nvSpPr>
          <p:spPr bwMode="auto">
            <a:xfrm>
              <a:off x="8112" y="10015"/>
              <a:ext cx="366" cy="459"/>
            </a:xfrm>
            <a:custGeom>
              <a:avLst/>
              <a:gdLst>
                <a:gd name="T0" fmla="*/ 304 w 366"/>
                <a:gd name="T1" fmla="*/ 439 h 459"/>
                <a:gd name="T2" fmla="*/ 302 w 366"/>
                <a:gd name="T3" fmla="*/ 422 h 459"/>
                <a:gd name="T4" fmla="*/ 299 w 366"/>
                <a:gd name="T5" fmla="*/ 406 h 459"/>
                <a:gd name="T6" fmla="*/ 273 w 366"/>
                <a:gd name="T7" fmla="*/ 437 h 459"/>
                <a:gd name="T8" fmla="*/ 230 w 366"/>
                <a:gd name="T9" fmla="*/ 455 h 459"/>
                <a:gd name="T10" fmla="*/ 114 w 366"/>
                <a:gd name="T11" fmla="*/ 459 h 459"/>
                <a:gd name="T12" fmla="*/ 55 w 366"/>
                <a:gd name="T13" fmla="*/ 446 h 459"/>
                <a:gd name="T14" fmla="*/ 15 w 366"/>
                <a:gd name="T15" fmla="*/ 412 h 459"/>
                <a:gd name="T16" fmla="*/ 0 w 366"/>
                <a:gd name="T17" fmla="*/ 359 h 459"/>
                <a:gd name="T18" fmla="*/ 4 w 366"/>
                <a:gd name="T19" fmla="*/ 276 h 459"/>
                <a:gd name="T20" fmla="*/ 26 w 366"/>
                <a:gd name="T21" fmla="*/ 228 h 459"/>
                <a:gd name="T22" fmla="*/ 67 w 366"/>
                <a:gd name="T23" fmla="*/ 199 h 459"/>
                <a:gd name="T24" fmla="*/ 125 w 366"/>
                <a:gd name="T25" fmla="*/ 190 h 459"/>
                <a:gd name="T26" fmla="*/ 290 w 366"/>
                <a:gd name="T27" fmla="*/ 116 h 459"/>
                <a:gd name="T28" fmla="*/ 281 w 366"/>
                <a:gd name="T29" fmla="*/ 81 h 459"/>
                <a:gd name="T30" fmla="*/ 257 w 366"/>
                <a:gd name="T31" fmla="*/ 65 h 459"/>
                <a:gd name="T32" fmla="*/ 219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54 w 366"/>
                <a:gd name="T41" fmla="*/ 2 h 459"/>
                <a:gd name="T42" fmla="*/ 299 w 366"/>
                <a:gd name="T43" fmla="*/ 13 h 459"/>
                <a:gd name="T44" fmla="*/ 335 w 366"/>
                <a:gd name="T45" fmla="*/ 38 h 459"/>
                <a:gd name="T46" fmla="*/ 353 w 366"/>
                <a:gd name="T47" fmla="*/ 81 h 459"/>
                <a:gd name="T48" fmla="*/ 357 w 366"/>
                <a:gd name="T49" fmla="*/ 303 h 459"/>
                <a:gd name="T50" fmla="*/ 358 w 366"/>
                <a:gd name="T51" fmla="*/ 385 h 459"/>
                <a:gd name="T52" fmla="*/ 366 w 366"/>
                <a:gd name="T53" fmla="*/ 448 h 459"/>
                <a:gd name="T54" fmla="*/ 290 w 366"/>
                <a:gd name="T55" fmla="*/ 240 h 459"/>
                <a:gd name="T56" fmla="*/ 109 w 366"/>
                <a:gd name="T57" fmla="*/ 242 h 459"/>
                <a:gd name="T58" fmla="*/ 78 w 366"/>
                <a:gd name="T59" fmla="*/ 258 h 459"/>
                <a:gd name="T60" fmla="*/ 67 w 366"/>
                <a:gd name="T61" fmla="*/ 298 h 459"/>
                <a:gd name="T62" fmla="*/ 71 w 366"/>
                <a:gd name="T63" fmla="*/ 370 h 459"/>
                <a:gd name="T64" fmla="*/ 93 w 366"/>
                <a:gd name="T65" fmla="*/ 395 h 459"/>
                <a:gd name="T66" fmla="*/ 127 w 366"/>
                <a:gd name="T67" fmla="*/ 403 h 459"/>
                <a:gd name="T68" fmla="*/ 236 w 366"/>
                <a:gd name="T69" fmla="*/ 401 h 459"/>
                <a:gd name="T70" fmla="*/ 266 w 366"/>
                <a:gd name="T71" fmla="*/ 388 h 459"/>
                <a:gd name="T72" fmla="*/ 286 w 366"/>
                <a:gd name="T73" fmla="*/ 356 h 459"/>
                <a:gd name="T74" fmla="*/ 290 w 366"/>
                <a:gd name="T75" fmla="*/ 24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8" name="Freeform 150"/>
            <p:cNvSpPr>
              <a:spLocks noChangeAspect="1"/>
            </p:cNvSpPr>
            <p:nvPr/>
          </p:nvSpPr>
          <p:spPr bwMode="auto">
            <a:xfrm>
              <a:off x="8617" y="10015"/>
              <a:ext cx="360" cy="448"/>
            </a:xfrm>
            <a:custGeom>
              <a:avLst/>
              <a:gdLst>
                <a:gd name="T0" fmla="*/ 293 w 360"/>
                <a:gd name="T1" fmla="*/ 448 h 448"/>
                <a:gd name="T2" fmla="*/ 293 w 360"/>
                <a:gd name="T3" fmla="*/ 107 h 448"/>
                <a:gd name="T4" fmla="*/ 289 w 360"/>
                <a:gd name="T5" fmla="*/ 87 h 448"/>
                <a:gd name="T6" fmla="*/ 280 w 360"/>
                <a:gd name="T7" fmla="*/ 74 h 448"/>
                <a:gd name="T8" fmla="*/ 267 w 360"/>
                <a:gd name="T9" fmla="*/ 67 h 448"/>
                <a:gd name="T10" fmla="*/ 253 w 360"/>
                <a:gd name="T11" fmla="*/ 62 h 448"/>
                <a:gd name="T12" fmla="*/ 237 w 360"/>
                <a:gd name="T13" fmla="*/ 60 h 448"/>
                <a:gd name="T14" fmla="*/ 168 w 360"/>
                <a:gd name="T15" fmla="*/ 60 h 448"/>
                <a:gd name="T16" fmla="*/ 136 w 360"/>
                <a:gd name="T17" fmla="*/ 62 h 448"/>
                <a:gd name="T18" fmla="*/ 107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48 h 448"/>
                <a:gd name="T26" fmla="*/ 0 w 360"/>
                <a:gd name="T27" fmla="*/ 448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2 w 360"/>
                <a:gd name="T35" fmla="*/ 22 h 448"/>
                <a:gd name="T36" fmla="*/ 121 w 360"/>
                <a:gd name="T37" fmla="*/ 9 h 448"/>
                <a:gd name="T38" fmla="*/ 152 w 360"/>
                <a:gd name="T39" fmla="*/ 2 h 448"/>
                <a:gd name="T40" fmla="*/ 183 w 360"/>
                <a:gd name="T41" fmla="*/ 0 h 448"/>
                <a:gd name="T42" fmla="*/ 249 w 360"/>
                <a:gd name="T43" fmla="*/ 0 h 448"/>
                <a:gd name="T44" fmla="*/ 275 w 360"/>
                <a:gd name="T45" fmla="*/ 2 h 448"/>
                <a:gd name="T46" fmla="*/ 296 w 360"/>
                <a:gd name="T47" fmla="*/ 6 h 448"/>
                <a:gd name="T48" fmla="*/ 318 w 360"/>
                <a:gd name="T49" fmla="*/ 15 h 448"/>
                <a:gd name="T50" fmla="*/ 334 w 360"/>
                <a:gd name="T51" fmla="*/ 29 h 448"/>
                <a:gd name="T52" fmla="*/ 349 w 360"/>
                <a:gd name="T53" fmla="*/ 47 h 448"/>
                <a:gd name="T54" fmla="*/ 358 w 360"/>
                <a:gd name="T55" fmla="*/ 71 h 448"/>
                <a:gd name="T56" fmla="*/ 360 w 360"/>
                <a:gd name="T57" fmla="*/ 98 h 448"/>
                <a:gd name="T58" fmla="*/ 360 w 360"/>
                <a:gd name="T59" fmla="*/ 448 h 448"/>
                <a:gd name="T60" fmla="*/ 293 w 360"/>
                <a:gd name="T61" fmla="*/ 448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38039" name="Freeform 151"/>
            <p:cNvSpPr>
              <a:spLocks noChangeAspect="1" noEditPoints="1"/>
            </p:cNvSpPr>
            <p:nvPr/>
          </p:nvSpPr>
          <p:spPr bwMode="auto">
            <a:xfrm>
              <a:off x="9107" y="9846"/>
              <a:ext cx="361" cy="628"/>
            </a:xfrm>
            <a:custGeom>
              <a:avLst/>
              <a:gdLst>
                <a:gd name="T0" fmla="*/ 302 w 361"/>
                <a:gd name="T1" fmla="*/ 617 h 628"/>
                <a:gd name="T2" fmla="*/ 295 w 361"/>
                <a:gd name="T3" fmla="*/ 584 h 628"/>
                <a:gd name="T4" fmla="*/ 269 w 361"/>
                <a:gd name="T5" fmla="*/ 606 h 628"/>
                <a:gd name="T6" fmla="*/ 240 w 361"/>
                <a:gd name="T7" fmla="*/ 619 h 628"/>
                <a:gd name="T8" fmla="*/ 210 w 361"/>
                <a:gd name="T9" fmla="*/ 626 h 628"/>
                <a:gd name="T10" fmla="*/ 177 w 361"/>
                <a:gd name="T11" fmla="*/ 628 h 628"/>
                <a:gd name="T12" fmla="*/ 107 w 361"/>
                <a:gd name="T13" fmla="*/ 628 h 628"/>
                <a:gd name="T14" fmla="*/ 87 w 361"/>
                <a:gd name="T15" fmla="*/ 626 h 628"/>
                <a:gd name="T16" fmla="*/ 65 w 361"/>
                <a:gd name="T17" fmla="*/ 620 h 628"/>
                <a:gd name="T18" fmla="*/ 45 w 361"/>
                <a:gd name="T19" fmla="*/ 613 h 628"/>
                <a:gd name="T20" fmla="*/ 27 w 361"/>
                <a:gd name="T21" fmla="*/ 599 h 628"/>
                <a:gd name="T22" fmla="*/ 13 w 361"/>
                <a:gd name="T23" fmla="*/ 581 h 628"/>
                <a:gd name="T24" fmla="*/ 3 w 361"/>
                <a:gd name="T25" fmla="*/ 557 h 628"/>
                <a:gd name="T26" fmla="*/ 0 w 361"/>
                <a:gd name="T27" fmla="*/ 527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45 w 361"/>
                <a:gd name="T37" fmla="*/ 193 h 628"/>
                <a:gd name="T38" fmla="*/ 69 w 361"/>
                <a:gd name="T39" fmla="*/ 180 h 628"/>
                <a:gd name="T40" fmla="*/ 96 w 361"/>
                <a:gd name="T41" fmla="*/ 171 h 628"/>
                <a:gd name="T42" fmla="*/ 126 w 361"/>
                <a:gd name="T43" fmla="*/ 169 h 628"/>
                <a:gd name="T44" fmla="*/ 190 w 361"/>
                <a:gd name="T45" fmla="*/ 169 h 628"/>
                <a:gd name="T46" fmla="*/ 220 w 361"/>
                <a:gd name="T47" fmla="*/ 171 h 628"/>
                <a:gd name="T48" fmla="*/ 249 w 361"/>
                <a:gd name="T49" fmla="*/ 180 h 628"/>
                <a:gd name="T50" fmla="*/ 275 w 361"/>
                <a:gd name="T51" fmla="*/ 191 h 628"/>
                <a:gd name="T52" fmla="*/ 295 w 361"/>
                <a:gd name="T53" fmla="*/ 207 h 628"/>
                <a:gd name="T54" fmla="*/ 295 w 361"/>
                <a:gd name="T55" fmla="*/ 0 h 628"/>
                <a:gd name="T56" fmla="*/ 361 w 361"/>
                <a:gd name="T57" fmla="*/ 0 h 628"/>
                <a:gd name="T58" fmla="*/ 361 w 361"/>
                <a:gd name="T59" fmla="*/ 617 h 628"/>
                <a:gd name="T60" fmla="*/ 302 w 361"/>
                <a:gd name="T61" fmla="*/ 617 h 628"/>
                <a:gd name="T62" fmla="*/ 295 w 361"/>
                <a:gd name="T63" fmla="*/ 256 h 628"/>
                <a:gd name="T64" fmla="*/ 275 w 361"/>
                <a:gd name="T65" fmla="*/ 247 h 628"/>
                <a:gd name="T66" fmla="*/ 249 w 361"/>
                <a:gd name="T67" fmla="*/ 238 h 628"/>
                <a:gd name="T68" fmla="*/ 219 w 361"/>
                <a:gd name="T69" fmla="*/ 231 h 628"/>
                <a:gd name="T70" fmla="*/ 182 w 361"/>
                <a:gd name="T71" fmla="*/ 229 h 628"/>
                <a:gd name="T72" fmla="*/ 119 w 361"/>
                <a:gd name="T73" fmla="*/ 229 h 628"/>
                <a:gd name="T74" fmla="*/ 108 w 361"/>
                <a:gd name="T75" fmla="*/ 229 h 628"/>
                <a:gd name="T76" fmla="*/ 96 w 361"/>
                <a:gd name="T77" fmla="*/ 232 h 628"/>
                <a:gd name="T78" fmla="*/ 85 w 361"/>
                <a:gd name="T79" fmla="*/ 240 h 628"/>
                <a:gd name="T80" fmla="*/ 76 w 361"/>
                <a:gd name="T81" fmla="*/ 252 h 628"/>
                <a:gd name="T82" fmla="*/ 70 w 361"/>
                <a:gd name="T83" fmla="*/ 268 h 628"/>
                <a:gd name="T84" fmla="*/ 69 w 361"/>
                <a:gd name="T85" fmla="*/ 290 h 628"/>
                <a:gd name="T86" fmla="*/ 69 w 361"/>
                <a:gd name="T87" fmla="*/ 512 h 628"/>
                <a:gd name="T88" fmla="*/ 70 w 361"/>
                <a:gd name="T89" fmla="*/ 534 h 628"/>
                <a:gd name="T90" fmla="*/ 78 w 361"/>
                <a:gd name="T91" fmla="*/ 550 h 628"/>
                <a:gd name="T92" fmla="*/ 88 w 361"/>
                <a:gd name="T93" fmla="*/ 559 h 628"/>
                <a:gd name="T94" fmla="*/ 103 w 361"/>
                <a:gd name="T95" fmla="*/ 564 h 628"/>
                <a:gd name="T96" fmla="*/ 116 w 361"/>
                <a:gd name="T97" fmla="*/ 566 h 628"/>
                <a:gd name="T98" fmla="*/ 130 w 361"/>
                <a:gd name="T99" fmla="*/ 566 h 628"/>
                <a:gd name="T100" fmla="*/ 181 w 361"/>
                <a:gd name="T101" fmla="*/ 566 h 628"/>
                <a:gd name="T102" fmla="*/ 220 w 361"/>
                <a:gd name="T103" fmla="*/ 564 h 628"/>
                <a:gd name="T104" fmla="*/ 251 w 361"/>
                <a:gd name="T105" fmla="*/ 561 h 628"/>
                <a:gd name="T106" fmla="*/ 276 w 361"/>
                <a:gd name="T107" fmla="*/ 555 h 628"/>
                <a:gd name="T108" fmla="*/ 295 w 361"/>
                <a:gd name="T109" fmla="*/ 552 h 628"/>
                <a:gd name="T110" fmla="*/ 295 w 361"/>
                <a:gd name="T111" fmla="*/ 256 h 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575541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000" b="1">
          <a:solidFill>
            <a:srgbClr val="3F3018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3050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343025" indent="-180975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892300" indent="-18256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3320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5pPr>
      <a:lvl6pPr marL="27892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6pPr>
      <a:lvl7pPr marL="32464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7pPr>
      <a:lvl8pPr marL="37036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8pPr>
      <a:lvl9pPr marL="4160838" indent="-176213" algn="l" rtl="0" eaLnBrk="1" fontAlgn="base" hangingPunct="1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kiatrien.rm.dk/forbedr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\\onerm.dk\Home\DC2\S\SIGBEC\Downloads\cofish-aquarium-AK8t21rg8uw-unsplash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62" b="23529"/>
          <a:stretch/>
        </p:blipFill>
        <p:spPr bwMode="auto">
          <a:xfrm>
            <a:off x="179512" y="756744"/>
            <a:ext cx="8784977" cy="2996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>
          <a:xfrm>
            <a:off x="898525" y="3813175"/>
            <a:ext cx="7705923" cy="1439863"/>
          </a:xfrm>
        </p:spPr>
        <p:txBody>
          <a:bodyPr/>
          <a:lstStyle/>
          <a:p>
            <a:r>
              <a:rPr lang="da-DK" sz="3200" dirty="0" smtClean="0"/>
              <a:t>Trin for trin: </a:t>
            </a:r>
            <a:r>
              <a:rPr lang="da-DK" dirty="0" smtClean="0"/>
              <a:t>Fiskebensdiagram</a:t>
            </a:r>
            <a:endParaRPr lang="da-DK" dirty="0"/>
          </a:p>
        </p:txBody>
      </p:sp>
      <p:sp>
        <p:nvSpPr>
          <p:cNvPr id="8" name="Undertitel 7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a-DK" smtClean="0">
                <a:solidFill>
                  <a:schemeClr val="bg1"/>
                </a:solidFill>
              </a:rPr>
              <a:t>Psykiatriens </a:t>
            </a:r>
            <a:r>
              <a:rPr lang="da-DK" smtClean="0">
                <a:solidFill>
                  <a:schemeClr val="bg1"/>
                </a:solidFill>
              </a:rPr>
              <a:t>forbedringsværktøjskasse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7" name="Picture 2" descr="N:\Afdeling\POSADMIN\KOM\K-team\FORBEDRING TIL WWW\Figurer og logo\SPOK uden baggrund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2" r="32481"/>
          <a:stretch/>
        </p:blipFill>
        <p:spPr bwMode="auto">
          <a:xfrm>
            <a:off x="-1088908" y="2852936"/>
            <a:ext cx="364468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5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Opfølgning på analysen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55577" y="2159000"/>
            <a:ext cx="4907942" cy="4010025"/>
          </a:xfrm>
        </p:spPr>
        <p:txBody>
          <a:bodyPr/>
          <a:lstStyle/>
          <a:p>
            <a:pPr marL="0" indent="0">
              <a:buNone/>
            </a:pPr>
            <a:r>
              <a:rPr lang="da-DK" dirty="0" smtClean="0"/>
              <a:t>Arbejd systematisk videre med forbedring af årsagerne vha. flere </a:t>
            </a:r>
            <a:r>
              <a:rPr lang="da-DK" dirty="0" err="1" smtClean="0"/>
              <a:t>PDSA’er</a:t>
            </a:r>
            <a:r>
              <a:rPr lang="da-DK" dirty="0"/>
              <a:t>.</a:t>
            </a: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grpSp>
        <p:nvGrpSpPr>
          <p:cNvPr id="5" name="Gruppe 4"/>
          <p:cNvGrpSpPr/>
          <p:nvPr/>
        </p:nvGrpSpPr>
        <p:grpSpPr>
          <a:xfrm>
            <a:off x="5480660" y="1610956"/>
            <a:ext cx="3600400" cy="2448272"/>
            <a:chOff x="2170349" y="3616511"/>
            <a:chExt cx="4777915" cy="3196865"/>
          </a:xfrm>
        </p:grpSpPr>
        <p:grpSp>
          <p:nvGrpSpPr>
            <p:cNvPr id="8" name="Gruppe 7"/>
            <p:cNvGrpSpPr/>
            <p:nvPr/>
          </p:nvGrpSpPr>
          <p:grpSpPr>
            <a:xfrm>
              <a:off x="2170349" y="3645024"/>
              <a:ext cx="4777915" cy="3024336"/>
              <a:chOff x="1469655" y="2957488"/>
              <a:chExt cx="6247929" cy="3705971"/>
            </a:xfrm>
          </p:grpSpPr>
          <p:graphicFrame>
            <p:nvGraphicFramePr>
              <p:cNvPr id="11" name="Diagram 10"/>
              <p:cNvGraphicFramePr/>
              <p:nvPr>
                <p:extLst>
                  <p:ext uri="{D42A27DB-BD31-4B8C-83A1-F6EECF244321}">
                    <p14:modId xmlns:p14="http://schemas.microsoft.com/office/powerpoint/2010/main" val="89037693"/>
                  </p:ext>
                </p:extLst>
              </p:nvPr>
            </p:nvGraphicFramePr>
            <p:xfrm>
              <a:off x="1469655" y="2957488"/>
              <a:ext cx="6247929" cy="3705971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2" name="Tekstboks 11"/>
              <p:cNvSpPr txBox="1"/>
              <p:nvPr/>
            </p:nvSpPr>
            <p:spPr>
              <a:xfrm>
                <a:off x="4819296" y="3862753"/>
                <a:ext cx="1376446" cy="541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1600" b="1" dirty="0">
                    <a:solidFill>
                      <a:schemeClr val="accent2">
                        <a:lumMod val="75000"/>
                      </a:schemeClr>
                    </a:solidFill>
                    <a:latin typeface="midtsans" pitchFamily="50" charset="0"/>
                    <a:cs typeface="Arial" panose="020B0604020202020204" pitchFamily="34" charset="0"/>
                  </a:rPr>
                  <a:t>Plan</a:t>
                </a:r>
              </a:p>
            </p:txBody>
          </p:sp>
          <p:sp>
            <p:nvSpPr>
              <p:cNvPr id="13" name="Tekstboks 12"/>
              <p:cNvSpPr txBox="1"/>
              <p:nvPr/>
            </p:nvSpPr>
            <p:spPr>
              <a:xfrm>
                <a:off x="3453523" y="3862753"/>
                <a:ext cx="1376446" cy="541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1600" b="1" dirty="0">
                    <a:solidFill>
                      <a:schemeClr val="accent2">
                        <a:lumMod val="75000"/>
                      </a:schemeClr>
                    </a:solidFill>
                    <a:latin typeface="midtsans" pitchFamily="50" charset="0"/>
                    <a:cs typeface="Arial" panose="020B0604020202020204" pitchFamily="34" charset="0"/>
                  </a:rPr>
                  <a:t>Act</a:t>
                </a:r>
              </a:p>
            </p:txBody>
          </p:sp>
          <p:sp>
            <p:nvSpPr>
              <p:cNvPr id="14" name="Tekstboks 13"/>
              <p:cNvSpPr txBox="1"/>
              <p:nvPr/>
            </p:nvSpPr>
            <p:spPr>
              <a:xfrm>
                <a:off x="3381698" y="5139607"/>
                <a:ext cx="1986716" cy="541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1600" b="1" dirty="0" err="1">
                    <a:solidFill>
                      <a:schemeClr val="accent2">
                        <a:lumMod val="75000"/>
                      </a:schemeClr>
                    </a:solidFill>
                    <a:latin typeface="midtsans" pitchFamily="50" charset="0"/>
                    <a:cs typeface="Arial" panose="020B0604020202020204" pitchFamily="34" charset="0"/>
                  </a:rPr>
                  <a:t>Study</a:t>
                </a:r>
                <a:endParaRPr lang="da-DK" sz="1600" b="1" dirty="0">
                  <a:solidFill>
                    <a:schemeClr val="accent2">
                      <a:lumMod val="75000"/>
                    </a:schemeClr>
                  </a:solidFill>
                  <a:latin typeface="midtsans" pitchFamily="50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kstboks 14"/>
              <p:cNvSpPr txBox="1"/>
              <p:nvPr/>
            </p:nvSpPr>
            <p:spPr>
              <a:xfrm>
                <a:off x="4929842" y="5125762"/>
                <a:ext cx="1376446" cy="541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a-DK" sz="1600" b="1" dirty="0">
                    <a:solidFill>
                      <a:schemeClr val="accent2">
                        <a:lumMod val="75000"/>
                      </a:schemeClr>
                    </a:solidFill>
                    <a:latin typeface="midtsans" pitchFamily="50" charset="0"/>
                    <a:cs typeface="Arial" panose="020B0604020202020204" pitchFamily="34" charset="0"/>
                  </a:rPr>
                  <a:t>Do</a:t>
                </a:r>
              </a:p>
            </p:txBody>
          </p:sp>
        </p:grpSp>
        <p:sp>
          <p:nvSpPr>
            <p:cNvPr id="9" name="Venstrebuet pil 8"/>
            <p:cNvSpPr/>
            <p:nvPr/>
          </p:nvSpPr>
          <p:spPr>
            <a:xfrm rot="10800000">
              <a:off x="2631899" y="3626991"/>
              <a:ext cx="1008244" cy="3042370"/>
            </a:xfrm>
            <a:prstGeom prst="curvedLef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600">
                <a:solidFill>
                  <a:schemeClr val="tx1"/>
                </a:solidFill>
              </a:endParaRPr>
            </a:p>
          </p:txBody>
        </p:sp>
        <p:sp>
          <p:nvSpPr>
            <p:cNvPr id="10" name="Venstrebuet pil 9"/>
            <p:cNvSpPr/>
            <p:nvPr/>
          </p:nvSpPr>
          <p:spPr>
            <a:xfrm>
              <a:off x="5455751" y="3616511"/>
              <a:ext cx="1012673" cy="3196865"/>
            </a:xfrm>
            <a:prstGeom prst="curvedLef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 sz="160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uppe 16"/>
          <p:cNvGrpSpPr/>
          <p:nvPr/>
        </p:nvGrpSpPr>
        <p:grpSpPr>
          <a:xfrm>
            <a:off x="611560" y="3690830"/>
            <a:ext cx="5229436" cy="2546482"/>
            <a:chOff x="712896" y="2051120"/>
            <a:chExt cx="7996489" cy="3754144"/>
          </a:xfrm>
        </p:grpSpPr>
        <p:pic>
          <p:nvPicPr>
            <p:cNvPr id="18" name="Picture 4" descr="\\onerm.dk\Home\DC2\S\SIGBEC\Downloads\cofish-aquarium-AK8t21rg8uw-unsplash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21" t="14979" r="13732" b="12404"/>
            <a:stretch/>
          </p:blipFill>
          <p:spPr bwMode="auto">
            <a:xfrm flipH="1">
              <a:off x="712896" y="2051120"/>
              <a:ext cx="7725102" cy="3754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9" name="Gruppe 18"/>
            <p:cNvGrpSpPr/>
            <p:nvPr/>
          </p:nvGrpSpPr>
          <p:grpSpPr>
            <a:xfrm rot="246216">
              <a:off x="2631136" y="2997130"/>
              <a:ext cx="6078249" cy="1759539"/>
              <a:chOff x="-1967349" y="1538360"/>
              <a:chExt cx="10820117" cy="3558189"/>
            </a:xfrm>
          </p:grpSpPr>
          <p:cxnSp>
            <p:nvCxnSpPr>
              <p:cNvPr id="26" name="Lige pilforbindelse 25"/>
              <p:cNvCxnSpPr/>
              <p:nvPr/>
            </p:nvCxnSpPr>
            <p:spPr bwMode="auto">
              <a:xfrm rot="21353784">
                <a:off x="-1967349" y="3064299"/>
                <a:ext cx="7166769" cy="813488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27" name="Tekstboks 26"/>
              <p:cNvSpPr txBox="1"/>
              <p:nvPr/>
            </p:nvSpPr>
            <p:spPr>
              <a:xfrm rot="21353784">
                <a:off x="5750437" y="2828116"/>
                <a:ext cx="3102331" cy="1720431"/>
              </a:xfrm>
              <a:prstGeom prst="rect">
                <a:avLst/>
              </a:prstGeom>
              <a:noFill/>
              <a:ln w="381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da-DK" sz="1050" dirty="0" smtClean="0">
                    <a:solidFill>
                      <a:schemeClr val="bg1"/>
                    </a:solidFill>
                  </a:rPr>
                  <a:t>Kvalitets-</a:t>
                </a:r>
              </a:p>
              <a:p>
                <a:r>
                  <a:rPr lang="da-DK" sz="1050" dirty="0" smtClean="0">
                    <a:solidFill>
                      <a:schemeClr val="bg1"/>
                    </a:solidFill>
                  </a:rPr>
                  <a:t>problemet (virkningen)</a:t>
                </a:r>
                <a:endParaRPr lang="da-DK" sz="105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8" name="Lige pilforbindelse 27"/>
              <p:cNvCxnSpPr/>
              <p:nvPr/>
            </p:nvCxnSpPr>
            <p:spPr bwMode="auto">
              <a:xfrm>
                <a:off x="3335930" y="1542129"/>
                <a:ext cx="1152128" cy="1575109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Lige pilforbindelse 28"/>
              <p:cNvCxnSpPr/>
              <p:nvPr/>
            </p:nvCxnSpPr>
            <p:spPr bwMode="auto">
              <a:xfrm>
                <a:off x="816585" y="1538360"/>
                <a:ext cx="1152128" cy="1575108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" name="Lige pilforbindelse 29"/>
              <p:cNvCxnSpPr/>
              <p:nvPr/>
            </p:nvCxnSpPr>
            <p:spPr bwMode="auto">
              <a:xfrm>
                <a:off x="-1410604" y="1636994"/>
                <a:ext cx="1152128" cy="1575108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" name="Lige pilforbindelse 30"/>
              <p:cNvCxnSpPr/>
              <p:nvPr/>
            </p:nvCxnSpPr>
            <p:spPr bwMode="auto">
              <a:xfrm flipV="1">
                <a:off x="-1551736" y="3549699"/>
                <a:ext cx="1296143" cy="1347605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2" name="Lige pilforbindelse 31"/>
              <p:cNvCxnSpPr/>
              <p:nvPr/>
            </p:nvCxnSpPr>
            <p:spPr bwMode="auto">
              <a:xfrm flipV="1">
                <a:off x="718939" y="3606867"/>
                <a:ext cx="1296143" cy="1347605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" name="Lige pilforbindelse 32"/>
              <p:cNvCxnSpPr/>
              <p:nvPr/>
            </p:nvCxnSpPr>
            <p:spPr bwMode="auto">
              <a:xfrm flipV="1">
                <a:off x="3209763" y="3748943"/>
                <a:ext cx="1296143" cy="1347606"/>
              </a:xfrm>
              <a:prstGeom prst="straightConnector1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20" name="Tekstboks 19"/>
            <p:cNvSpPr txBox="1"/>
            <p:nvPr/>
          </p:nvSpPr>
          <p:spPr>
            <a:xfrm>
              <a:off x="2303189" y="4581127"/>
              <a:ext cx="899674" cy="357651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050" dirty="0" smtClean="0">
                  <a:solidFill>
                    <a:schemeClr val="bg1"/>
                  </a:solidFill>
                </a:rPr>
                <a:t>Årsag</a:t>
              </a:r>
              <a:endParaRPr lang="da-DK" sz="1050" dirty="0">
                <a:solidFill>
                  <a:schemeClr val="bg1"/>
                </a:solidFill>
              </a:endParaRPr>
            </a:p>
          </p:txBody>
        </p:sp>
        <p:sp>
          <p:nvSpPr>
            <p:cNvPr id="21" name="Tekstboks 20"/>
            <p:cNvSpPr txBox="1"/>
            <p:nvPr/>
          </p:nvSpPr>
          <p:spPr>
            <a:xfrm>
              <a:off x="3503763" y="4951603"/>
              <a:ext cx="899674" cy="357651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050" dirty="0" smtClean="0">
                  <a:solidFill>
                    <a:schemeClr val="bg1"/>
                  </a:solidFill>
                </a:rPr>
                <a:t>Årsag</a:t>
              </a:r>
              <a:endParaRPr lang="da-DK" sz="1050" dirty="0">
                <a:solidFill>
                  <a:schemeClr val="bg1"/>
                </a:solidFill>
              </a:endParaRPr>
            </a:p>
          </p:txBody>
        </p:sp>
        <p:sp>
          <p:nvSpPr>
            <p:cNvPr id="22" name="Tekstboks 21"/>
            <p:cNvSpPr txBox="1"/>
            <p:nvPr/>
          </p:nvSpPr>
          <p:spPr>
            <a:xfrm>
              <a:off x="5120305" y="5085184"/>
              <a:ext cx="899674" cy="357651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050" dirty="0" smtClean="0">
                  <a:solidFill>
                    <a:schemeClr val="bg1"/>
                  </a:solidFill>
                </a:rPr>
                <a:t>Årsag</a:t>
              </a:r>
              <a:endParaRPr lang="da-DK" sz="1050" dirty="0">
                <a:solidFill>
                  <a:schemeClr val="bg1"/>
                </a:solidFill>
              </a:endParaRPr>
            </a:p>
          </p:txBody>
        </p:sp>
        <p:sp>
          <p:nvSpPr>
            <p:cNvPr id="23" name="Tekstboks 22"/>
            <p:cNvSpPr txBox="1"/>
            <p:nvPr/>
          </p:nvSpPr>
          <p:spPr>
            <a:xfrm>
              <a:off x="5167676" y="2411426"/>
              <a:ext cx="899674" cy="357651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050" dirty="0" smtClean="0">
                  <a:solidFill>
                    <a:schemeClr val="bg1"/>
                  </a:solidFill>
                </a:rPr>
                <a:t>Årsag</a:t>
              </a:r>
              <a:endParaRPr lang="da-DK" sz="1050" dirty="0">
                <a:solidFill>
                  <a:schemeClr val="bg1"/>
                </a:solidFill>
              </a:endParaRPr>
            </a:p>
          </p:txBody>
        </p:sp>
        <p:sp>
          <p:nvSpPr>
            <p:cNvPr id="24" name="Tekstboks 23"/>
            <p:cNvSpPr txBox="1"/>
            <p:nvPr/>
          </p:nvSpPr>
          <p:spPr>
            <a:xfrm>
              <a:off x="3677805" y="2236577"/>
              <a:ext cx="899674" cy="357651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050" dirty="0" smtClean="0">
                  <a:solidFill>
                    <a:schemeClr val="bg1"/>
                  </a:solidFill>
                </a:rPr>
                <a:t>Årsag</a:t>
              </a:r>
              <a:endParaRPr lang="da-DK" sz="1050" dirty="0">
                <a:solidFill>
                  <a:schemeClr val="bg1"/>
                </a:solidFill>
              </a:endParaRPr>
            </a:p>
          </p:txBody>
        </p:sp>
        <p:sp>
          <p:nvSpPr>
            <p:cNvPr id="25" name="Tekstboks 24"/>
            <p:cNvSpPr txBox="1"/>
            <p:nvPr/>
          </p:nvSpPr>
          <p:spPr>
            <a:xfrm>
              <a:off x="2604089" y="2236579"/>
              <a:ext cx="899674" cy="357651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050" dirty="0" smtClean="0">
                  <a:solidFill>
                    <a:schemeClr val="bg1"/>
                  </a:solidFill>
                </a:rPr>
                <a:t>Årsag</a:t>
              </a:r>
              <a:endParaRPr lang="da-DK" sz="1050" dirty="0">
                <a:solidFill>
                  <a:schemeClr val="bg1"/>
                </a:solidFill>
              </a:endParaRPr>
            </a:p>
          </p:txBody>
        </p:sp>
      </p:grpSp>
      <p:sp>
        <p:nvSpPr>
          <p:cNvPr id="35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10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2661516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Få flere metoder til at arbejde med forbedringer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6" y="2060848"/>
            <a:ext cx="8173344" cy="4298057"/>
          </a:xfrm>
        </p:spPr>
        <p:txBody>
          <a:bodyPr/>
          <a:lstStyle/>
          <a:p>
            <a:pPr marL="0" indent="0">
              <a:buNone/>
            </a:pPr>
            <a:r>
              <a:rPr lang="da-DK" dirty="0" smtClean="0"/>
              <a:t>Besøg værktøjskassen </a:t>
            </a:r>
            <a:r>
              <a:rPr lang="da-DK" smtClean="0"/>
              <a:t>på </a:t>
            </a:r>
            <a:r>
              <a:rPr lang="da-DK" smtClean="0">
                <a:hlinkClick r:id="rId2"/>
              </a:rPr>
              <a:t>www.psykiatrien.rm.dk/forbedring</a:t>
            </a:r>
            <a:r>
              <a:rPr lang="da-DK" smtClean="0"/>
              <a:t> og </a:t>
            </a:r>
            <a:r>
              <a:rPr lang="da-DK" dirty="0" smtClean="0"/>
              <a:t>find bl.a. trin for trin-vejledning til:</a:t>
            </a:r>
          </a:p>
          <a:p>
            <a:r>
              <a:rPr lang="da-DK" dirty="0" smtClean="0"/>
              <a:t>Afprøvning med </a:t>
            </a:r>
            <a:r>
              <a:rPr lang="da-DK" dirty="0" err="1" smtClean="0"/>
              <a:t>PDSA’er</a:t>
            </a:r>
            <a:endParaRPr lang="da-DK" dirty="0" smtClean="0"/>
          </a:p>
          <a:p>
            <a:r>
              <a:rPr lang="da-DK" dirty="0" err="1" smtClean="0"/>
              <a:t>Paretoanalyse</a:t>
            </a:r>
            <a:endParaRPr lang="da-DK" dirty="0" smtClean="0"/>
          </a:p>
          <a:p>
            <a:r>
              <a:rPr lang="da-DK" dirty="0" smtClean="0"/>
              <a:t>Håndholdte data</a:t>
            </a:r>
          </a:p>
          <a:p>
            <a:r>
              <a:rPr lang="da-DK" dirty="0" smtClean="0"/>
              <a:t>Arbejdsgangsanalyse</a:t>
            </a:r>
          </a:p>
          <a:p>
            <a:r>
              <a:rPr lang="da-DK" dirty="0" err="1" smtClean="0"/>
              <a:t>Quick</a:t>
            </a:r>
            <a:r>
              <a:rPr lang="da-DK" dirty="0" smtClean="0"/>
              <a:t> &amp; </a:t>
            </a:r>
            <a:r>
              <a:rPr lang="da-DK" dirty="0" err="1" smtClean="0"/>
              <a:t>dirty</a:t>
            </a:r>
            <a:endParaRPr lang="da-DK" dirty="0" smtClean="0"/>
          </a:p>
          <a:p>
            <a:pPr lvl="1"/>
            <a:endParaRPr lang="da-DK" dirty="0"/>
          </a:p>
          <a:p>
            <a:pPr lvl="1"/>
            <a:endParaRPr lang="da-DK" dirty="0" smtClean="0"/>
          </a:p>
          <a:p>
            <a:pPr marL="0" indent="0">
              <a:spcAft>
                <a:spcPts val="0"/>
              </a:spcAft>
              <a:buNone/>
              <a:defRPr/>
            </a:pPr>
            <a:endParaRPr lang="da-DK" sz="1200" dirty="0">
              <a:solidFill>
                <a:srgbClr val="FF0000"/>
              </a:solidFill>
            </a:endParaRPr>
          </a:p>
        </p:txBody>
      </p:sp>
      <p:sp>
        <p:nvSpPr>
          <p:cNvPr id="6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11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90739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Afdæk mulige årsager til et kvalitetsproblem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1916832"/>
            <a:ext cx="7669286" cy="4010025"/>
          </a:xfrm>
        </p:spPr>
        <p:txBody>
          <a:bodyPr anchor="t"/>
          <a:lstStyle/>
          <a:p>
            <a:pPr marL="0" indent="0">
              <a:buNone/>
            </a:pPr>
            <a:endParaRPr lang="da-DK" altLang="da-DK" sz="2000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0"/>
          </p:nvPr>
        </p:nvSpPr>
        <p:spPr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2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  <p:grpSp>
        <p:nvGrpSpPr>
          <p:cNvPr id="23" name="Gruppe 22"/>
          <p:cNvGrpSpPr/>
          <p:nvPr/>
        </p:nvGrpSpPr>
        <p:grpSpPr>
          <a:xfrm>
            <a:off x="712896" y="2051120"/>
            <a:ext cx="7725102" cy="3754144"/>
            <a:chOff x="712896" y="2051120"/>
            <a:chExt cx="7725102" cy="3754144"/>
          </a:xfrm>
        </p:grpSpPr>
        <p:pic>
          <p:nvPicPr>
            <p:cNvPr id="7" name="Picture 4" descr="\\onerm.dk\Home\DC2\S\SIGBEC\Downloads\cofish-aquarium-AK8t21rg8uw-unsplash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21" t="14979" r="13732" b="12404"/>
            <a:stretch/>
          </p:blipFill>
          <p:spPr bwMode="auto">
            <a:xfrm flipH="1">
              <a:off x="712896" y="2051120"/>
              <a:ext cx="7725102" cy="3754144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" name="Gruppe 5"/>
            <p:cNvGrpSpPr/>
            <p:nvPr/>
          </p:nvGrpSpPr>
          <p:grpSpPr>
            <a:xfrm rot="246216">
              <a:off x="2631693" y="2981577"/>
              <a:ext cx="5643565" cy="1759539"/>
              <a:chOff x="-1967349" y="1538360"/>
              <a:chExt cx="10046322" cy="3558189"/>
            </a:xfrm>
          </p:grpSpPr>
          <p:cxnSp>
            <p:nvCxnSpPr>
              <p:cNvPr id="8" name="Lige pilforbindelse 7"/>
              <p:cNvCxnSpPr/>
              <p:nvPr/>
            </p:nvCxnSpPr>
            <p:spPr bwMode="auto">
              <a:xfrm rot="21353784">
                <a:off x="-1967349" y="3064299"/>
                <a:ext cx="7166769" cy="813488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9" name="Tekstboks 8"/>
              <p:cNvSpPr txBox="1"/>
              <p:nvPr/>
            </p:nvSpPr>
            <p:spPr>
              <a:xfrm rot="21353784">
                <a:off x="5744766" y="2858507"/>
                <a:ext cx="2334207" cy="1493747"/>
              </a:xfrm>
              <a:prstGeom prst="rect">
                <a:avLst/>
              </a:prstGeom>
              <a:noFill/>
              <a:ln w="38100"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da-DK" sz="1400" dirty="0" smtClean="0">
                    <a:solidFill>
                      <a:schemeClr val="bg1"/>
                    </a:solidFill>
                  </a:rPr>
                  <a:t>Kvalitets-</a:t>
                </a:r>
              </a:p>
              <a:p>
                <a:r>
                  <a:rPr lang="da-DK" sz="1400" dirty="0" smtClean="0">
                    <a:solidFill>
                      <a:schemeClr val="bg1"/>
                    </a:solidFill>
                  </a:rPr>
                  <a:t>problemet (virkningen)</a:t>
                </a:r>
                <a:endParaRPr lang="da-DK" sz="14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10" name="Lige pilforbindelse 9"/>
              <p:cNvCxnSpPr/>
              <p:nvPr/>
            </p:nvCxnSpPr>
            <p:spPr bwMode="auto">
              <a:xfrm>
                <a:off x="3335930" y="1542129"/>
                <a:ext cx="1152128" cy="1575109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" name="Lige pilforbindelse 10"/>
              <p:cNvCxnSpPr/>
              <p:nvPr/>
            </p:nvCxnSpPr>
            <p:spPr bwMode="auto">
              <a:xfrm>
                <a:off x="816585" y="1538360"/>
                <a:ext cx="1152128" cy="1575108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2" name="Lige pilforbindelse 11"/>
              <p:cNvCxnSpPr/>
              <p:nvPr/>
            </p:nvCxnSpPr>
            <p:spPr bwMode="auto">
              <a:xfrm>
                <a:off x="-1410604" y="1636994"/>
                <a:ext cx="1152128" cy="1575108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" name="Lige pilforbindelse 12"/>
              <p:cNvCxnSpPr/>
              <p:nvPr/>
            </p:nvCxnSpPr>
            <p:spPr bwMode="auto">
              <a:xfrm flipV="1">
                <a:off x="-1551736" y="3549699"/>
                <a:ext cx="1296143" cy="1347605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" name="Lige pilforbindelse 13"/>
              <p:cNvCxnSpPr/>
              <p:nvPr/>
            </p:nvCxnSpPr>
            <p:spPr bwMode="auto">
              <a:xfrm flipV="1">
                <a:off x="718939" y="3606867"/>
                <a:ext cx="1296143" cy="1347605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" name="Lige pilforbindelse 14"/>
              <p:cNvCxnSpPr/>
              <p:nvPr/>
            </p:nvCxnSpPr>
            <p:spPr bwMode="auto">
              <a:xfrm flipV="1">
                <a:off x="3209763" y="3748943"/>
                <a:ext cx="1296143" cy="1347606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7" name="Tekstboks 16"/>
            <p:cNvSpPr txBox="1"/>
            <p:nvPr/>
          </p:nvSpPr>
          <p:spPr>
            <a:xfrm>
              <a:off x="2303189" y="4581128"/>
              <a:ext cx="899674" cy="307777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400" dirty="0" smtClean="0">
                  <a:solidFill>
                    <a:schemeClr val="bg1"/>
                  </a:solidFill>
                </a:rPr>
                <a:t>Årsag</a:t>
              </a:r>
              <a:endParaRPr lang="da-DK" sz="1400" dirty="0">
                <a:solidFill>
                  <a:schemeClr val="bg1"/>
                </a:solidFill>
              </a:endParaRPr>
            </a:p>
          </p:txBody>
        </p:sp>
        <p:sp>
          <p:nvSpPr>
            <p:cNvPr id="18" name="Tekstboks 17"/>
            <p:cNvSpPr txBox="1"/>
            <p:nvPr/>
          </p:nvSpPr>
          <p:spPr>
            <a:xfrm>
              <a:off x="3503763" y="4951603"/>
              <a:ext cx="899674" cy="307777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400" dirty="0" smtClean="0">
                  <a:solidFill>
                    <a:schemeClr val="bg1"/>
                  </a:solidFill>
                </a:rPr>
                <a:t>Årsag</a:t>
              </a:r>
              <a:endParaRPr lang="da-DK" sz="1400" dirty="0">
                <a:solidFill>
                  <a:schemeClr val="bg1"/>
                </a:solidFill>
              </a:endParaRPr>
            </a:p>
          </p:txBody>
        </p:sp>
        <p:sp>
          <p:nvSpPr>
            <p:cNvPr id="19" name="Tekstboks 18"/>
            <p:cNvSpPr txBox="1"/>
            <p:nvPr/>
          </p:nvSpPr>
          <p:spPr>
            <a:xfrm>
              <a:off x="5120305" y="5085184"/>
              <a:ext cx="899674" cy="307777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400" dirty="0" smtClean="0">
                  <a:solidFill>
                    <a:schemeClr val="bg1"/>
                  </a:solidFill>
                </a:rPr>
                <a:t>Årsag</a:t>
              </a:r>
              <a:endParaRPr lang="da-DK" sz="1400" dirty="0">
                <a:solidFill>
                  <a:schemeClr val="bg1"/>
                </a:solidFill>
              </a:endParaRPr>
            </a:p>
          </p:txBody>
        </p:sp>
        <p:sp>
          <p:nvSpPr>
            <p:cNvPr id="20" name="Tekstboks 19"/>
            <p:cNvSpPr txBox="1"/>
            <p:nvPr/>
          </p:nvSpPr>
          <p:spPr>
            <a:xfrm>
              <a:off x="5167677" y="2411426"/>
              <a:ext cx="899674" cy="307777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400" dirty="0" smtClean="0">
                  <a:solidFill>
                    <a:schemeClr val="bg1"/>
                  </a:solidFill>
                </a:rPr>
                <a:t>Årsag</a:t>
              </a:r>
              <a:endParaRPr lang="da-DK" sz="1400" dirty="0">
                <a:solidFill>
                  <a:schemeClr val="bg1"/>
                </a:solidFill>
              </a:endParaRPr>
            </a:p>
          </p:txBody>
        </p:sp>
        <p:sp>
          <p:nvSpPr>
            <p:cNvPr id="21" name="Tekstboks 20"/>
            <p:cNvSpPr txBox="1"/>
            <p:nvPr/>
          </p:nvSpPr>
          <p:spPr>
            <a:xfrm>
              <a:off x="3677805" y="2236578"/>
              <a:ext cx="899674" cy="307777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400" dirty="0" smtClean="0">
                  <a:solidFill>
                    <a:schemeClr val="bg1"/>
                  </a:solidFill>
                </a:rPr>
                <a:t>Årsag</a:t>
              </a:r>
              <a:endParaRPr lang="da-DK" sz="1400" dirty="0">
                <a:solidFill>
                  <a:schemeClr val="bg1"/>
                </a:solidFill>
              </a:endParaRPr>
            </a:p>
          </p:txBody>
        </p:sp>
        <p:sp>
          <p:nvSpPr>
            <p:cNvPr id="22" name="Tekstboks 21"/>
            <p:cNvSpPr txBox="1"/>
            <p:nvPr/>
          </p:nvSpPr>
          <p:spPr>
            <a:xfrm>
              <a:off x="2604089" y="2236579"/>
              <a:ext cx="899674" cy="307777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400" dirty="0" smtClean="0">
                  <a:solidFill>
                    <a:schemeClr val="bg1"/>
                  </a:solidFill>
                </a:rPr>
                <a:t>Årsag</a:t>
              </a:r>
              <a:endParaRPr lang="da-DK" sz="14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6864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Skabelon</a:t>
            </a:r>
            <a:br>
              <a:rPr lang="da-DK" dirty="0" smtClean="0"/>
            </a:br>
            <a:endParaRPr lang="da-DK" dirty="0"/>
          </a:p>
        </p:txBody>
      </p:sp>
      <p:grpSp>
        <p:nvGrpSpPr>
          <p:cNvPr id="24" name="Gruppe 23"/>
          <p:cNvGrpSpPr/>
          <p:nvPr/>
        </p:nvGrpSpPr>
        <p:grpSpPr>
          <a:xfrm>
            <a:off x="323528" y="2410757"/>
            <a:ext cx="8568952" cy="3271799"/>
            <a:chOff x="323528" y="2410757"/>
            <a:chExt cx="8568952" cy="3271799"/>
          </a:xfrm>
        </p:grpSpPr>
        <p:cxnSp>
          <p:nvCxnSpPr>
            <p:cNvPr id="9" name="Lige pilforbindelse 8"/>
            <p:cNvCxnSpPr/>
            <p:nvPr/>
          </p:nvCxnSpPr>
          <p:spPr bwMode="auto">
            <a:xfrm>
              <a:off x="323528" y="4084727"/>
              <a:ext cx="6912768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Tekstboks 9"/>
            <p:cNvSpPr txBox="1"/>
            <p:nvPr/>
          </p:nvSpPr>
          <p:spPr>
            <a:xfrm>
              <a:off x="7236296" y="3851979"/>
              <a:ext cx="1656184" cy="46166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200" dirty="0" smtClean="0"/>
                <a:t>Kvalitetsproblemet (virkningen)</a:t>
              </a:r>
              <a:endParaRPr lang="da-DK" sz="1200" dirty="0"/>
            </a:p>
          </p:txBody>
        </p:sp>
        <p:cxnSp>
          <p:nvCxnSpPr>
            <p:cNvPr id="14" name="Lige pilforbindelse 13"/>
            <p:cNvCxnSpPr/>
            <p:nvPr/>
          </p:nvCxnSpPr>
          <p:spPr bwMode="auto">
            <a:xfrm>
              <a:off x="5652120" y="2410757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Lige pilforbindelse 14"/>
            <p:cNvCxnSpPr/>
            <p:nvPr/>
          </p:nvCxnSpPr>
          <p:spPr bwMode="auto">
            <a:xfrm>
              <a:off x="3203848" y="2429272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Lige pilforbindelse 15"/>
            <p:cNvCxnSpPr/>
            <p:nvPr/>
          </p:nvCxnSpPr>
          <p:spPr bwMode="auto">
            <a:xfrm>
              <a:off x="899592" y="2410758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Lige pilforbindelse 20"/>
            <p:cNvCxnSpPr/>
            <p:nvPr/>
          </p:nvCxnSpPr>
          <p:spPr bwMode="auto">
            <a:xfrm flipV="1">
              <a:off x="755576" y="4277784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Lige pilforbindelse 21"/>
            <p:cNvCxnSpPr/>
            <p:nvPr/>
          </p:nvCxnSpPr>
          <p:spPr bwMode="auto">
            <a:xfrm flipV="1">
              <a:off x="3026251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Lige pilforbindelse 22"/>
            <p:cNvCxnSpPr/>
            <p:nvPr/>
          </p:nvCxnSpPr>
          <p:spPr bwMode="auto">
            <a:xfrm flipV="1">
              <a:off x="5508104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3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3125651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Inden </a:t>
            </a:r>
            <a:r>
              <a:rPr lang="da-DK" dirty="0"/>
              <a:t>I</a:t>
            </a:r>
            <a:r>
              <a:rPr lang="da-DK" dirty="0" smtClean="0"/>
              <a:t> begynder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719138" y="2159000"/>
            <a:ext cx="7597278" cy="4010025"/>
          </a:xfrm>
        </p:spPr>
        <p:txBody>
          <a:bodyPr/>
          <a:lstStyle/>
          <a:p>
            <a:pPr marL="0" indent="0">
              <a:buNone/>
            </a:pPr>
            <a:endParaRPr lang="da-DK" sz="2400" b="1" dirty="0"/>
          </a:p>
          <a:p>
            <a:pPr marL="627062" lvl="1" indent="0">
              <a:buNone/>
            </a:pPr>
            <a:r>
              <a:rPr lang="da-DK" b="1" dirty="0" smtClean="0"/>
              <a:t>Deltagere</a:t>
            </a:r>
            <a:r>
              <a:rPr lang="da-DK" b="1" dirty="0"/>
              <a:t>: </a:t>
            </a:r>
            <a:r>
              <a:rPr lang="da-DK" dirty="0"/>
              <a:t>D</a:t>
            </a:r>
            <a:r>
              <a:rPr lang="da-DK" dirty="0" smtClean="0"/>
              <a:t>e </a:t>
            </a:r>
            <a:r>
              <a:rPr lang="da-DK" dirty="0"/>
              <a:t>medarbejdere som til dagligt er involverede i </a:t>
            </a:r>
            <a:r>
              <a:rPr lang="da-DK" dirty="0" smtClean="0"/>
              <a:t>den proces, der analyseres – evt. kræver det repræsentanter fra forskellige afdelinger og faggrupper.</a:t>
            </a:r>
          </a:p>
          <a:p>
            <a:pPr marL="627062" lvl="1" indent="0">
              <a:buNone/>
            </a:pPr>
            <a:endParaRPr lang="da-DK" dirty="0"/>
          </a:p>
          <a:p>
            <a:pPr marL="627062" lvl="1" indent="0">
              <a:buNone/>
            </a:pPr>
            <a:r>
              <a:rPr lang="da-DK" sz="2000" b="1" dirty="0"/>
              <a:t>Materialer: </a:t>
            </a:r>
            <a:r>
              <a:rPr lang="da-DK" sz="2000" dirty="0"/>
              <a:t>Print skabelonen i </a:t>
            </a:r>
            <a:r>
              <a:rPr lang="da-DK" sz="2000" dirty="0" smtClean="0"/>
              <a:t>A3, post-</a:t>
            </a:r>
            <a:r>
              <a:rPr lang="da-DK" sz="2000" dirty="0" err="1" smtClean="0"/>
              <a:t>its</a:t>
            </a:r>
            <a:r>
              <a:rPr lang="da-DK" sz="2000" dirty="0" smtClean="0"/>
              <a:t>. </a:t>
            </a:r>
            <a:endParaRPr lang="da-DK" sz="2000" dirty="0"/>
          </a:p>
          <a:p>
            <a:pPr marL="627062" lvl="1" indent="0">
              <a:buNone/>
            </a:pPr>
            <a:endParaRPr lang="da-DK" dirty="0"/>
          </a:p>
          <a:p>
            <a:endParaRPr lang="da-DK" sz="2400" dirty="0"/>
          </a:p>
          <a:p>
            <a:endParaRPr lang="da-DK" sz="2400" dirty="0"/>
          </a:p>
        </p:txBody>
      </p:sp>
      <p:grpSp>
        <p:nvGrpSpPr>
          <p:cNvPr id="15" name="Group 65"/>
          <p:cNvGrpSpPr>
            <a:grpSpLocks noChangeAspect="1"/>
          </p:cNvGrpSpPr>
          <p:nvPr/>
        </p:nvGrpSpPr>
        <p:grpSpPr bwMode="auto">
          <a:xfrm>
            <a:off x="997345" y="2632760"/>
            <a:ext cx="214975" cy="220176"/>
            <a:chOff x="1477" y="2340"/>
            <a:chExt cx="744" cy="762"/>
          </a:xfrm>
        </p:grpSpPr>
        <p:sp>
          <p:nvSpPr>
            <p:cNvPr id="16" name="Freeform 66"/>
            <p:cNvSpPr>
              <a:spLocks/>
            </p:cNvSpPr>
            <p:nvPr/>
          </p:nvSpPr>
          <p:spPr bwMode="auto">
            <a:xfrm>
              <a:off x="1552" y="2340"/>
              <a:ext cx="139" cy="129"/>
            </a:xfrm>
            <a:custGeom>
              <a:avLst/>
              <a:gdLst>
                <a:gd name="T0" fmla="*/ 53 w 105"/>
                <a:gd name="T1" fmla="*/ 98 h 98"/>
                <a:gd name="T2" fmla="*/ 105 w 105"/>
                <a:gd name="T3" fmla="*/ 45 h 98"/>
                <a:gd name="T4" fmla="*/ 60 w 105"/>
                <a:gd name="T5" fmla="*/ 0 h 98"/>
                <a:gd name="T6" fmla="*/ 0 w 105"/>
                <a:gd name="T7" fmla="*/ 45 h 98"/>
                <a:gd name="T8" fmla="*/ 53 w 105"/>
                <a:gd name="T9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98">
                  <a:moveTo>
                    <a:pt x="53" y="98"/>
                  </a:moveTo>
                  <a:cubicBezTo>
                    <a:pt x="82" y="98"/>
                    <a:pt x="105" y="74"/>
                    <a:pt x="105" y="45"/>
                  </a:cubicBezTo>
                  <a:cubicBezTo>
                    <a:pt x="105" y="16"/>
                    <a:pt x="90" y="0"/>
                    <a:pt x="60" y="0"/>
                  </a:cubicBezTo>
                  <a:cubicBezTo>
                    <a:pt x="31" y="0"/>
                    <a:pt x="0" y="16"/>
                    <a:pt x="0" y="45"/>
                  </a:cubicBezTo>
                  <a:cubicBezTo>
                    <a:pt x="0" y="74"/>
                    <a:pt x="24" y="98"/>
                    <a:pt x="53" y="98"/>
                  </a:cubicBez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7" name="Freeform 67"/>
            <p:cNvSpPr>
              <a:spLocks noEditPoints="1"/>
            </p:cNvSpPr>
            <p:nvPr/>
          </p:nvSpPr>
          <p:spPr bwMode="auto">
            <a:xfrm>
              <a:off x="1477" y="2476"/>
              <a:ext cx="337" cy="623"/>
            </a:xfrm>
            <a:custGeom>
              <a:avLst/>
              <a:gdLst>
                <a:gd name="T0" fmla="*/ 52 w 337"/>
                <a:gd name="T1" fmla="*/ 0 h 623"/>
                <a:gd name="T2" fmla="*/ 52 w 337"/>
                <a:gd name="T3" fmla="*/ 0 h 623"/>
                <a:gd name="T4" fmla="*/ 52 w 337"/>
                <a:gd name="T5" fmla="*/ 0 h 623"/>
                <a:gd name="T6" fmla="*/ 45 w 337"/>
                <a:gd name="T7" fmla="*/ 0 h 623"/>
                <a:gd name="T8" fmla="*/ 42 w 337"/>
                <a:gd name="T9" fmla="*/ 13 h 623"/>
                <a:gd name="T10" fmla="*/ 0 w 337"/>
                <a:gd name="T11" fmla="*/ 159 h 623"/>
                <a:gd name="T12" fmla="*/ 70 w 337"/>
                <a:gd name="T13" fmla="*/ 290 h 623"/>
                <a:gd name="T14" fmla="*/ 73 w 337"/>
                <a:gd name="T15" fmla="*/ 582 h 623"/>
                <a:gd name="T16" fmla="*/ 46 w 337"/>
                <a:gd name="T17" fmla="*/ 619 h 623"/>
                <a:gd name="T18" fmla="*/ 114 w 337"/>
                <a:gd name="T19" fmla="*/ 615 h 623"/>
                <a:gd name="T20" fmla="*/ 155 w 337"/>
                <a:gd name="T21" fmla="*/ 298 h 623"/>
                <a:gd name="T22" fmla="*/ 211 w 337"/>
                <a:gd name="T23" fmla="*/ 623 h 623"/>
                <a:gd name="T24" fmla="*/ 273 w 337"/>
                <a:gd name="T25" fmla="*/ 623 h 623"/>
                <a:gd name="T26" fmla="*/ 246 w 337"/>
                <a:gd name="T27" fmla="*/ 587 h 623"/>
                <a:gd name="T28" fmla="*/ 240 w 337"/>
                <a:gd name="T29" fmla="*/ 236 h 623"/>
                <a:gd name="T30" fmla="*/ 215 w 337"/>
                <a:gd name="T31" fmla="*/ 87 h 623"/>
                <a:gd name="T32" fmla="*/ 310 w 337"/>
                <a:gd name="T33" fmla="*/ 257 h 623"/>
                <a:gd name="T34" fmla="*/ 337 w 337"/>
                <a:gd name="T35" fmla="*/ 251 h 623"/>
                <a:gd name="T36" fmla="*/ 219 w 337"/>
                <a:gd name="T37" fmla="*/ 4 h 623"/>
                <a:gd name="T38" fmla="*/ 52 w 337"/>
                <a:gd name="T39" fmla="*/ 0 h 623"/>
                <a:gd name="T40" fmla="*/ 33 w 337"/>
                <a:gd name="T41" fmla="*/ 149 h 623"/>
                <a:gd name="T42" fmla="*/ 58 w 337"/>
                <a:gd name="T43" fmla="*/ 93 h 623"/>
                <a:gd name="T44" fmla="*/ 64 w 337"/>
                <a:gd name="T45" fmla="*/ 138 h 623"/>
                <a:gd name="T46" fmla="*/ 69 w 337"/>
                <a:gd name="T47" fmla="*/ 217 h 623"/>
                <a:gd name="T48" fmla="*/ 69 w 337"/>
                <a:gd name="T49" fmla="*/ 249 h 623"/>
                <a:gd name="T50" fmla="*/ 33 w 337"/>
                <a:gd name="T51" fmla="*/ 149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37" h="623">
                  <a:moveTo>
                    <a:pt x="52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45" y="0"/>
                  </a:lnTo>
                  <a:lnTo>
                    <a:pt x="42" y="13"/>
                  </a:lnTo>
                  <a:lnTo>
                    <a:pt x="0" y="159"/>
                  </a:lnTo>
                  <a:lnTo>
                    <a:pt x="70" y="290"/>
                  </a:lnTo>
                  <a:lnTo>
                    <a:pt x="73" y="582"/>
                  </a:lnTo>
                  <a:lnTo>
                    <a:pt x="46" y="619"/>
                  </a:lnTo>
                  <a:lnTo>
                    <a:pt x="114" y="615"/>
                  </a:lnTo>
                  <a:lnTo>
                    <a:pt x="155" y="298"/>
                  </a:lnTo>
                  <a:lnTo>
                    <a:pt x="211" y="623"/>
                  </a:lnTo>
                  <a:lnTo>
                    <a:pt x="273" y="623"/>
                  </a:lnTo>
                  <a:lnTo>
                    <a:pt x="246" y="587"/>
                  </a:lnTo>
                  <a:lnTo>
                    <a:pt x="240" y="236"/>
                  </a:lnTo>
                  <a:lnTo>
                    <a:pt x="215" y="87"/>
                  </a:lnTo>
                  <a:lnTo>
                    <a:pt x="310" y="257"/>
                  </a:lnTo>
                  <a:lnTo>
                    <a:pt x="337" y="251"/>
                  </a:lnTo>
                  <a:lnTo>
                    <a:pt x="219" y="4"/>
                  </a:lnTo>
                  <a:lnTo>
                    <a:pt x="52" y="0"/>
                  </a:lnTo>
                  <a:close/>
                  <a:moveTo>
                    <a:pt x="33" y="149"/>
                  </a:moveTo>
                  <a:lnTo>
                    <a:pt x="58" y="93"/>
                  </a:lnTo>
                  <a:lnTo>
                    <a:pt x="64" y="138"/>
                  </a:lnTo>
                  <a:lnTo>
                    <a:pt x="69" y="217"/>
                  </a:lnTo>
                  <a:lnTo>
                    <a:pt x="69" y="249"/>
                  </a:lnTo>
                  <a:lnTo>
                    <a:pt x="33" y="149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8" name="Freeform 68"/>
            <p:cNvSpPr>
              <a:spLocks/>
            </p:cNvSpPr>
            <p:nvPr/>
          </p:nvSpPr>
          <p:spPr bwMode="auto">
            <a:xfrm>
              <a:off x="1959" y="2341"/>
              <a:ext cx="140" cy="129"/>
            </a:xfrm>
            <a:custGeom>
              <a:avLst/>
              <a:gdLst>
                <a:gd name="T0" fmla="*/ 53 w 106"/>
                <a:gd name="T1" fmla="*/ 98 h 98"/>
                <a:gd name="T2" fmla="*/ 106 w 106"/>
                <a:gd name="T3" fmla="*/ 45 h 98"/>
                <a:gd name="T4" fmla="*/ 61 w 106"/>
                <a:gd name="T5" fmla="*/ 0 h 98"/>
                <a:gd name="T6" fmla="*/ 0 w 106"/>
                <a:gd name="T7" fmla="*/ 45 h 98"/>
                <a:gd name="T8" fmla="*/ 53 w 106"/>
                <a:gd name="T9" fmla="*/ 9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98">
                  <a:moveTo>
                    <a:pt x="53" y="98"/>
                  </a:moveTo>
                  <a:cubicBezTo>
                    <a:pt x="82" y="98"/>
                    <a:pt x="106" y="74"/>
                    <a:pt x="106" y="45"/>
                  </a:cubicBezTo>
                  <a:cubicBezTo>
                    <a:pt x="106" y="16"/>
                    <a:pt x="90" y="0"/>
                    <a:pt x="61" y="0"/>
                  </a:cubicBezTo>
                  <a:cubicBezTo>
                    <a:pt x="32" y="0"/>
                    <a:pt x="0" y="16"/>
                    <a:pt x="0" y="45"/>
                  </a:cubicBezTo>
                  <a:cubicBezTo>
                    <a:pt x="0" y="74"/>
                    <a:pt x="24" y="98"/>
                    <a:pt x="53" y="98"/>
                  </a:cubicBez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  <p:sp>
          <p:nvSpPr>
            <p:cNvPr id="19" name="Freeform 69"/>
            <p:cNvSpPr>
              <a:spLocks/>
            </p:cNvSpPr>
            <p:nvPr/>
          </p:nvSpPr>
          <p:spPr bwMode="auto">
            <a:xfrm>
              <a:off x="1864" y="2478"/>
              <a:ext cx="357" cy="624"/>
            </a:xfrm>
            <a:custGeom>
              <a:avLst/>
              <a:gdLst>
                <a:gd name="T0" fmla="*/ 357 w 357"/>
                <a:gd name="T1" fmla="*/ 252 h 624"/>
                <a:gd name="T2" fmla="*/ 239 w 357"/>
                <a:gd name="T3" fmla="*/ 6 h 624"/>
                <a:gd name="T4" fmla="*/ 67 w 357"/>
                <a:gd name="T5" fmla="*/ 0 h 624"/>
                <a:gd name="T6" fmla="*/ 66 w 357"/>
                <a:gd name="T7" fmla="*/ 6 h 624"/>
                <a:gd name="T8" fmla="*/ 20 w 357"/>
                <a:gd name="T9" fmla="*/ 160 h 624"/>
                <a:gd name="T10" fmla="*/ 0 w 357"/>
                <a:gd name="T11" fmla="*/ 263 h 624"/>
                <a:gd name="T12" fmla="*/ 30 w 357"/>
                <a:gd name="T13" fmla="*/ 257 h 624"/>
                <a:gd name="T14" fmla="*/ 67 w 357"/>
                <a:gd name="T15" fmla="*/ 139 h 624"/>
                <a:gd name="T16" fmla="*/ 78 w 357"/>
                <a:gd name="T17" fmla="*/ 98 h 624"/>
                <a:gd name="T18" fmla="*/ 82 w 357"/>
                <a:gd name="T19" fmla="*/ 137 h 624"/>
                <a:gd name="T20" fmla="*/ 90 w 357"/>
                <a:gd name="T21" fmla="*/ 218 h 624"/>
                <a:gd name="T22" fmla="*/ 53 w 357"/>
                <a:gd name="T23" fmla="*/ 389 h 624"/>
                <a:gd name="T24" fmla="*/ 92 w 357"/>
                <a:gd name="T25" fmla="*/ 389 h 624"/>
                <a:gd name="T26" fmla="*/ 93 w 357"/>
                <a:gd name="T27" fmla="*/ 583 h 624"/>
                <a:gd name="T28" fmla="*/ 67 w 357"/>
                <a:gd name="T29" fmla="*/ 620 h 624"/>
                <a:gd name="T30" fmla="*/ 134 w 357"/>
                <a:gd name="T31" fmla="*/ 616 h 624"/>
                <a:gd name="T32" fmla="*/ 163 w 357"/>
                <a:gd name="T33" fmla="*/ 392 h 624"/>
                <a:gd name="T34" fmla="*/ 177 w 357"/>
                <a:gd name="T35" fmla="*/ 394 h 624"/>
                <a:gd name="T36" fmla="*/ 192 w 357"/>
                <a:gd name="T37" fmla="*/ 394 h 624"/>
                <a:gd name="T38" fmla="*/ 232 w 357"/>
                <a:gd name="T39" fmla="*/ 624 h 624"/>
                <a:gd name="T40" fmla="*/ 293 w 357"/>
                <a:gd name="T41" fmla="*/ 624 h 624"/>
                <a:gd name="T42" fmla="*/ 266 w 357"/>
                <a:gd name="T43" fmla="*/ 588 h 624"/>
                <a:gd name="T44" fmla="*/ 262 w 357"/>
                <a:gd name="T45" fmla="*/ 402 h 624"/>
                <a:gd name="T46" fmla="*/ 312 w 357"/>
                <a:gd name="T47" fmla="*/ 402 h 624"/>
                <a:gd name="T48" fmla="*/ 260 w 357"/>
                <a:gd name="T49" fmla="*/ 238 h 624"/>
                <a:gd name="T50" fmla="*/ 235 w 357"/>
                <a:gd name="T51" fmla="*/ 87 h 624"/>
                <a:gd name="T52" fmla="*/ 331 w 357"/>
                <a:gd name="T53" fmla="*/ 259 h 624"/>
                <a:gd name="T54" fmla="*/ 357 w 357"/>
                <a:gd name="T55" fmla="*/ 252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57" h="624">
                  <a:moveTo>
                    <a:pt x="357" y="252"/>
                  </a:moveTo>
                  <a:lnTo>
                    <a:pt x="239" y="6"/>
                  </a:lnTo>
                  <a:lnTo>
                    <a:pt x="67" y="0"/>
                  </a:lnTo>
                  <a:lnTo>
                    <a:pt x="66" y="6"/>
                  </a:lnTo>
                  <a:lnTo>
                    <a:pt x="20" y="160"/>
                  </a:lnTo>
                  <a:lnTo>
                    <a:pt x="0" y="263"/>
                  </a:lnTo>
                  <a:lnTo>
                    <a:pt x="30" y="257"/>
                  </a:lnTo>
                  <a:lnTo>
                    <a:pt x="67" y="139"/>
                  </a:lnTo>
                  <a:lnTo>
                    <a:pt x="78" y="98"/>
                  </a:lnTo>
                  <a:lnTo>
                    <a:pt x="82" y="137"/>
                  </a:lnTo>
                  <a:lnTo>
                    <a:pt x="90" y="218"/>
                  </a:lnTo>
                  <a:lnTo>
                    <a:pt x="53" y="389"/>
                  </a:lnTo>
                  <a:lnTo>
                    <a:pt x="92" y="389"/>
                  </a:lnTo>
                  <a:lnTo>
                    <a:pt x="93" y="583"/>
                  </a:lnTo>
                  <a:lnTo>
                    <a:pt x="67" y="620"/>
                  </a:lnTo>
                  <a:lnTo>
                    <a:pt x="134" y="616"/>
                  </a:lnTo>
                  <a:lnTo>
                    <a:pt x="163" y="392"/>
                  </a:lnTo>
                  <a:lnTo>
                    <a:pt x="177" y="394"/>
                  </a:lnTo>
                  <a:lnTo>
                    <a:pt x="192" y="394"/>
                  </a:lnTo>
                  <a:lnTo>
                    <a:pt x="232" y="624"/>
                  </a:lnTo>
                  <a:lnTo>
                    <a:pt x="293" y="624"/>
                  </a:lnTo>
                  <a:lnTo>
                    <a:pt x="266" y="588"/>
                  </a:lnTo>
                  <a:lnTo>
                    <a:pt x="262" y="402"/>
                  </a:lnTo>
                  <a:lnTo>
                    <a:pt x="312" y="402"/>
                  </a:lnTo>
                  <a:lnTo>
                    <a:pt x="260" y="238"/>
                  </a:lnTo>
                  <a:lnTo>
                    <a:pt x="235" y="87"/>
                  </a:lnTo>
                  <a:lnTo>
                    <a:pt x="331" y="259"/>
                  </a:lnTo>
                  <a:lnTo>
                    <a:pt x="357" y="252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/>
            </a:p>
          </p:txBody>
        </p:sp>
      </p:grpSp>
      <p:sp>
        <p:nvSpPr>
          <p:cNvPr id="20" name="Freeform 14"/>
          <p:cNvSpPr>
            <a:spLocks noEditPoints="1"/>
          </p:cNvSpPr>
          <p:nvPr/>
        </p:nvSpPr>
        <p:spPr bwMode="auto">
          <a:xfrm>
            <a:off x="884993" y="4588812"/>
            <a:ext cx="327328" cy="208340"/>
          </a:xfrm>
          <a:custGeom>
            <a:avLst/>
            <a:gdLst>
              <a:gd name="T0" fmla="*/ 592 w 809"/>
              <a:gd name="T1" fmla="*/ 414 h 612"/>
              <a:gd name="T2" fmla="*/ 161 w 809"/>
              <a:gd name="T3" fmla="*/ 56 h 612"/>
              <a:gd name="T4" fmla="*/ 14 w 809"/>
              <a:gd name="T5" fmla="*/ 0 h 612"/>
              <a:gd name="T6" fmla="*/ 129 w 809"/>
              <a:gd name="T7" fmla="*/ 32 h 612"/>
              <a:gd name="T8" fmla="*/ 161 w 809"/>
              <a:gd name="T9" fmla="*/ 88 h 612"/>
              <a:gd name="T10" fmla="*/ 574 w 809"/>
              <a:gd name="T11" fmla="*/ 382 h 612"/>
              <a:gd name="T12" fmla="*/ 161 w 809"/>
              <a:gd name="T13" fmla="*/ 88 h 612"/>
              <a:gd name="T14" fmla="*/ 224 w 809"/>
              <a:gd name="T15" fmla="*/ 154 h 612"/>
              <a:gd name="T16" fmla="*/ 280 w 809"/>
              <a:gd name="T17" fmla="*/ 210 h 612"/>
              <a:gd name="T18" fmla="*/ 333 w 809"/>
              <a:gd name="T19" fmla="*/ 153 h 612"/>
              <a:gd name="T20" fmla="*/ 394 w 809"/>
              <a:gd name="T21" fmla="*/ 213 h 612"/>
              <a:gd name="T22" fmla="*/ 333 w 809"/>
              <a:gd name="T23" fmla="*/ 153 h 612"/>
              <a:gd name="T24" fmla="*/ 440 w 809"/>
              <a:gd name="T25" fmla="*/ 155 h 612"/>
              <a:gd name="T26" fmla="*/ 496 w 809"/>
              <a:gd name="T27" fmla="*/ 211 h 612"/>
              <a:gd name="T28" fmla="*/ 606 w 809"/>
              <a:gd name="T29" fmla="*/ 155 h 612"/>
              <a:gd name="T30" fmla="*/ 545 w 809"/>
              <a:gd name="T31" fmla="*/ 214 h 612"/>
              <a:gd name="T32" fmla="*/ 606 w 809"/>
              <a:gd name="T33" fmla="*/ 155 h 612"/>
              <a:gd name="T34" fmla="*/ 280 w 809"/>
              <a:gd name="T35" fmla="*/ 320 h 612"/>
              <a:gd name="T36" fmla="*/ 224 w 809"/>
              <a:gd name="T37" fmla="*/ 265 h 612"/>
              <a:gd name="T38" fmla="*/ 333 w 809"/>
              <a:gd name="T39" fmla="*/ 264 h 612"/>
              <a:gd name="T40" fmla="*/ 391 w 809"/>
              <a:gd name="T41" fmla="*/ 322 h 612"/>
              <a:gd name="T42" fmla="*/ 333 w 809"/>
              <a:gd name="T43" fmla="*/ 264 h 612"/>
              <a:gd name="T44" fmla="*/ 497 w 809"/>
              <a:gd name="T45" fmla="*/ 320 h 612"/>
              <a:gd name="T46" fmla="*/ 441 w 809"/>
              <a:gd name="T47" fmla="*/ 265 h 612"/>
              <a:gd name="T48" fmla="*/ 162 w 809"/>
              <a:gd name="T49" fmla="*/ 448 h 612"/>
              <a:gd name="T50" fmla="*/ 87 w 809"/>
              <a:gd name="T51" fmla="*/ 585 h 612"/>
              <a:gd name="T52" fmla="*/ 146 w 809"/>
              <a:gd name="T53" fmla="*/ 612 h 612"/>
              <a:gd name="T54" fmla="*/ 235 w 809"/>
              <a:gd name="T55" fmla="*/ 534 h 612"/>
              <a:gd name="T56" fmla="*/ 162 w 809"/>
              <a:gd name="T57" fmla="*/ 448 h 612"/>
              <a:gd name="T58" fmla="*/ 186 w 809"/>
              <a:gd name="T59" fmla="*/ 569 h 612"/>
              <a:gd name="T60" fmla="*/ 108 w 809"/>
              <a:gd name="T61" fmla="*/ 567 h 612"/>
              <a:gd name="T62" fmla="*/ 159 w 809"/>
              <a:gd name="T63" fmla="*/ 476 h 612"/>
              <a:gd name="T64" fmla="*/ 196 w 809"/>
              <a:gd name="T65" fmla="*/ 492 h 612"/>
              <a:gd name="T66" fmla="*/ 207 w 809"/>
              <a:gd name="T67" fmla="*/ 530 h 612"/>
              <a:gd name="T68" fmla="*/ 456 w 809"/>
              <a:gd name="T69" fmla="*/ 585 h 612"/>
              <a:gd name="T70" fmla="*/ 573 w 809"/>
              <a:gd name="T71" fmla="*/ 590 h 612"/>
              <a:gd name="T72" fmla="*/ 587 w 809"/>
              <a:gd name="T73" fmla="*/ 474 h 612"/>
              <a:gd name="T74" fmla="*/ 576 w 809"/>
              <a:gd name="T75" fmla="*/ 530 h 612"/>
              <a:gd name="T76" fmla="*/ 478 w 809"/>
              <a:gd name="T77" fmla="*/ 567 h 612"/>
              <a:gd name="T78" fmla="*/ 528 w 809"/>
              <a:gd name="T79" fmla="*/ 476 h 612"/>
              <a:gd name="T80" fmla="*/ 576 w 809"/>
              <a:gd name="T81" fmla="*/ 530 h 6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809" h="612">
                <a:moveTo>
                  <a:pt x="129" y="414"/>
                </a:moveTo>
                <a:cubicBezTo>
                  <a:pt x="592" y="414"/>
                  <a:pt x="592" y="414"/>
                  <a:pt x="592" y="414"/>
                </a:cubicBezTo>
                <a:cubicBezTo>
                  <a:pt x="809" y="46"/>
                  <a:pt x="809" y="46"/>
                  <a:pt x="809" y="46"/>
                </a:cubicBezTo>
                <a:cubicBezTo>
                  <a:pt x="161" y="56"/>
                  <a:pt x="161" y="56"/>
                  <a:pt x="161" y="56"/>
                </a:cubicBezTo>
                <a:cubicBezTo>
                  <a:pt x="161" y="0"/>
                  <a:pt x="161" y="0"/>
                  <a:pt x="161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129" y="32"/>
                  <a:pt x="129" y="32"/>
                  <a:pt x="129" y="32"/>
                </a:cubicBezTo>
                <a:lnTo>
                  <a:pt x="129" y="414"/>
                </a:lnTo>
                <a:close/>
                <a:moveTo>
                  <a:pt x="161" y="88"/>
                </a:moveTo>
                <a:cubicBezTo>
                  <a:pt x="721" y="87"/>
                  <a:pt x="721" y="87"/>
                  <a:pt x="721" y="87"/>
                </a:cubicBezTo>
                <a:cubicBezTo>
                  <a:pt x="574" y="382"/>
                  <a:pt x="574" y="382"/>
                  <a:pt x="574" y="382"/>
                </a:cubicBezTo>
                <a:cubicBezTo>
                  <a:pt x="161" y="382"/>
                  <a:pt x="161" y="382"/>
                  <a:pt x="161" y="382"/>
                </a:cubicBezTo>
                <a:lnTo>
                  <a:pt x="161" y="88"/>
                </a:lnTo>
                <a:close/>
                <a:moveTo>
                  <a:pt x="280" y="154"/>
                </a:moveTo>
                <a:cubicBezTo>
                  <a:pt x="224" y="154"/>
                  <a:pt x="224" y="154"/>
                  <a:pt x="224" y="154"/>
                </a:cubicBezTo>
                <a:cubicBezTo>
                  <a:pt x="219" y="212"/>
                  <a:pt x="219" y="212"/>
                  <a:pt x="219" y="212"/>
                </a:cubicBezTo>
                <a:cubicBezTo>
                  <a:pt x="280" y="210"/>
                  <a:pt x="280" y="210"/>
                  <a:pt x="280" y="210"/>
                </a:cubicBezTo>
                <a:lnTo>
                  <a:pt x="280" y="154"/>
                </a:lnTo>
                <a:close/>
                <a:moveTo>
                  <a:pt x="333" y="153"/>
                </a:moveTo>
                <a:cubicBezTo>
                  <a:pt x="333" y="208"/>
                  <a:pt x="333" y="208"/>
                  <a:pt x="333" y="208"/>
                </a:cubicBezTo>
                <a:cubicBezTo>
                  <a:pt x="394" y="213"/>
                  <a:pt x="394" y="213"/>
                  <a:pt x="394" y="213"/>
                </a:cubicBezTo>
                <a:cubicBezTo>
                  <a:pt x="389" y="153"/>
                  <a:pt x="389" y="153"/>
                  <a:pt x="389" y="153"/>
                </a:cubicBezTo>
                <a:lnTo>
                  <a:pt x="333" y="153"/>
                </a:lnTo>
                <a:close/>
                <a:moveTo>
                  <a:pt x="496" y="155"/>
                </a:moveTo>
                <a:cubicBezTo>
                  <a:pt x="440" y="155"/>
                  <a:pt x="440" y="155"/>
                  <a:pt x="440" y="155"/>
                </a:cubicBezTo>
                <a:cubicBezTo>
                  <a:pt x="435" y="215"/>
                  <a:pt x="435" y="215"/>
                  <a:pt x="435" y="215"/>
                </a:cubicBezTo>
                <a:cubicBezTo>
                  <a:pt x="496" y="211"/>
                  <a:pt x="496" y="211"/>
                  <a:pt x="496" y="211"/>
                </a:cubicBezTo>
                <a:lnTo>
                  <a:pt x="496" y="155"/>
                </a:lnTo>
                <a:close/>
                <a:moveTo>
                  <a:pt x="606" y="155"/>
                </a:moveTo>
                <a:cubicBezTo>
                  <a:pt x="550" y="155"/>
                  <a:pt x="550" y="155"/>
                  <a:pt x="550" y="155"/>
                </a:cubicBezTo>
                <a:cubicBezTo>
                  <a:pt x="545" y="214"/>
                  <a:pt x="545" y="214"/>
                  <a:pt x="545" y="214"/>
                </a:cubicBezTo>
                <a:cubicBezTo>
                  <a:pt x="606" y="211"/>
                  <a:pt x="606" y="211"/>
                  <a:pt x="606" y="211"/>
                </a:cubicBezTo>
                <a:lnTo>
                  <a:pt x="606" y="155"/>
                </a:lnTo>
                <a:close/>
                <a:moveTo>
                  <a:pt x="224" y="320"/>
                </a:moveTo>
                <a:cubicBezTo>
                  <a:pt x="280" y="320"/>
                  <a:pt x="280" y="320"/>
                  <a:pt x="280" y="320"/>
                </a:cubicBezTo>
                <a:cubicBezTo>
                  <a:pt x="286" y="265"/>
                  <a:pt x="286" y="265"/>
                  <a:pt x="286" y="265"/>
                </a:cubicBezTo>
                <a:cubicBezTo>
                  <a:pt x="224" y="265"/>
                  <a:pt x="224" y="265"/>
                  <a:pt x="224" y="265"/>
                </a:cubicBezTo>
                <a:lnTo>
                  <a:pt x="224" y="320"/>
                </a:lnTo>
                <a:close/>
                <a:moveTo>
                  <a:pt x="333" y="264"/>
                </a:moveTo>
                <a:cubicBezTo>
                  <a:pt x="333" y="320"/>
                  <a:pt x="333" y="320"/>
                  <a:pt x="333" y="320"/>
                </a:cubicBezTo>
                <a:cubicBezTo>
                  <a:pt x="391" y="322"/>
                  <a:pt x="391" y="322"/>
                  <a:pt x="391" y="322"/>
                </a:cubicBezTo>
                <a:cubicBezTo>
                  <a:pt x="389" y="264"/>
                  <a:pt x="389" y="264"/>
                  <a:pt x="389" y="264"/>
                </a:cubicBezTo>
                <a:lnTo>
                  <a:pt x="333" y="264"/>
                </a:lnTo>
                <a:close/>
                <a:moveTo>
                  <a:pt x="441" y="320"/>
                </a:moveTo>
                <a:cubicBezTo>
                  <a:pt x="497" y="320"/>
                  <a:pt x="497" y="320"/>
                  <a:pt x="497" y="320"/>
                </a:cubicBezTo>
                <a:cubicBezTo>
                  <a:pt x="502" y="262"/>
                  <a:pt x="502" y="262"/>
                  <a:pt x="502" y="262"/>
                </a:cubicBezTo>
                <a:cubicBezTo>
                  <a:pt x="441" y="265"/>
                  <a:pt x="441" y="265"/>
                  <a:pt x="441" y="265"/>
                </a:cubicBezTo>
                <a:lnTo>
                  <a:pt x="441" y="320"/>
                </a:lnTo>
                <a:close/>
                <a:moveTo>
                  <a:pt x="162" y="448"/>
                </a:moveTo>
                <a:cubicBezTo>
                  <a:pt x="140" y="447"/>
                  <a:pt x="118" y="455"/>
                  <a:pt x="101" y="469"/>
                </a:cubicBezTo>
                <a:cubicBezTo>
                  <a:pt x="65" y="500"/>
                  <a:pt x="59" y="552"/>
                  <a:pt x="87" y="585"/>
                </a:cubicBezTo>
                <a:cubicBezTo>
                  <a:pt x="101" y="602"/>
                  <a:pt x="121" y="611"/>
                  <a:pt x="143" y="612"/>
                </a:cubicBezTo>
                <a:cubicBezTo>
                  <a:pt x="144" y="612"/>
                  <a:pt x="145" y="612"/>
                  <a:pt x="146" y="612"/>
                </a:cubicBezTo>
                <a:cubicBezTo>
                  <a:pt x="167" y="612"/>
                  <a:pt x="187" y="604"/>
                  <a:pt x="204" y="590"/>
                </a:cubicBezTo>
                <a:cubicBezTo>
                  <a:pt x="221" y="576"/>
                  <a:pt x="232" y="556"/>
                  <a:pt x="235" y="534"/>
                </a:cubicBezTo>
                <a:cubicBezTo>
                  <a:pt x="238" y="512"/>
                  <a:pt x="232" y="491"/>
                  <a:pt x="218" y="474"/>
                </a:cubicBezTo>
                <a:cubicBezTo>
                  <a:pt x="204" y="458"/>
                  <a:pt x="184" y="449"/>
                  <a:pt x="162" y="448"/>
                </a:cubicBezTo>
                <a:close/>
                <a:moveTo>
                  <a:pt x="207" y="530"/>
                </a:moveTo>
                <a:cubicBezTo>
                  <a:pt x="205" y="545"/>
                  <a:pt x="198" y="559"/>
                  <a:pt x="186" y="569"/>
                </a:cubicBezTo>
                <a:cubicBezTo>
                  <a:pt x="174" y="579"/>
                  <a:pt x="159" y="584"/>
                  <a:pt x="144" y="584"/>
                </a:cubicBezTo>
                <a:cubicBezTo>
                  <a:pt x="130" y="583"/>
                  <a:pt x="117" y="577"/>
                  <a:pt x="108" y="567"/>
                </a:cubicBezTo>
                <a:cubicBezTo>
                  <a:pt x="90" y="546"/>
                  <a:pt x="95" y="511"/>
                  <a:pt x="119" y="491"/>
                </a:cubicBezTo>
                <a:cubicBezTo>
                  <a:pt x="131" y="481"/>
                  <a:pt x="145" y="476"/>
                  <a:pt x="159" y="476"/>
                </a:cubicBezTo>
                <a:cubicBezTo>
                  <a:pt x="159" y="476"/>
                  <a:pt x="160" y="476"/>
                  <a:pt x="161" y="476"/>
                </a:cubicBezTo>
                <a:cubicBezTo>
                  <a:pt x="175" y="476"/>
                  <a:pt x="188" y="482"/>
                  <a:pt x="196" y="492"/>
                </a:cubicBezTo>
                <a:cubicBezTo>
                  <a:pt x="196" y="492"/>
                  <a:pt x="196" y="492"/>
                  <a:pt x="196" y="492"/>
                </a:cubicBezTo>
                <a:cubicBezTo>
                  <a:pt x="205" y="503"/>
                  <a:pt x="209" y="516"/>
                  <a:pt x="207" y="530"/>
                </a:cubicBezTo>
                <a:close/>
                <a:moveTo>
                  <a:pt x="470" y="469"/>
                </a:moveTo>
                <a:cubicBezTo>
                  <a:pt x="434" y="500"/>
                  <a:pt x="428" y="552"/>
                  <a:pt x="456" y="585"/>
                </a:cubicBezTo>
                <a:cubicBezTo>
                  <a:pt x="471" y="603"/>
                  <a:pt x="493" y="612"/>
                  <a:pt x="516" y="612"/>
                </a:cubicBezTo>
                <a:cubicBezTo>
                  <a:pt x="536" y="612"/>
                  <a:pt x="556" y="605"/>
                  <a:pt x="573" y="590"/>
                </a:cubicBezTo>
                <a:cubicBezTo>
                  <a:pt x="590" y="576"/>
                  <a:pt x="601" y="556"/>
                  <a:pt x="604" y="534"/>
                </a:cubicBezTo>
                <a:cubicBezTo>
                  <a:pt x="607" y="512"/>
                  <a:pt x="601" y="491"/>
                  <a:pt x="587" y="474"/>
                </a:cubicBezTo>
                <a:cubicBezTo>
                  <a:pt x="559" y="441"/>
                  <a:pt x="506" y="439"/>
                  <a:pt x="470" y="469"/>
                </a:cubicBezTo>
                <a:close/>
                <a:moveTo>
                  <a:pt x="576" y="530"/>
                </a:moveTo>
                <a:cubicBezTo>
                  <a:pt x="575" y="545"/>
                  <a:pt x="567" y="559"/>
                  <a:pt x="555" y="569"/>
                </a:cubicBezTo>
                <a:cubicBezTo>
                  <a:pt x="531" y="590"/>
                  <a:pt x="496" y="589"/>
                  <a:pt x="478" y="567"/>
                </a:cubicBezTo>
                <a:cubicBezTo>
                  <a:pt x="459" y="546"/>
                  <a:pt x="464" y="511"/>
                  <a:pt x="489" y="491"/>
                </a:cubicBezTo>
                <a:cubicBezTo>
                  <a:pt x="500" y="481"/>
                  <a:pt x="514" y="476"/>
                  <a:pt x="528" y="476"/>
                </a:cubicBezTo>
                <a:cubicBezTo>
                  <a:pt x="543" y="476"/>
                  <a:pt x="556" y="481"/>
                  <a:pt x="566" y="492"/>
                </a:cubicBezTo>
                <a:cubicBezTo>
                  <a:pt x="575" y="503"/>
                  <a:pt x="578" y="516"/>
                  <a:pt x="576" y="530"/>
                </a:cubicBezTo>
                <a:close/>
              </a:path>
            </a:pathLst>
          </a:custGeom>
          <a:solidFill>
            <a:srgbClr val="4646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1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4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11161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Sådan gør I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7" y="1916832"/>
            <a:ext cx="7704000" cy="1710733"/>
          </a:xfrm>
        </p:spPr>
        <p:txBody>
          <a:bodyPr anchor="t"/>
          <a:lstStyle/>
          <a:p>
            <a:pPr marL="457200" indent="-457200">
              <a:buFont typeface="+mj-lt"/>
              <a:buAutoNum type="arabicPeriod"/>
            </a:pPr>
            <a:r>
              <a:rPr lang="da-DK" dirty="0" smtClean="0"/>
              <a:t>Præciser kvalitetsproblemet – hvad er problemet, hvor finder det sted og hvornår?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  <p:grpSp>
        <p:nvGrpSpPr>
          <p:cNvPr id="8" name="Gruppe 7"/>
          <p:cNvGrpSpPr/>
          <p:nvPr/>
        </p:nvGrpSpPr>
        <p:grpSpPr>
          <a:xfrm>
            <a:off x="899592" y="3356992"/>
            <a:ext cx="7488832" cy="2465731"/>
            <a:chOff x="323528" y="2410757"/>
            <a:chExt cx="8568952" cy="3271799"/>
          </a:xfrm>
        </p:grpSpPr>
        <p:cxnSp>
          <p:nvCxnSpPr>
            <p:cNvPr id="9" name="Lige pilforbindelse 8"/>
            <p:cNvCxnSpPr/>
            <p:nvPr/>
          </p:nvCxnSpPr>
          <p:spPr bwMode="auto">
            <a:xfrm>
              <a:off x="323528" y="4125514"/>
              <a:ext cx="6912768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Tekstboks 9"/>
            <p:cNvSpPr txBox="1"/>
            <p:nvPr/>
          </p:nvSpPr>
          <p:spPr>
            <a:xfrm>
              <a:off x="7236296" y="3851979"/>
              <a:ext cx="1656184" cy="46166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200" dirty="0" smtClean="0"/>
                <a:t>Ventetid inden ambulant opstart</a:t>
              </a:r>
              <a:endParaRPr lang="da-DK" sz="1200" dirty="0"/>
            </a:p>
          </p:txBody>
        </p:sp>
        <p:cxnSp>
          <p:nvCxnSpPr>
            <p:cNvPr id="11" name="Lige pilforbindelse 10"/>
            <p:cNvCxnSpPr/>
            <p:nvPr/>
          </p:nvCxnSpPr>
          <p:spPr bwMode="auto">
            <a:xfrm>
              <a:off x="5652120" y="2410757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Lige pilforbindelse 11"/>
            <p:cNvCxnSpPr/>
            <p:nvPr/>
          </p:nvCxnSpPr>
          <p:spPr bwMode="auto">
            <a:xfrm>
              <a:off x="3203848" y="2429272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Lige pilforbindelse 12"/>
            <p:cNvCxnSpPr/>
            <p:nvPr/>
          </p:nvCxnSpPr>
          <p:spPr bwMode="auto">
            <a:xfrm>
              <a:off x="899592" y="2410758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Lige pilforbindelse 13"/>
            <p:cNvCxnSpPr/>
            <p:nvPr/>
          </p:nvCxnSpPr>
          <p:spPr bwMode="auto">
            <a:xfrm flipV="1">
              <a:off x="755576" y="4277784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Lige pilforbindelse 14"/>
            <p:cNvCxnSpPr/>
            <p:nvPr/>
          </p:nvCxnSpPr>
          <p:spPr bwMode="auto">
            <a:xfrm flipV="1">
              <a:off x="3026251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Lige pilforbindelse 15"/>
            <p:cNvCxnSpPr/>
            <p:nvPr/>
          </p:nvCxnSpPr>
          <p:spPr bwMode="auto">
            <a:xfrm flipV="1">
              <a:off x="5508104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7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5</a:t>
            </a:fld>
            <a:r>
              <a:rPr lang="da-DK" altLang="da-DK" sz="900" smtClean="0">
                <a:solidFill>
                  <a:schemeClr val="accent2"/>
                </a:solidFill>
              </a:rPr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55834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Sådan gør I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7" y="1916832"/>
            <a:ext cx="7704000" cy="1710733"/>
          </a:xfrm>
        </p:spPr>
        <p:txBody>
          <a:bodyPr anchor="t"/>
          <a:lstStyle/>
          <a:p>
            <a:pPr marL="457200" indent="-457200">
              <a:buFont typeface="+mj-lt"/>
              <a:buAutoNum type="arabicPeriod" startAt="2"/>
            </a:pPr>
            <a:r>
              <a:rPr lang="da-DK" dirty="0"/>
              <a:t>Find hovedkategorier til problemets årsager: Brainstorm ved at skrive ideer på </a:t>
            </a:r>
            <a:r>
              <a:rPr lang="da-DK" dirty="0" smtClean="0"/>
              <a:t>post-</a:t>
            </a:r>
            <a:r>
              <a:rPr lang="da-DK" dirty="0" err="1" smtClean="0"/>
              <a:t>its</a:t>
            </a:r>
            <a:r>
              <a:rPr lang="da-DK" dirty="0" smtClean="0"/>
              <a:t>. Sæt dem ud for de skrå fiskeben.</a:t>
            </a:r>
            <a:endParaRPr lang="da-DK" dirty="0"/>
          </a:p>
          <a:p>
            <a:pPr marL="457200" indent="-457200">
              <a:buFont typeface="+mj-lt"/>
              <a:buAutoNum type="arabicPeriod" startAt="2"/>
            </a:pPr>
            <a:endParaRPr lang="da-DK" dirty="0" smtClean="0"/>
          </a:p>
          <a:p>
            <a:pPr marL="0" indent="0">
              <a:buNone/>
            </a:pPr>
            <a:endParaRPr lang="da-DK" dirty="0"/>
          </a:p>
        </p:txBody>
      </p:sp>
      <p:grpSp>
        <p:nvGrpSpPr>
          <p:cNvPr id="8" name="Gruppe 7"/>
          <p:cNvGrpSpPr/>
          <p:nvPr/>
        </p:nvGrpSpPr>
        <p:grpSpPr>
          <a:xfrm>
            <a:off x="899592" y="3356992"/>
            <a:ext cx="7488832" cy="2465731"/>
            <a:chOff x="323528" y="2410757"/>
            <a:chExt cx="8568952" cy="3271799"/>
          </a:xfrm>
        </p:grpSpPr>
        <p:cxnSp>
          <p:nvCxnSpPr>
            <p:cNvPr id="9" name="Lige pilforbindelse 8"/>
            <p:cNvCxnSpPr/>
            <p:nvPr/>
          </p:nvCxnSpPr>
          <p:spPr bwMode="auto">
            <a:xfrm>
              <a:off x="323528" y="4125514"/>
              <a:ext cx="6912768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Tekstboks 9"/>
            <p:cNvSpPr txBox="1"/>
            <p:nvPr/>
          </p:nvSpPr>
          <p:spPr>
            <a:xfrm>
              <a:off x="7236296" y="3851979"/>
              <a:ext cx="1656184" cy="46166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200" dirty="0" smtClean="0"/>
                <a:t>Ventetid inden ambulant opstart</a:t>
              </a:r>
              <a:endParaRPr lang="da-DK" sz="1200" dirty="0"/>
            </a:p>
          </p:txBody>
        </p:sp>
        <p:cxnSp>
          <p:nvCxnSpPr>
            <p:cNvPr id="11" name="Lige pilforbindelse 10"/>
            <p:cNvCxnSpPr/>
            <p:nvPr/>
          </p:nvCxnSpPr>
          <p:spPr bwMode="auto">
            <a:xfrm>
              <a:off x="5652120" y="2410757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Lige pilforbindelse 11"/>
            <p:cNvCxnSpPr/>
            <p:nvPr/>
          </p:nvCxnSpPr>
          <p:spPr bwMode="auto">
            <a:xfrm>
              <a:off x="3203848" y="2429272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Lige pilforbindelse 12"/>
            <p:cNvCxnSpPr/>
            <p:nvPr/>
          </p:nvCxnSpPr>
          <p:spPr bwMode="auto">
            <a:xfrm>
              <a:off x="899592" y="2410758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Lige pilforbindelse 13"/>
            <p:cNvCxnSpPr/>
            <p:nvPr/>
          </p:nvCxnSpPr>
          <p:spPr bwMode="auto">
            <a:xfrm flipV="1">
              <a:off x="755576" y="4277784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Lige pilforbindelse 14"/>
            <p:cNvCxnSpPr/>
            <p:nvPr/>
          </p:nvCxnSpPr>
          <p:spPr bwMode="auto">
            <a:xfrm flipV="1">
              <a:off x="3026251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Lige pilforbindelse 15"/>
            <p:cNvCxnSpPr/>
            <p:nvPr/>
          </p:nvCxnSpPr>
          <p:spPr bwMode="auto">
            <a:xfrm flipV="1">
              <a:off x="5508104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7" name="Tekstboks 16"/>
          <p:cNvSpPr txBox="1"/>
          <p:nvPr/>
        </p:nvSpPr>
        <p:spPr>
          <a:xfrm>
            <a:off x="4610092" y="3142709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Manglende kapacitet i ambulatoriet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8" name="Tekstboks 17"/>
          <p:cNvSpPr txBox="1"/>
          <p:nvPr/>
        </p:nvSpPr>
        <p:spPr>
          <a:xfrm>
            <a:off x="4810092" y="5819648"/>
            <a:ext cx="192214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Henvisninger modtages i </a:t>
            </a:r>
            <a:r>
              <a:rPr lang="da-DK" sz="1200" dirty="0" err="1" smtClean="0">
                <a:solidFill>
                  <a:schemeClr val="tx1"/>
                </a:solidFill>
              </a:rPr>
              <a:t>amb</a:t>
            </a:r>
            <a:r>
              <a:rPr lang="da-DK" sz="1200" dirty="0" smtClean="0">
                <a:solidFill>
                  <a:schemeClr val="tx1"/>
                </a:solidFill>
              </a:rPr>
              <a:t>. efter patientens udskrivelse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2731840" y="5819647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Mangelfulde oplysninger i henvisning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0" name="Tekstboks 19"/>
          <p:cNvSpPr txBox="1"/>
          <p:nvPr/>
        </p:nvSpPr>
        <p:spPr>
          <a:xfrm>
            <a:off x="2641241" y="3142709"/>
            <a:ext cx="163411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Patienter udebliver fra indkaldelser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1" name="Tekstboks 20"/>
          <p:cNvSpPr txBox="1"/>
          <p:nvPr/>
        </p:nvSpPr>
        <p:spPr>
          <a:xfrm>
            <a:off x="683568" y="3142709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Langvarige ambulante behandlingsforløb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2" name="Tekstboks 21"/>
          <p:cNvSpPr txBox="1"/>
          <p:nvPr/>
        </p:nvSpPr>
        <p:spPr>
          <a:xfrm>
            <a:off x="769292" y="5805264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Uklare procedurer for afslutning af behandlingsforløb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4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6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363022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Sådan gør I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19136" y="1790275"/>
            <a:ext cx="8101336" cy="1710733"/>
          </a:xfrm>
        </p:spPr>
        <p:txBody>
          <a:bodyPr anchor="t"/>
          <a:lstStyle/>
          <a:p>
            <a:pPr marL="457200" indent="-457200">
              <a:buFont typeface="+mj-lt"/>
              <a:buAutoNum type="arabicPeriod" startAt="3"/>
            </a:pPr>
            <a:r>
              <a:rPr lang="da-DK" dirty="0" smtClean="0"/>
              <a:t>Specificér de underliggende årsager: For </a:t>
            </a:r>
            <a:r>
              <a:rPr lang="da-DK" dirty="0"/>
              <a:t>hver </a:t>
            </a:r>
            <a:r>
              <a:rPr lang="da-DK" dirty="0" smtClean="0"/>
              <a:t>hovedkategori svarer I på </a:t>
            </a:r>
            <a:r>
              <a:rPr lang="da-DK" dirty="0"/>
              <a:t>”Hvorfor sker dette</a:t>
            </a:r>
            <a:r>
              <a:rPr lang="da-DK" dirty="0" smtClean="0"/>
              <a:t>?”. Vær konkrete og sæt det på fiskebenet.</a:t>
            </a:r>
          </a:p>
          <a:p>
            <a:pPr marL="0" indent="0">
              <a:buNone/>
            </a:pPr>
            <a:endParaRPr lang="da-DK" dirty="0"/>
          </a:p>
        </p:txBody>
      </p:sp>
      <p:grpSp>
        <p:nvGrpSpPr>
          <p:cNvPr id="8" name="Gruppe 7"/>
          <p:cNvGrpSpPr/>
          <p:nvPr/>
        </p:nvGrpSpPr>
        <p:grpSpPr>
          <a:xfrm>
            <a:off x="899592" y="3356992"/>
            <a:ext cx="6041410" cy="2465731"/>
            <a:chOff x="323528" y="2410757"/>
            <a:chExt cx="6912768" cy="3271799"/>
          </a:xfrm>
        </p:grpSpPr>
        <p:cxnSp>
          <p:nvCxnSpPr>
            <p:cNvPr id="9" name="Lige pilforbindelse 8"/>
            <p:cNvCxnSpPr/>
            <p:nvPr/>
          </p:nvCxnSpPr>
          <p:spPr bwMode="auto">
            <a:xfrm>
              <a:off x="323528" y="4125514"/>
              <a:ext cx="6912768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Lige pilforbindelse 10"/>
            <p:cNvCxnSpPr/>
            <p:nvPr/>
          </p:nvCxnSpPr>
          <p:spPr bwMode="auto">
            <a:xfrm>
              <a:off x="5652120" y="2410757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Lige pilforbindelse 11"/>
            <p:cNvCxnSpPr/>
            <p:nvPr/>
          </p:nvCxnSpPr>
          <p:spPr bwMode="auto">
            <a:xfrm>
              <a:off x="3203848" y="2429272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Lige pilforbindelse 12"/>
            <p:cNvCxnSpPr/>
            <p:nvPr/>
          </p:nvCxnSpPr>
          <p:spPr bwMode="auto">
            <a:xfrm>
              <a:off x="899592" y="2410758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Lige pilforbindelse 13"/>
            <p:cNvCxnSpPr/>
            <p:nvPr/>
          </p:nvCxnSpPr>
          <p:spPr bwMode="auto">
            <a:xfrm flipV="1">
              <a:off x="755576" y="4277784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Lige pilforbindelse 14"/>
            <p:cNvCxnSpPr/>
            <p:nvPr/>
          </p:nvCxnSpPr>
          <p:spPr bwMode="auto">
            <a:xfrm flipV="1">
              <a:off x="3026251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Lige pilforbindelse 15"/>
            <p:cNvCxnSpPr/>
            <p:nvPr/>
          </p:nvCxnSpPr>
          <p:spPr bwMode="auto">
            <a:xfrm flipV="1">
              <a:off x="5508104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7" name="Tekstboks 16"/>
          <p:cNvSpPr txBox="1"/>
          <p:nvPr/>
        </p:nvSpPr>
        <p:spPr>
          <a:xfrm>
            <a:off x="4610092" y="3142709"/>
            <a:ext cx="248218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Manglende kapacitet i ambulatoriet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8" name="Tekstboks 17"/>
          <p:cNvSpPr txBox="1"/>
          <p:nvPr/>
        </p:nvSpPr>
        <p:spPr>
          <a:xfrm>
            <a:off x="4810092" y="5819648"/>
            <a:ext cx="192214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Henvisninger modtages i </a:t>
            </a:r>
            <a:r>
              <a:rPr lang="da-DK" sz="1200" dirty="0" err="1" smtClean="0">
                <a:solidFill>
                  <a:schemeClr val="tx1"/>
                </a:solidFill>
              </a:rPr>
              <a:t>amb</a:t>
            </a:r>
            <a:r>
              <a:rPr lang="da-DK" sz="1200" dirty="0" smtClean="0">
                <a:solidFill>
                  <a:schemeClr val="tx1"/>
                </a:solidFill>
              </a:rPr>
              <a:t>. efter patientens udskrivelse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2731840" y="5819647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Mangelfulde oplysninger i henvisning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0" name="Tekstboks 19"/>
          <p:cNvSpPr txBox="1"/>
          <p:nvPr/>
        </p:nvSpPr>
        <p:spPr>
          <a:xfrm>
            <a:off x="2641241" y="3142709"/>
            <a:ext cx="163411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Patienter udebliver fra indkaldelser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1" name="Tekstboks 20"/>
          <p:cNvSpPr txBox="1"/>
          <p:nvPr/>
        </p:nvSpPr>
        <p:spPr>
          <a:xfrm>
            <a:off x="683568" y="3142709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Langvarige ambulante behandlingsforløb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2" name="Tekstboks 21"/>
          <p:cNvSpPr txBox="1"/>
          <p:nvPr/>
        </p:nvSpPr>
        <p:spPr>
          <a:xfrm>
            <a:off x="769292" y="5805264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Uklare procedurer for afslutning af behandlingsforløb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3" name="Tekstboks 22"/>
          <p:cNvSpPr txBox="1"/>
          <p:nvPr/>
        </p:nvSpPr>
        <p:spPr>
          <a:xfrm>
            <a:off x="5292080" y="4221088"/>
            <a:ext cx="2160240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000" u="sng" dirty="0" smtClean="0">
                <a:solidFill>
                  <a:schemeClr val="tx1"/>
                </a:solidFill>
              </a:rPr>
              <a:t>Store </a:t>
            </a:r>
            <a:r>
              <a:rPr lang="da-DK" sz="1000" u="sng" dirty="0" err="1" smtClean="0">
                <a:solidFill>
                  <a:schemeClr val="tx1"/>
                </a:solidFill>
              </a:rPr>
              <a:t>udsvaing</a:t>
            </a:r>
            <a:r>
              <a:rPr lang="da-DK" sz="1000" u="sng" dirty="0" smtClean="0">
                <a:solidFill>
                  <a:schemeClr val="tx1"/>
                </a:solidFill>
              </a:rPr>
              <a:t> i månedligt antal nye henvisninger</a:t>
            </a:r>
            <a:endParaRPr lang="da-DK" sz="1000" u="sng" dirty="0">
              <a:solidFill>
                <a:schemeClr val="tx1"/>
              </a:solidFill>
            </a:endParaRPr>
          </a:p>
        </p:txBody>
      </p:sp>
      <p:sp>
        <p:nvSpPr>
          <p:cNvPr id="24" name="Tekstboks 23"/>
          <p:cNvSpPr txBox="1"/>
          <p:nvPr/>
        </p:nvSpPr>
        <p:spPr>
          <a:xfrm>
            <a:off x="4712204" y="3573016"/>
            <a:ext cx="2160240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000" u="sng" dirty="0" smtClean="0">
                <a:solidFill>
                  <a:schemeClr val="tx1"/>
                </a:solidFill>
              </a:rPr>
              <a:t>For få nye tider hos sygeplejerske i ambulatoriet</a:t>
            </a:r>
            <a:endParaRPr lang="da-DK" sz="1000" u="sng" dirty="0">
              <a:solidFill>
                <a:schemeClr val="tx1"/>
              </a:solidFill>
            </a:endParaRPr>
          </a:p>
        </p:txBody>
      </p:sp>
      <p:sp>
        <p:nvSpPr>
          <p:cNvPr id="25" name="Tekstboks 24"/>
          <p:cNvSpPr txBox="1"/>
          <p:nvPr/>
        </p:nvSpPr>
        <p:spPr>
          <a:xfrm>
            <a:off x="5004048" y="3933056"/>
            <a:ext cx="2160240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000" u="sng" dirty="0" smtClean="0">
                <a:solidFill>
                  <a:schemeClr val="tx1"/>
                </a:solidFill>
              </a:rPr>
              <a:t>1. samtale varer længere tid end afsat</a:t>
            </a:r>
            <a:endParaRPr lang="da-DK" sz="1000" u="sng" dirty="0">
              <a:solidFill>
                <a:schemeClr val="tx1"/>
              </a:solidFill>
            </a:endParaRPr>
          </a:p>
        </p:txBody>
      </p:sp>
      <p:sp>
        <p:nvSpPr>
          <p:cNvPr id="26" name="Tekstboks 25"/>
          <p:cNvSpPr txBox="1"/>
          <p:nvPr/>
        </p:nvSpPr>
        <p:spPr>
          <a:xfrm>
            <a:off x="6941003" y="4443142"/>
            <a:ext cx="1447421" cy="3479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/>
              <a:t>Ventetid inden ambulant opstart</a:t>
            </a:r>
            <a:endParaRPr lang="da-DK" sz="1200" dirty="0"/>
          </a:p>
        </p:txBody>
      </p:sp>
      <p:sp>
        <p:nvSpPr>
          <p:cNvPr id="28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7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272992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kstboks 19"/>
          <p:cNvSpPr txBox="1"/>
          <p:nvPr/>
        </p:nvSpPr>
        <p:spPr>
          <a:xfrm>
            <a:off x="5036307" y="3431866"/>
            <a:ext cx="1440160" cy="55399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000" u="sng" dirty="0" smtClean="0">
                <a:solidFill>
                  <a:schemeClr val="tx1"/>
                </a:solidFill>
              </a:rPr>
              <a:t>Store </a:t>
            </a:r>
            <a:r>
              <a:rPr lang="da-DK" sz="1000" u="sng" dirty="0" err="1" smtClean="0">
                <a:solidFill>
                  <a:schemeClr val="tx1"/>
                </a:solidFill>
              </a:rPr>
              <a:t>udsvaing</a:t>
            </a:r>
            <a:r>
              <a:rPr lang="da-DK" sz="1000" u="sng" dirty="0" smtClean="0">
                <a:solidFill>
                  <a:schemeClr val="tx1"/>
                </a:solidFill>
              </a:rPr>
              <a:t> i månedligt antal nye henvisninger</a:t>
            </a:r>
            <a:endParaRPr lang="da-DK" sz="1000" u="sng" dirty="0">
              <a:solidFill>
                <a:schemeClr val="tx1"/>
              </a:solidFill>
            </a:endParaRPr>
          </a:p>
        </p:txBody>
      </p:sp>
      <p:sp>
        <p:nvSpPr>
          <p:cNvPr id="14" name="Tekstboks 13"/>
          <p:cNvSpPr txBox="1"/>
          <p:nvPr/>
        </p:nvSpPr>
        <p:spPr>
          <a:xfrm>
            <a:off x="4312415" y="2419440"/>
            <a:ext cx="1440160" cy="55399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000" u="sng" dirty="0" smtClean="0">
                <a:solidFill>
                  <a:schemeClr val="tx1"/>
                </a:solidFill>
              </a:rPr>
              <a:t>For få nye tider hos sygeplejerske i ambulatoriet</a:t>
            </a:r>
            <a:endParaRPr lang="da-DK" sz="1000" u="sng" dirty="0">
              <a:solidFill>
                <a:schemeClr val="tx1"/>
              </a:solidFill>
            </a:endParaRPr>
          </a:p>
        </p:txBody>
      </p:sp>
      <p:sp>
        <p:nvSpPr>
          <p:cNvPr id="17" name="Tekstboks 16"/>
          <p:cNvSpPr txBox="1"/>
          <p:nvPr/>
        </p:nvSpPr>
        <p:spPr>
          <a:xfrm>
            <a:off x="4826116" y="2939826"/>
            <a:ext cx="1440160" cy="55399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000" u="sng" dirty="0" smtClean="0">
                <a:solidFill>
                  <a:schemeClr val="tx1"/>
                </a:solidFill>
              </a:rPr>
              <a:t>1. samtale varer længere tid end afsat</a:t>
            </a:r>
            <a:endParaRPr lang="da-DK" sz="1000" u="sng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913874"/>
            <a:ext cx="7704000" cy="914400"/>
          </a:xfrm>
        </p:spPr>
        <p:txBody>
          <a:bodyPr anchor="t"/>
          <a:lstStyle/>
          <a:p>
            <a:r>
              <a:rPr lang="da-DK" dirty="0" smtClean="0"/>
              <a:t>Trin 1-3 samlet</a:t>
            </a:r>
            <a:endParaRPr lang="da-DK" dirty="0"/>
          </a:p>
        </p:txBody>
      </p:sp>
      <p:grpSp>
        <p:nvGrpSpPr>
          <p:cNvPr id="4" name="Gruppe 3"/>
          <p:cNvGrpSpPr/>
          <p:nvPr/>
        </p:nvGrpSpPr>
        <p:grpSpPr>
          <a:xfrm>
            <a:off x="323528" y="2410757"/>
            <a:ext cx="8568952" cy="3271799"/>
            <a:chOff x="323528" y="2410757"/>
            <a:chExt cx="8568952" cy="3271799"/>
          </a:xfrm>
        </p:grpSpPr>
        <p:cxnSp>
          <p:nvCxnSpPr>
            <p:cNvPr id="5" name="Lige pilforbindelse 4"/>
            <p:cNvCxnSpPr/>
            <p:nvPr/>
          </p:nvCxnSpPr>
          <p:spPr bwMode="auto">
            <a:xfrm>
              <a:off x="323528" y="4084727"/>
              <a:ext cx="6912768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" name="Tekstboks 5"/>
            <p:cNvSpPr txBox="1"/>
            <p:nvPr/>
          </p:nvSpPr>
          <p:spPr>
            <a:xfrm>
              <a:off x="7236296" y="3851979"/>
              <a:ext cx="1656184" cy="46166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da-DK" sz="1200" dirty="0" smtClean="0"/>
                <a:t>Ventetid inden ambulant opstart</a:t>
              </a:r>
              <a:endParaRPr lang="da-DK" sz="1200" dirty="0"/>
            </a:p>
          </p:txBody>
        </p:sp>
        <p:cxnSp>
          <p:nvCxnSpPr>
            <p:cNvPr id="7" name="Lige pilforbindelse 6"/>
            <p:cNvCxnSpPr/>
            <p:nvPr/>
          </p:nvCxnSpPr>
          <p:spPr bwMode="auto">
            <a:xfrm>
              <a:off x="5652120" y="2410757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Lige pilforbindelse 7"/>
            <p:cNvCxnSpPr/>
            <p:nvPr/>
          </p:nvCxnSpPr>
          <p:spPr bwMode="auto">
            <a:xfrm>
              <a:off x="3203848" y="2429272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Lige pilforbindelse 8"/>
            <p:cNvCxnSpPr/>
            <p:nvPr/>
          </p:nvCxnSpPr>
          <p:spPr bwMode="auto">
            <a:xfrm>
              <a:off x="899592" y="2410758"/>
              <a:ext cx="1152128" cy="15751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Lige pilforbindelse 9"/>
            <p:cNvCxnSpPr/>
            <p:nvPr/>
          </p:nvCxnSpPr>
          <p:spPr bwMode="auto">
            <a:xfrm flipV="1">
              <a:off x="755576" y="4277784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Lige pilforbindelse 10"/>
            <p:cNvCxnSpPr/>
            <p:nvPr/>
          </p:nvCxnSpPr>
          <p:spPr bwMode="auto">
            <a:xfrm flipV="1">
              <a:off x="3026251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Lige pilforbindelse 11"/>
            <p:cNvCxnSpPr/>
            <p:nvPr/>
          </p:nvCxnSpPr>
          <p:spPr bwMode="auto">
            <a:xfrm flipV="1">
              <a:off x="5508104" y="4334952"/>
              <a:ext cx="1296144" cy="134760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" name="Tekstboks 2"/>
          <p:cNvSpPr txBox="1"/>
          <p:nvPr/>
        </p:nvSpPr>
        <p:spPr>
          <a:xfrm>
            <a:off x="7234821" y="3108700"/>
            <a:ext cx="1634116" cy="646331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1. Skriv kvalitetsproblemet (effekten)  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5" name="Tekstboks 14"/>
          <p:cNvSpPr txBox="1"/>
          <p:nvPr/>
        </p:nvSpPr>
        <p:spPr>
          <a:xfrm>
            <a:off x="4009058" y="1612113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Manglende kapacitet i ambulatoriet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3" name="Tekstboks 12"/>
          <p:cNvSpPr txBox="1"/>
          <p:nvPr/>
        </p:nvSpPr>
        <p:spPr>
          <a:xfrm>
            <a:off x="5802132" y="5637887"/>
            <a:ext cx="1634116" cy="1200329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solidFill>
                  <a:schemeClr val="tx1"/>
                </a:solidFill>
              </a:rPr>
              <a:t>2</a:t>
            </a:r>
            <a:r>
              <a:rPr lang="da-DK" sz="1200" dirty="0" smtClean="0">
                <a:solidFill>
                  <a:schemeClr val="tx1"/>
                </a:solidFill>
              </a:rPr>
              <a:t>. skriv hovedkategorier af årsager til kvalitetsproblemet ud fra de skrå fiskeben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6" name="Tekstboks 15"/>
          <p:cNvSpPr txBox="1"/>
          <p:nvPr/>
        </p:nvSpPr>
        <p:spPr>
          <a:xfrm>
            <a:off x="4118459" y="5877272"/>
            <a:ext cx="1634116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Henvisninger modtages i </a:t>
            </a:r>
            <a:r>
              <a:rPr lang="da-DK" sz="1200" dirty="0" err="1" smtClean="0">
                <a:solidFill>
                  <a:schemeClr val="tx1"/>
                </a:solidFill>
              </a:rPr>
              <a:t>amb</a:t>
            </a:r>
            <a:r>
              <a:rPr lang="da-DK" sz="1200" dirty="0" smtClean="0">
                <a:solidFill>
                  <a:schemeClr val="tx1"/>
                </a:solidFill>
              </a:rPr>
              <a:t>. efter patientens udskrivelse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8" name="Tekstboks 17"/>
          <p:cNvSpPr txBox="1"/>
          <p:nvPr/>
        </p:nvSpPr>
        <p:spPr>
          <a:xfrm>
            <a:off x="2040207" y="5877271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Mangelfulde oplysninger i henvisning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19" name="Tekstboks 18"/>
          <p:cNvSpPr txBox="1"/>
          <p:nvPr/>
        </p:nvSpPr>
        <p:spPr>
          <a:xfrm>
            <a:off x="2040207" y="1612113"/>
            <a:ext cx="163411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Patienter udebliver fra indkaldelser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1" name="Tekstboks 20"/>
          <p:cNvSpPr txBox="1"/>
          <p:nvPr/>
        </p:nvSpPr>
        <p:spPr>
          <a:xfrm>
            <a:off x="82534" y="1612113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Langvarige ambulante behandlingsforløb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2" name="Tekstboks 21"/>
          <p:cNvSpPr txBox="1"/>
          <p:nvPr/>
        </p:nvSpPr>
        <p:spPr>
          <a:xfrm>
            <a:off x="77659" y="5862888"/>
            <a:ext cx="16341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Uklare procedurer for afslutning af behandlingsforløb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3" name="Tekstboks 22"/>
          <p:cNvSpPr txBox="1"/>
          <p:nvPr/>
        </p:nvSpPr>
        <p:spPr>
          <a:xfrm>
            <a:off x="3034680" y="2970202"/>
            <a:ext cx="1634116" cy="1015663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a-DK" sz="1200" dirty="0" smtClean="0">
                <a:solidFill>
                  <a:schemeClr val="tx1"/>
                </a:solidFill>
              </a:rPr>
              <a:t>3. skriv de  underliggende årsager under hver hovedkategori</a:t>
            </a:r>
            <a:endParaRPr lang="da-DK" sz="1200" dirty="0">
              <a:solidFill>
                <a:schemeClr val="tx1"/>
              </a:solidFill>
            </a:endParaRPr>
          </a:p>
        </p:txBody>
      </p:sp>
      <p:sp>
        <p:nvSpPr>
          <p:cNvPr id="25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8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603512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Resultat og næste skridt</a:t>
            </a:r>
            <a:br>
              <a:rPr lang="da-DK" dirty="0" smtClean="0"/>
            </a:b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Når analysen er gennemført </a:t>
            </a:r>
            <a:r>
              <a:rPr lang="da-DK" dirty="0" smtClean="0"/>
              <a:t>har I </a:t>
            </a:r>
            <a:r>
              <a:rPr lang="da-DK" dirty="0"/>
              <a:t>en grafisk fremstilling af </a:t>
            </a:r>
            <a:r>
              <a:rPr lang="da-DK" b="1" dirty="0"/>
              <a:t>mulige/teoretiske</a:t>
            </a:r>
            <a:r>
              <a:rPr lang="da-DK" dirty="0"/>
              <a:t> årsager til kvalitetsproblemet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r>
              <a:rPr lang="da-DK" dirty="0" smtClean="0"/>
              <a:t>Supplér </a:t>
            </a:r>
            <a:r>
              <a:rPr lang="da-DK" dirty="0"/>
              <a:t>med en indsamling af håndholdte data eller en </a:t>
            </a:r>
            <a:r>
              <a:rPr lang="da-DK" dirty="0" err="1"/>
              <a:t>paretoanalyse</a:t>
            </a:r>
            <a:r>
              <a:rPr lang="da-DK" dirty="0"/>
              <a:t>, som kan vise noget om den reelle hyppighed af årsagerne.</a:t>
            </a:r>
          </a:p>
          <a:p>
            <a:endParaRPr lang="da-DK" dirty="0"/>
          </a:p>
        </p:txBody>
      </p:sp>
      <p:sp>
        <p:nvSpPr>
          <p:cNvPr id="5" name="Pladsholder til sidefod 3"/>
          <p:cNvSpPr>
            <a:spLocks noGrp="1"/>
          </p:cNvSpPr>
          <p:nvPr>
            <p:ph type="ftr" sz="quarter" idx="10"/>
          </p:nvPr>
        </p:nvSpPr>
        <p:spPr>
          <a:xfrm>
            <a:off x="6638925" y="6332538"/>
            <a:ext cx="2324100" cy="30797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20000"/>
              </a:spcAft>
              <a:buClr>
                <a:schemeClr val="accent2"/>
              </a:buClr>
              <a:buFont typeface="Wingdings" pitchFamily="2" charset="2"/>
              <a:buChar char="§"/>
              <a:defRPr sz="1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Aft>
                <a:spcPct val="0"/>
              </a:spcAft>
              <a:buClrTx/>
              <a:buFontTx/>
              <a:buNone/>
            </a:pPr>
            <a:fld id="{18CBDE27-680A-4D9E-B98F-56ED185388AB}" type="slidenum">
              <a:rPr lang="da-DK" altLang="da-DK" sz="900" smtClean="0">
                <a:solidFill>
                  <a:schemeClr val="accent2"/>
                </a:solidFill>
              </a:rPr>
              <a:pPr>
                <a:spcAft>
                  <a:spcPct val="0"/>
                </a:spcAft>
                <a:buClrTx/>
                <a:buFontTx/>
                <a:buNone/>
              </a:pPr>
              <a:t>9</a:t>
            </a:fld>
            <a:r>
              <a:rPr lang="da-DK" altLang="da-DK" sz="900" dirty="0" smtClean="0">
                <a:solidFill>
                  <a:schemeClr val="accent2"/>
                </a:solidFill>
              </a:rPr>
              <a:t>  ▪  Psykiatrien</a:t>
            </a:r>
          </a:p>
        </p:txBody>
      </p:sp>
    </p:spTree>
    <p:extLst>
      <p:ext uri="{BB962C8B-B14F-4D97-AF65-F5344CB8AC3E}">
        <p14:creationId xmlns:p14="http://schemas.microsoft.com/office/powerpoint/2010/main" val="32578093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Trin for trin: Fiskebensdiagram&amp;quot;&quot;/&gt;&lt;property id=&quot;20307&quot; value=&quot;262&quot;/&gt;&lt;/object&gt;&lt;object type=&quot;3&quot; unique_id=&quot;11396&quot;&gt;&lt;property id=&quot;20148&quot; value=&quot;5&quot;/&gt;&lt;property id=&quot;20300&quot; value=&quot;Slide 3 - &amp;quot;Skabelon&amp;#x0D;&amp;#x0A;&amp;quot;&quot;/&gt;&lt;property id=&quot;20307&quot; value=&quot;266&quot;/&gt;&lt;/object&gt;&lt;object type=&quot;3&quot; unique_id=&quot;11397&quot;&gt;&lt;property id=&quot;20148&quot; value=&quot;5&quot;/&gt;&lt;property id=&quot;20300&quot; value=&quot;Slide 8 - &amp;quot;Trin 1-3 samlet&amp;quot;&quot;/&gt;&lt;property id=&quot;20307&quot; value=&quot;269&quot;/&gt;&lt;/object&gt;&lt;object type=&quot;3&quot; unique_id=&quot;11398&quot;&gt;&lt;property id=&quot;20148&quot; value=&quot;5&quot;/&gt;&lt;property id=&quot;20300&quot; value=&quot;Slide 5 - &amp;quot;Sådan gør I&amp;#x0D;&amp;#x0A;&amp;quot;&quot;/&gt;&lt;property id=&quot;20307&quot; value=&quot;268&quot;/&gt;&lt;/object&gt;&lt;object type=&quot;3&quot; unique_id=&quot;11473&quot;&gt;&lt;property id=&quot;20148&quot; value=&quot;5&quot;/&gt;&lt;property id=&quot;20300&quot; value=&quot;Slide 2 - &amp;quot;Afdæk mulige årsager til et kvalitetsproblem&amp;#x0D;&amp;#x0A;&amp;quot;&quot;/&gt;&lt;property id=&quot;20307&quot; value=&quot;271&quot;/&gt;&lt;/object&gt;&lt;object type=&quot;3&quot; unique_id=&quot;11474&quot;&gt;&lt;property id=&quot;20148&quot; value=&quot;5&quot;/&gt;&lt;property id=&quot;20300&quot; value=&quot;Slide 4 - &amp;quot;Inden I begynder&amp;#x0D;&amp;#x0A;&amp;quot;&quot;/&gt;&lt;property id=&quot;20307&quot; value=&quot;274&quot;/&gt;&lt;/object&gt;&lt;object type=&quot;3&quot; unique_id=&quot;11475&quot;&gt;&lt;property id=&quot;20148&quot; value=&quot;5&quot;/&gt;&lt;property id=&quot;20300&quot; value=&quot;Slide 6 - &amp;quot;Sådan gør I&amp;#x0D;&amp;#x0A;&amp;quot;&quot;/&gt;&lt;property id=&quot;20307&quot; value=&quot;275&quot;/&gt;&lt;/object&gt;&lt;object type=&quot;3&quot; unique_id=&quot;11476&quot;&gt;&lt;property id=&quot;20148&quot; value=&quot;5&quot;/&gt;&lt;property id=&quot;20300&quot; value=&quot;Slide 7 - &amp;quot;Sådan gør I&amp;#x0D;&amp;#x0A;&amp;quot;&quot;/&gt;&lt;property id=&quot;20307&quot; value=&quot;276&quot;/&gt;&lt;/object&gt;&lt;object type=&quot;3&quot; unique_id=&quot;11477&quot;&gt;&lt;property id=&quot;20148&quot; value=&quot;5&quot;/&gt;&lt;property id=&quot;20300&quot; value=&quot;Slide 9 - &amp;quot;Resultat og næste skridt&amp;#x0D;&amp;#x0A;&amp;quot;&quot;/&gt;&lt;property id=&quot;20307&quot; value=&quot;277&quot;/&gt;&lt;/object&gt;&lt;object type=&quot;3&quot; unique_id=&quot;11478&quot;&gt;&lt;property id=&quot;20148&quot; value=&quot;5&quot;/&gt;&lt;property id=&quot;20300&quot; value=&quot;Slide 10 - &amp;quot;Opfølgning på analysen&amp;#x0D;&amp;#x0A;&amp;quot;&quot;/&gt;&lt;property id=&quot;20307&quot; value=&quot;273&quot;/&gt;&lt;/object&gt;&lt;object type=&quot;3&quot; unique_id=&quot;11479&quot;&gt;&lt;property id=&quot;20148&quot; value=&quot;5&quot;/&gt;&lt;property id=&quot;20300&quot; value=&quot;Slide 11 - &amp;quot;Få flere metoder til at arbejde med forbedringer&amp;quot;&quot;/&gt;&lt;property id=&quot;20307&quot; value=&quot;272&quot;/&gt;&lt;/object&gt;&lt;/object&gt;&lt;object type=&quot;8&quot; unique_id=&quot;10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M-petrol_v01">
  <a:themeElements>
    <a:clrScheme name="midt-petrol-grøn">
      <a:dk1>
        <a:srgbClr val="000000"/>
      </a:dk1>
      <a:lt1>
        <a:srgbClr val="FFFFFF"/>
      </a:lt1>
      <a:dk2>
        <a:srgbClr val="256575"/>
      </a:dk2>
      <a:lt2>
        <a:srgbClr val="E3DFD4"/>
      </a:lt2>
      <a:accent1>
        <a:srgbClr val="84715E"/>
      </a:accent1>
      <a:accent2>
        <a:srgbClr val="256575"/>
      </a:accent2>
      <a:accent3>
        <a:srgbClr val="990033"/>
      </a:accent3>
      <a:accent4>
        <a:srgbClr val="9B9B50"/>
      </a:accent4>
      <a:accent5>
        <a:srgbClr val="EFECE6"/>
      </a:accent5>
      <a:accent6>
        <a:srgbClr val="CCCC66"/>
      </a:accent6>
      <a:hlink>
        <a:srgbClr val="990033"/>
      </a:hlink>
      <a:folHlink>
        <a:srgbClr val="84715E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2400" cap="rnd">
          <a:solidFill>
            <a:srgbClr val="990033"/>
          </a:solidFill>
        </a:ln>
      </a:spPr>
      <a:bodyPr rtlCol="0" anchor="ctr"/>
      <a:lstStyle>
        <a:defPPr algn="ctr">
          <a:defRPr dirty="0">
            <a:solidFill>
              <a:srgbClr val="3F3018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RM-petrol_v01</Template>
  <TotalTime>0</TotalTime>
  <Words>517</Words>
  <Application>Microsoft Office PowerPoint</Application>
  <PresentationFormat>Skærmshow (4:3)</PresentationFormat>
  <Paragraphs>108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11</vt:i4>
      </vt:variant>
    </vt:vector>
  </HeadingPairs>
  <TitlesOfParts>
    <vt:vector size="12" baseType="lpstr">
      <vt:lpstr>RM-petrol_v01</vt:lpstr>
      <vt:lpstr>Trin for trin: Fiskebensdiagram</vt:lpstr>
      <vt:lpstr>Afdæk mulige årsager til et kvalitetsproblem </vt:lpstr>
      <vt:lpstr>Skabelon </vt:lpstr>
      <vt:lpstr>Inden I begynder </vt:lpstr>
      <vt:lpstr>Sådan gør I </vt:lpstr>
      <vt:lpstr>Sådan gør I </vt:lpstr>
      <vt:lpstr>Sådan gør I </vt:lpstr>
      <vt:lpstr>Trin 1-3 samlet</vt:lpstr>
      <vt:lpstr>Resultat og næste skridt </vt:lpstr>
      <vt:lpstr>Opfølgning på analysen </vt:lpstr>
      <vt:lpstr>Få flere metoder til at arbejde med forbedringer</vt:lpstr>
    </vt:vector>
  </TitlesOfParts>
  <Company>Region Midtjylland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Birte Randeris</dc:creator>
  <cp:lastModifiedBy>Signe Valsgaard Bechmann</cp:lastModifiedBy>
  <cp:revision>34</cp:revision>
  <dcterms:created xsi:type="dcterms:W3CDTF">2020-03-23T09:57:22Z</dcterms:created>
  <dcterms:modified xsi:type="dcterms:W3CDTF">2020-08-20T07:02:28Z</dcterms:modified>
</cp:coreProperties>
</file>