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67" r:id="rId3"/>
    <p:sldId id="273" r:id="rId4"/>
    <p:sldId id="277" r:id="rId5"/>
    <p:sldId id="276" r:id="rId6"/>
    <p:sldId id="268" r:id="rId7"/>
    <p:sldId id="279" r:id="rId8"/>
    <p:sldId id="280" r:id="rId9"/>
    <p:sldId id="281" r:id="rId10"/>
    <p:sldId id="282" r:id="rId11"/>
    <p:sldId id="271" r:id="rId12"/>
    <p:sldId id="278" r:id="rId13"/>
    <p:sldId id="283" r:id="rId14"/>
    <p:sldId id="266" r:id="rId15"/>
  </p:sldIdLst>
  <p:sldSz cx="9144000" cy="6858000" type="screen4x3"/>
  <p:notesSz cx="6858000" cy="9144000"/>
  <p:custDataLst>
    <p:tags r:id="rId17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e Sommer" initials="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8" autoAdjust="0"/>
  </p:normalViewPr>
  <p:slideViewPr>
    <p:cSldViewPr>
      <p:cViewPr>
        <p:scale>
          <a:sx n="80" d="100"/>
          <a:sy n="80" d="100"/>
        </p:scale>
        <p:origin x="-72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kiatri-regionh.dk/Kvalitet-og-udvikling/forbedringskultur/Documents/LEAN_bog_FINAL3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Værdistrømsanalysen</a:t>
            </a:r>
            <a:r>
              <a:rPr lang="da-DK" baseline="0" dirty="0" smtClean="0"/>
              <a:t> kan også dækkes andre processer, som fx arbejdsgange. Her fokuserer vi på et behandlingsforløb.</a:t>
            </a:r>
            <a:endParaRPr lang="da-DK" dirty="0" smtClean="0"/>
          </a:p>
          <a:p>
            <a:r>
              <a:rPr lang="da-DK" dirty="0" smtClean="0"/>
              <a:t>” Har vi aktiviteter som ikke skaber værdi for patienten?” </a:t>
            </a:r>
          </a:p>
          <a:p>
            <a:pPr marL="0" indent="0">
              <a:buNone/>
            </a:pPr>
            <a:r>
              <a:rPr lang="da-DK" dirty="0" smtClean="0"/>
              <a:t>Det spørgsmål er centralt i analysen, da formålet med analysen er at synliggøre hvor i processen der er spild. </a:t>
            </a:r>
          </a:p>
          <a:p>
            <a:r>
              <a:rPr lang="da-DK" dirty="0" smtClean="0"/>
              <a:t>Spild defineres som alt det, der ikke skaber værdi, set fra patientens perspektiv.</a:t>
            </a:r>
          </a:p>
          <a:p>
            <a:r>
              <a:rPr lang="da-DK" dirty="0" smtClean="0"/>
              <a:t>Det er f.eks. ventetid, transporttid, unødvendige gentagelser af procedurer.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Husk dog at der også er nødvendige processer som ikke skaber DIREKTE værdi for patienten, der er også nødvendige processer som</a:t>
            </a:r>
            <a:r>
              <a:rPr lang="da-DK" baseline="0" dirty="0" smtClean="0"/>
              <a:t> understøtter driften af systemet.</a:t>
            </a:r>
            <a:r>
              <a:rPr lang="da-DK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983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51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5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65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618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Case</a:t>
            </a:r>
            <a:r>
              <a:rPr lang="da-DK" baseline="0" dirty="0" smtClean="0"/>
              <a:t> fra Region Hovedstaden, beskrevet i citat i </a:t>
            </a:r>
            <a:r>
              <a:rPr lang="da-DK" dirty="0" smtClean="0">
                <a:hlinkClick r:id="rId3"/>
              </a:rPr>
              <a:t>https://www.psykiatri-regionh.dk/Kvalitet-og-udvikling/forbedringskultur/Documents/LEAN_bog_FINAL3.pdf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51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son holding brown and black round fru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2" b="17534"/>
          <a:stretch/>
        </p:blipFill>
        <p:spPr bwMode="auto">
          <a:xfrm>
            <a:off x="179512" y="756746"/>
            <a:ext cx="8784977" cy="29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sz="3600" dirty="0" smtClean="0"/>
              <a:t>Trin for trin: </a:t>
            </a:r>
            <a:r>
              <a:rPr lang="da-DK" dirty="0" err="1" smtClean="0"/>
              <a:t>Værdistrømsanalyse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Psykiatriens </a:t>
            </a:r>
            <a:r>
              <a:rPr lang="da-DK" smtClean="0">
                <a:solidFill>
                  <a:schemeClr val="bg1"/>
                </a:solidFill>
              </a:rPr>
              <a:t>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da-DK" dirty="0" smtClean="0"/>
              <a:t>Prioriter forslagene til forandringer og afprøv dem i PDSA afprøvninger</a:t>
            </a:r>
          </a:p>
          <a:p>
            <a:pPr marL="457200" indent="-457200">
              <a:buFont typeface="+mj-lt"/>
              <a:buAutoNum type="arabicPeriod" startAt="9"/>
            </a:pPr>
            <a:endParaRPr lang="da-DK" dirty="0" smtClean="0"/>
          </a:p>
          <a:p>
            <a:pPr marL="457200" indent="-457200">
              <a:buFont typeface="+mj-lt"/>
              <a:buAutoNum type="arabicPeriod" startAt="9"/>
            </a:pPr>
            <a:r>
              <a:rPr lang="da-DK" dirty="0"/>
              <a:t>S</a:t>
            </a:r>
            <a:r>
              <a:rPr lang="da-DK" dirty="0" smtClean="0"/>
              <a:t>uppler analysen med andre analyser som kan medvirke til at belyse forløbet (</a:t>
            </a:r>
            <a:r>
              <a:rPr lang="da-DK" dirty="0" err="1" smtClean="0"/>
              <a:t>paretoanalyse</a:t>
            </a:r>
            <a:r>
              <a:rPr lang="da-DK" dirty="0" smtClean="0"/>
              <a:t>, simpel optælling, brug af baggrundsdata)</a:t>
            </a:r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gør </a:t>
            </a:r>
            <a:r>
              <a:rPr lang="da-DK" dirty="0" smtClean="0"/>
              <a:t>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10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5491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 t="30038" r="27586" b="39311"/>
          <a:stretch/>
        </p:blipFill>
        <p:spPr bwMode="auto">
          <a:xfrm>
            <a:off x="1691680" y="1483601"/>
            <a:ext cx="5184576" cy="42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11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2310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Opfølgning på analysen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Arbejd systematisk videre med forbedringsforslagene (grønne post-</a:t>
            </a:r>
            <a:r>
              <a:rPr lang="da-DK" dirty="0" err="1" smtClean="0"/>
              <a:t>its</a:t>
            </a:r>
            <a:r>
              <a:rPr lang="da-DK" dirty="0" smtClean="0"/>
              <a:t>) vha. flere </a:t>
            </a:r>
            <a:r>
              <a:rPr lang="da-DK" dirty="0" err="1" smtClean="0"/>
              <a:t>PDSA’er</a:t>
            </a:r>
            <a:r>
              <a:rPr lang="da-DK" dirty="0"/>
              <a:t>: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grpSp>
        <p:nvGrpSpPr>
          <p:cNvPr id="5" name="Gruppe 4"/>
          <p:cNvGrpSpPr/>
          <p:nvPr/>
        </p:nvGrpSpPr>
        <p:grpSpPr>
          <a:xfrm>
            <a:off x="2322627" y="3573016"/>
            <a:ext cx="4553629" cy="3024336"/>
            <a:chOff x="2170349" y="3616511"/>
            <a:chExt cx="4777915" cy="3196865"/>
          </a:xfrm>
        </p:grpSpPr>
        <p:grpSp>
          <p:nvGrpSpPr>
            <p:cNvPr id="8" name="Gruppe 7"/>
            <p:cNvGrpSpPr/>
            <p:nvPr/>
          </p:nvGrpSpPr>
          <p:grpSpPr>
            <a:xfrm>
              <a:off x="2170349" y="3645024"/>
              <a:ext cx="4777915" cy="3024336"/>
              <a:chOff x="1469655" y="2957488"/>
              <a:chExt cx="6247929" cy="3705971"/>
            </a:xfrm>
          </p:grpSpPr>
          <p:graphicFrame>
            <p:nvGraphicFramePr>
              <p:cNvPr id="11" name="Diagram 10"/>
              <p:cNvGraphicFramePr/>
              <p:nvPr>
                <p:extLst>
                  <p:ext uri="{D42A27DB-BD31-4B8C-83A1-F6EECF244321}">
                    <p14:modId xmlns:p14="http://schemas.microsoft.com/office/powerpoint/2010/main" val="1777849139"/>
                  </p:ext>
                </p:extLst>
              </p:nvPr>
            </p:nvGraphicFramePr>
            <p:xfrm>
              <a:off x="1469655" y="2957488"/>
              <a:ext cx="6247929" cy="3705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" name="Tekstboks 11"/>
              <p:cNvSpPr txBox="1"/>
              <p:nvPr/>
            </p:nvSpPr>
            <p:spPr>
              <a:xfrm>
                <a:off x="4819295" y="3862753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Plan</a:t>
                </a:r>
              </a:p>
            </p:txBody>
          </p:sp>
          <p:sp>
            <p:nvSpPr>
              <p:cNvPr id="13" name="Tekstboks 12"/>
              <p:cNvSpPr txBox="1"/>
              <p:nvPr/>
            </p:nvSpPr>
            <p:spPr>
              <a:xfrm>
                <a:off x="3453523" y="3862753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Act</a:t>
                </a:r>
              </a:p>
            </p:txBody>
          </p:sp>
          <p:sp>
            <p:nvSpPr>
              <p:cNvPr id="14" name="Tekstboks 13"/>
              <p:cNvSpPr txBox="1"/>
              <p:nvPr/>
            </p:nvSpPr>
            <p:spPr>
              <a:xfrm>
                <a:off x="3381698" y="5139607"/>
                <a:ext cx="1455077" cy="47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err="1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Study</a:t>
                </a:r>
                <a:endParaRPr lang="da-DK" b="1" dirty="0">
                  <a:solidFill>
                    <a:schemeClr val="accent2">
                      <a:lumMod val="75000"/>
                    </a:schemeClr>
                  </a:solidFill>
                  <a:latin typeface="midtsans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kstboks 14"/>
              <p:cNvSpPr txBox="1"/>
              <p:nvPr/>
            </p:nvSpPr>
            <p:spPr>
              <a:xfrm>
                <a:off x="4929843" y="5125762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Do</a:t>
                </a:r>
              </a:p>
            </p:txBody>
          </p:sp>
        </p:grpSp>
        <p:sp>
          <p:nvSpPr>
            <p:cNvPr id="9" name="Venstrebuet pil 8"/>
            <p:cNvSpPr/>
            <p:nvPr/>
          </p:nvSpPr>
          <p:spPr>
            <a:xfrm rot="10800000">
              <a:off x="2267611" y="3626991"/>
              <a:ext cx="1008245" cy="3042369"/>
            </a:xfrm>
            <a:prstGeom prst="curvedLef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10" name="Venstrebuet pil 9"/>
            <p:cNvSpPr/>
            <p:nvPr/>
          </p:nvSpPr>
          <p:spPr>
            <a:xfrm>
              <a:off x="5784481" y="3616511"/>
              <a:ext cx="1012673" cy="3196865"/>
            </a:xfrm>
            <a:prstGeom prst="curvedLef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</p:grpSp>
      <p:sp>
        <p:nvSpPr>
          <p:cNvPr id="1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424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795239"/>
            <a:ext cx="7992888" cy="401002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sz="1400" b="1" dirty="0" smtClean="0"/>
              <a:t>Tilbagevendende patienter til ECT mødte først i akutmodtagelsen, </a:t>
            </a:r>
            <a:r>
              <a:rPr lang="da-DK" sz="1400" b="1" dirty="0"/>
              <a:t>fik skrevet journal af vagthavende læge, blev lagt i </a:t>
            </a:r>
            <a:r>
              <a:rPr lang="da-DK" sz="1400" b="1" dirty="0" smtClean="0"/>
              <a:t>seng, </a:t>
            </a:r>
            <a:r>
              <a:rPr lang="da-DK" sz="1400" b="1" dirty="0"/>
              <a:t>overflyttet til </a:t>
            </a:r>
            <a:r>
              <a:rPr lang="da-DK" sz="1400" b="1" dirty="0" smtClean="0"/>
              <a:t>stamafsnit, følgende </a:t>
            </a:r>
            <a:r>
              <a:rPr lang="da-DK" sz="1400" b="1" dirty="0"/>
              <a:t>dag kørt fra stamafsnit til </a:t>
            </a:r>
            <a:r>
              <a:rPr lang="da-DK" sz="1400" b="1" dirty="0" smtClean="0"/>
              <a:t>ECT-behandling og tilbage </a:t>
            </a:r>
            <a:r>
              <a:rPr lang="da-DK" sz="1400" b="1" dirty="0"/>
              <a:t>til </a:t>
            </a:r>
            <a:r>
              <a:rPr lang="da-DK" sz="1400" b="1" dirty="0" smtClean="0"/>
              <a:t>stamafsnit, herfra udskrevet af en </a:t>
            </a:r>
            <a:r>
              <a:rPr lang="da-DK" sz="1400" b="1" dirty="0"/>
              <a:t>ny </a:t>
            </a:r>
            <a:r>
              <a:rPr lang="da-DK" sz="1400" b="1" dirty="0" smtClean="0"/>
              <a:t>læge og til slut kørt hjem. </a:t>
            </a:r>
            <a:r>
              <a:rPr lang="da-DK" sz="1400" b="1" dirty="0"/>
              <a:t>D</a:t>
            </a:r>
            <a:r>
              <a:rPr lang="da-DK" sz="1400" b="1" dirty="0" smtClean="0"/>
              <a:t>et gentog </a:t>
            </a:r>
            <a:r>
              <a:rPr lang="da-DK" sz="1400" b="1" dirty="0"/>
              <a:t>sig med ugers </a:t>
            </a:r>
            <a:r>
              <a:rPr lang="da-DK" sz="1400" b="1" dirty="0" smtClean="0"/>
              <a:t>mellemrum i årevis.</a:t>
            </a:r>
            <a:endParaRPr lang="da-DK" sz="1400" b="1" dirty="0"/>
          </a:p>
          <a:p>
            <a:pPr marL="0" indent="0">
              <a:buNone/>
            </a:pPr>
            <a:r>
              <a:rPr lang="da-DK" sz="1400" b="1" dirty="0" smtClean="0"/>
              <a:t>Formålet med </a:t>
            </a:r>
            <a:r>
              <a:rPr lang="da-DK" sz="1400" b="1" dirty="0" err="1" smtClean="0"/>
              <a:t>værdistrømsanalysen</a:t>
            </a:r>
            <a:r>
              <a:rPr lang="da-DK" sz="1400" b="1" dirty="0" smtClean="0"/>
              <a:t> var:</a:t>
            </a:r>
          </a:p>
          <a:p>
            <a:r>
              <a:rPr lang="da-DK" sz="1400" dirty="0" smtClean="0"/>
              <a:t>at forbedre </a:t>
            </a:r>
            <a:r>
              <a:rPr lang="da-DK" sz="1400" dirty="0"/>
              <a:t>og forenkle </a:t>
            </a:r>
            <a:r>
              <a:rPr lang="da-DK" sz="1400" dirty="0" smtClean="0"/>
              <a:t>arbejdsgange </a:t>
            </a:r>
            <a:r>
              <a:rPr lang="da-DK" sz="1400" dirty="0"/>
              <a:t>omkring patienter, der </a:t>
            </a:r>
            <a:r>
              <a:rPr lang="da-DK" sz="1400" dirty="0" smtClean="0"/>
              <a:t>kom </a:t>
            </a:r>
            <a:r>
              <a:rPr lang="da-DK" sz="1400" dirty="0"/>
              <a:t>til planlagt </a:t>
            </a:r>
            <a:r>
              <a:rPr lang="da-DK" sz="1400" dirty="0" smtClean="0"/>
              <a:t>ECT-behandling, især forkorte </a:t>
            </a:r>
            <a:r>
              <a:rPr lang="da-DK" sz="1400" dirty="0"/>
              <a:t>den tid, patienterne </a:t>
            </a:r>
            <a:r>
              <a:rPr lang="da-DK" sz="1400" dirty="0" smtClean="0"/>
              <a:t>brugte </a:t>
            </a:r>
            <a:r>
              <a:rPr lang="da-DK" sz="1400" dirty="0"/>
              <a:t>på det. </a:t>
            </a:r>
            <a:endParaRPr lang="da-DK" sz="1400" dirty="0" smtClean="0"/>
          </a:p>
          <a:p>
            <a:r>
              <a:rPr lang="da-DK" sz="1400" dirty="0" smtClean="0"/>
              <a:t>at spare lægetimer på tilbagevendende indlæggelser</a:t>
            </a:r>
            <a:r>
              <a:rPr lang="da-DK" sz="1400" dirty="0"/>
              <a:t> </a:t>
            </a:r>
            <a:r>
              <a:rPr lang="da-DK" sz="1400" dirty="0" smtClean="0"/>
              <a:t>og selve ECT-behandlingen.</a:t>
            </a:r>
          </a:p>
          <a:p>
            <a:pPr marL="0" indent="0">
              <a:buNone/>
            </a:pPr>
            <a:r>
              <a:rPr lang="da-DK" sz="1400" b="1" dirty="0" smtClean="0"/>
              <a:t>Deltagere i analysen</a:t>
            </a:r>
          </a:p>
          <a:p>
            <a:pPr marL="0" indent="0">
              <a:buNone/>
            </a:pPr>
            <a:r>
              <a:rPr lang="da-DK" sz="1400" dirty="0" smtClean="0"/>
              <a:t>En gruppe af medarbejdere og patienter med viden om ECT samt samarbejdspartnere fra anæstesien kortlagde </a:t>
            </a:r>
            <a:r>
              <a:rPr lang="da-DK" sz="1400" dirty="0"/>
              <a:t>alle handlinger i </a:t>
            </a:r>
            <a:r>
              <a:rPr lang="da-DK" sz="1400" dirty="0" smtClean="0"/>
              <a:t>forløbet og lavede analysen. </a:t>
            </a:r>
          </a:p>
          <a:p>
            <a:pPr marL="0" indent="0">
              <a:buNone/>
            </a:pPr>
            <a:r>
              <a:rPr lang="da-DK" sz="1400" b="1" dirty="0" smtClean="0"/>
              <a:t>Resultat af analysen:</a:t>
            </a:r>
          </a:p>
          <a:p>
            <a:pPr marL="0" indent="0">
              <a:buNone/>
            </a:pPr>
            <a:r>
              <a:rPr lang="da-DK" sz="1400" dirty="0" err="1"/>
              <a:t>Værdistrømsanalysen</a:t>
            </a:r>
            <a:r>
              <a:rPr lang="da-DK" sz="1400" dirty="0"/>
              <a:t> viste </a:t>
            </a:r>
            <a:r>
              <a:rPr lang="da-DK" sz="1400" dirty="0" smtClean="0"/>
              <a:t>masser </a:t>
            </a:r>
            <a:r>
              <a:rPr lang="da-DK" sz="1400" dirty="0"/>
              <a:t>af </a:t>
            </a:r>
            <a:r>
              <a:rPr lang="da-DK" sz="1400" dirty="0" smtClean="0"/>
              <a:t>spild - unødvendige </a:t>
            </a:r>
            <a:r>
              <a:rPr lang="da-DK" sz="1400" dirty="0"/>
              <a:t>handlinger, som ingen værdi havde for </a:t>
            </a:r>
            <a:r>
              <a:rPr lang="da-DK" sz="1400" dirty="0" smtClean="0"/>
              <a:t>patienten. Arbejdsgangene </a:t>
            </a:r>
            <a:r>
              <a:rPr lang="da-DK" sz="1400" dirty="0"/>
              <a:t>blev lavet om, </a:t>
            </a:r>
            <a:r>
              <a:rPr lang="da-DK" sz="1400" dirty="0" smtClean="0"/>
              <a:t>så processen i dag er mere enkel og overskuelig med færre implicerede: </a:t>
            </a:r>
          </a:p>
          <a:p>
            <a:r>
              <a:rPr lang="da-DK" sz="1400" dirty="0"/>
              <a:t>Patienterne i ECT-vedligeholdelsesbehandling bruger nu meget kortere tid på centret.</a:t>
            </a:r>
          </a:p>
          <a:p>
            <a:r>
              <a:rPr lang="da-DK" sz="1400" dirty="0" smtClean="0"/>
              <a:t>Patienter </a:t>
            </a:r>
            <a:r>
              <a:rPr lang="da-DK" sz="1400" dirty="0"/>
              <a:t>til planlagt ECT-behandling </a:t>
            </a:r>
            <a:r>
              <a:rPr lang="da-DK" sz="1400" dirty="0" smtClean="0"/>
              <a:t>behandles ambulant </a:t>
            </a:r>
            <a:r>
              <a:rPr lang="da-DK" sz="1400" dirty="0"/>
              <a:t>direkte i </a:t>
            </a:r>
            <a:r>
              <a:rPr lang="da-DK" sz="1400" dirty="0" smtClean="0"/>
              <a:t>ECT-afsnittet.</a:t>
            </a:r>
          </a:p>
          <a:p>
            <a:r>
              <a:rPr lang="da-DK" sz="1400" dirty="0" smtClean="0"/>
              <a:t>Det klares </a:t>
            </a:r>
            <a:r>
              <a:rPr lang="da-DK" sz="1400" dirty="0"/>
              <a:t>på få timer uden unødvendige overgange og </a:t>
            </a:r>
            <a:r>
              <a:rPr lang="da-DK" sz="1400" dirty="0" smtClean="0"/>
              <a:t>ansvarsskift.</a:t>
            </a:r>
          </a:p>
          <a:p>
            <a:r>
              <a:rPr lang="da-DK" sz="1400" dirty="0" smtClean="0"/>
              <a:t>Selve </a:t>
            </a:r>
            <a:r>
              <a:rPr lang="da-DK" sz="1400" dirty="0"/>
              <a:t>ECT-behandlingen forestås nu af specialuddannede </a:t>
            </a:r>
            <a:r>
              <a:rPr lang="da-DK" sz="1400" dirty="0" smtClean="0"/>
              <a:t>sygeplejersker.</a:t>
            </a:r>
          </a:p>
          <a:p>
            <a:r>
              <a:rPr lang="da-DK" sz="1400" dirty="0"/>
              <a:t>E</a:t>
            </a:r>
            <a:r>
              <a:rPr lang="da-DK" sz="1400" dirty="0" smtClean="0"/>
              <a:t>neste </a:t>
            </a:r>
            <a:r>
              <a:rPr lang="da-DK" sz="1400" dirty="0"/>
              <a:t>involverede læge er den, som hele tiden har fulgt patienten ambulant. </a:t>
            </a:r>
            <a:r>
              <a:rPr lang="da-DK" sz="1400" dirty="0" smtClean="0"/>
              <a:t>Det har </a:t>
            </a:r>
            <a:r>
              <a:rPr lang="da-DK" sz="1400" dirty="0"/>
              <a:t>frigivet </a:t>
            </a:r>
            <a:r>
              <a:rPr lang="da-DK" sz="1400" dirty="0" smtClean="0"/>
              <a:t>lægetimer, der  næsten svarer til en </a:t>
            </a:r>
            <a:r>
              <a:rPr lang="da-DK" sz="1400" dirty="0"/>
              <a:t>fuldtidsstilling.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04000" cy="914400"/>
          </a:xfrm>
        </p:spPr>
        <p:txBody>
          <a:bodyPr/>
          <a:lstStyle/>
          <a:p>
            <a:r>
              <a:rPr lang="da-DK" dirty="0" smtClean="0"/>
              <a:t>Case: Spare ressourcer ift. ECT-vedligeholdelsesbehandling</a:t>
            </a: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6210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viden til at forstå dit system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og find bl.a. trin for trin-vejledning til:</a:t>
            </a:r>
          </a:p>
          <a:p>
            <a:r>
              <a:rPr lang="da-DK" dirty="0" smtClean="0"/>
              <a:t>Afprøvning med </a:t>
            </a:r>
            <a:r>
              <a:rPr lang="da-DK" dirty="0" err="1" smtClean="0"/>
              <a:t>PDSA’er</a:t>
            </a:r>
            <a:endParaRPr lang="da-DK" dirty="0" smtClean="0"/>
          </a:p>
          <a:p>
            <a:r>
              <a:rPr lang="da-DK" dirty="0" err="1" smtClean="0"/>
              <a:t>Paretoanalyse</a:t>
            </a:r>
            <a:endParaRPr lang="da-DK" dirty="0" smtClean="0"/>
          </a:p>
          <a:p>
            <a:r>
              <a:rPr lang="da-DK" dirty="0" smtClean="0"/>
              <a:t>Fiskebensdiagram</a:t>
            </a:r>
          </a:p>
          <a:p>
            <a:r>
              <a:rPr lang="da-DK" dirty="0" smtClean="0"/>
              <a:t>Arbejdsgangsanalyse</a:t>
            </a:r>
          </a:p>
          <a:p>
            <a:r>
              <a:rPr lang="da-DK" dirty="0" err="1" smtClean="0"/>
              <a:t>Quick</a:t>
            </a:r>
            <a:r>
              <a:rPr lang="da-DK" dirty="0" smtClean="0"/>
              <a:t> &amp; </a:t>
            </a:r>
            <a:r>
              <a:rPr lang="da-DK" dirty="0" err="1" smtClean="0"/>
              <a:t>dirty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904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Formål: Hvad skaber værdi?</a:t>
            </a:r>
            <a:br>
              <a:rPr lang="da-DK" dirty="0" smtClean="0"/>
            </a:br>
            <a:r>
              <a:rPr lang="da-DK" dirty="0"/>
              <a:t>	 </a:t>
            </a:r>
            <a:r>
              <a:rPr lang="da-DK" dirty="0" smtClean="0"/>
              <a:t>      Hvad er spild?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 smtClean="0"/>
              <a:t>Værdistrømsanalysen</a:t>
            </a:r>
            <a:r>
              <a:rPr lang="da-DK" dirty="0" smtClean="0"/>
              <a:t> giver </a:t>
            </a:r>
            <a:r>
              <a:rPr lang="da-DK" dirty="0"/>
              <a:t>et billede </a:t>
            </a:r>
            <a:r>
              <a:rPr lang="da-DK" dirty="0" smtClean="0"/>
              <a:t>af:</a:t>
            </a:r>
          </a:p>
          <a:p>
            <a:endParaRPr lang="da-DK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Hvilke handlinger i en proces, fx et behandlingsforløb, I </a:t>
            </a:r>
            <a:r>
              <a:rPr lang="da-DK" dirty="0"/>
              <a:t>bør </a:t>
            </a:r>
            <a:r>
              <a:rPr lang="da-DK" dirty="0" smtClean="0"/>
              <a:t>prioritere </a:t>
            </a:r>
            <a:r>
              <a:rPr lang="da-DK" dirty="0"/>
              <a:t>(skaber </a:t>
            </a:r>
            <a:r>
              <a:rPr lang="da-DK" dirty="0" smtClean="0"/>
              <a:t>værdi).</a:t>
            </a:r>
          </a:p>
          <a:p>
            <a:endParaRPr lang="da-DK" dirty="0" smtClean="0"/>
          </a:p>
          <a:p>
            <a:pPr>
              <a:buBlip>
                <a:blip r:embed="rId3"/>
              </a:buBlip>
            </a:pPr>
            <a:r>
              <a:rPr lang="da-DK" dirty="0" smtClean="0"/>
              <a:t>Hvilke handlinger i behandlingsforløbet, I </a:t>
            </a:r>
            <a:r>
              <a:rPr lang="da-DK" dirty="0"/>
              <a:t>bør </a:t>
            </a:r>
            <a:r>
              <a:rPr lang="da-DK" dirty="0" smtClean="0"/>
              <a:t>ændre eller droppe </a:t>
            </a:r>
            <a:r>
              <a:rPr lang="da-DK" dirty="0"/>
              <a:t>(</a:t>
            </a:r>
            <a:r>
              <a:rPr lang="da-DK" dirty="0" smtClean="0"/>
              <a:t>spild).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48011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Spild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Spild er alt det, der ikke skaber værdi set fra patientens perspektiv.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  <p:pic>
        <p:nvPicPr>
          <p:cNvPr id="1026" name="Picture 2" descr="H:\Temp\20200423_1144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8595"/>
          <a:stretch/>
        </p:blipFill>
        <p:spPr bwMode="auto">
          <a:xfrm>
            <a:off x="1619250" y="3115519"/>
            <a:ext cx="5689054" cy="31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3"/>
          <p:cNvSpPr>
            <a:spLocks noGrp="1"/>
          </p:cNvSpPr>
          <p:nvPr/>
        </p:nvSpPr>
        <p:spPr bwMode="auto">
          <a:xfrm>
            <a:off x="3409950" y="3275013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900" b="1" kern="1200">
                <a:solidFill>
                  <a:srgbClr val="E3DFD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04977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 typer spild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Ansvarsskift: </a:t>
            </a:r>
            <a:r>
              <a:rPr lang="da-DK" sz="2000" dirty="0"/>
              <a:t>Dårlig</a:t>
            </a:r>
            <a:r>
              <a:rPr lang="da-DK" sz="2000" dirty="0" smtClean="0"/>
              <a:t>e overgange mellem afdelinger eller sektorer skaber utryghed for patienten.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Ventetid: </a:t>
            </a:r>
            <a:r>
              <a:rPr lang="da-DK" sz="2000" dirty="0" smtClean="0"/>
              <a:t>Patientens ventetid, fx mellem behandlere eller mellem behandlingsforløbets faser.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Fejl: </a:t>
            </a:r>
            <a:r>
              <a:rPr lang="da-DK" sz="2000" dirty="0" smtClean="0"/>
              <a:t>Patientsikkerhedsfejl, fx forkert medicin, manglende svar på undersøgelse.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Unødvendig variation:</a:t>
            </a:r>
            <a:r>
              <a:rPr lang="da-DK" sz="2000" dirty="0" smtClean="0"/>
              <a:t> Ikke-standardiserede </a:t>
            </a:r>
            <a:r>
              <a:rPr lang="da-DK" sz="2000" dirty="0"/>
              <a:t>arbejdsgange eller </a:t>
            </a:r>
            <a:r>
              <a:rPr lang="da-DK" sz="2000" dirty="0" smtClean="0"/>
              <a:t>manglende </a:t>
            </a:r>
            <a:r>
              <a:rPr lang="da-DK" sz="2000" dirty="0"/>
              <a:t>standarder kan </a:t>
            </a:r>
            <a:r>
              <a:rPr lang="da-DK" sz="2000" dirty="0" smtClean="0"/>
              <a:t>betyde, </a:t>
            </a:r>
            <a:r>
              <a:rPr lang="da-DK" sz="2000" dirty="0"/>
              <a:t>at </a:t>
            </a:r>
            <a:r>
              <a:rPr lang="da-DK" sz="2000" dirty="0" smtClean="0"/>
              <a:t>patienter </a:t>
            </a:r>
            <a:r>
              <a:rPr lang="da-DK" sz="2000" dirty="0"/>
              <a:t>oplever </a:t>
            </a:r>
            <a:r>
              <a:rPr lang="da-DK" sz="2000" dirty="0" smtClean="0"/>
              <a:t>uens behandlingsniveauer.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Unødvendige processer: </a:t>
            </a:r>
            <a:r>
              <a:rPr lang="da-DK" sz="2000" dirty="0" smtClean="0"/>
              <a:t>Dobbeltarbejde </a:t>
            </a:r>
            <a:r>
              <a:rPr lang="da-DK" sz="2000" dirty="0"/>
              <a:t>i form af </a:t>
            </a:r>
            <a:r>
              <a:rPr lang="da-DK" sz="2000" dirty="0" smtClean="0"/>
              <a:t>fx </a:t>
            </a:r>
            <a:r>
              <a:rPr lang="da-DK" sz="2000" dirty="0"/>
              <a:t>flere </a:t>
            </a:r>
            <a:r>
              <a:rPr lang="da-DK" sz="2000" dirty="0" smtClean="0"/>
              <a:t>faggrupper, </a:t>
            </a:r>
            <a:r>
              <a:rPr lang="da-DK" sz="2000" dirty="0"/>
              <a:t>der hver </a:t>
            </a:r>
            <a:r>
              <a:rPr lang="da-DK" sz="2000" dirty="0" smtClean="0"/>
              <a:t>optager anamnese. </a:t>
            </a:r>
            <a:endParaRPr lang="da-DK" sz="2000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54241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Inden </a:t>
            </a:r>
            <a:r>
              <a:rPr lang="da-DK" dirty="0"/>
              <a:t>I</a:t>
            </a:r>
            <a:r>
              <a:rPr lang="da-DK" dirty="0" smtClean="0"/>
              <a:t> begynder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7597278" cy="4010025"/>
          </a:xfrm>
        </p:spPr>
        <p:txBody>
          <a:bodyPr/>
          <a:lstStyle/>
          <a:p>
            <a:pPr marL="0" indent="0">
              <a:buNone/>
            </a:pPr>
            <a:endParaRPr lang="da-DK" sz="2400" b="1" dirty="0"/>
          </a:p>
          <a:p>
            <a:pPr marL="627062" lvl="1" indent="0">
              <a:buNone/>
            </a:pPr>
            <a:r>
              <a:rPr lang="da-DK" b="1" dirty="0"/>
              <a:t>Deltagere: </a:t>
            </a:r>
            <a:r>
              <a:rPr lang="da-DK" dirty="0"/>
              <a:t>D</a:t>
            </a:r>
            <a:r>
              <a:rPr lang="da-DK" dirty="0" smtClean="0"/>
              <a:t>e </a:t>
            </a:r>
            <a:r>
              <a:rPr lang="da-DK" dirty="0"/>
              <a:t>medarbejdere som til dagligt er involverede i </a:t>
            </a:r>
            <a:r>
              <a:rPr lang="da-DK" dirty="0" smtClean="0"/>
              <a:t>behandlingsforløbet, og som tilsammen kender forløbet rigtig godt.</a:t>
            </a:r>
          </a:p>
          <a:p>
            <a:pPr marL="627062" lvl="1" indent="0">
              <a:buNone/>
            </a:pPr>
            <a:endParaRPr lang="da-DK" dirty="0"/>
          </a:p>
          <a:p>
            <a:pPr marL="627062" lvl="1" indent="0">
              <a:buNone/>
            </a:pPr>
            <a:r>
              <a:rPr lang="da-DK" b="1" dirty="0"/>
              <a:t>Materialer: </a:t>
            </a:r>
            <a:r>
              <a:rPr lang="da-DK" dirty="0"/>
              <a:t>Et stort stykke papir (ca. 1 x 2-3 </a:t>
            </a:r>
            <a:r>
              <a:rPr lang="da-DK" dirty="0" smtClean="0"/>
              <a:t>meter), Post-</a:t>
            </a:r>
            <a:r>
              <a:rPr lang="da-DK" dirty="0" err="1" smtClean="0"/>
              <a:t>its</a:t>
            </a:r>
            <a:r>
              <a:rPr lang="da-DK" dirty="0" smtClean="0"/>
              <a:t> </a:t>
            </a:r>
            <a:r>
              <a:rPr lang="da-DK" dirty="0"/>
              <a:t>i blå, gul, rød og </a:t>
            </a:r>
            <a:r>
              <a:rPr lang="da-DK" dirty="0" smtClean="0"/>
              <a:t>grøn</a:t>
            </a:r>
          </a:p>
          <a:p>
            <a:pPr marL="627062" lvl="1" indent="0">
              <a:buNone/>
            </a:pPr>
            <a:endParaRPr lang="da-DK" dirty="0"/>
          </a:p>
          <a:p>
            <a:endParaRPr lang="da-DK" sz="2400" dirty="0"/>
          </a:p>
          <a:p>
            <a:endParaRPr lang="da-DK" sz="2400" dirty="0"/>
          </a:p>
        </p:txBody>
      </p:sp>
      <p:grpSp>
        <p:nvGrpSpPr>
          <p:cNvPr id="15" name="Group 65"/>
          <p:cNvGrpSpPr>
            <a:grpSpLocks noChangeAspect="1"/>
          </p:cNvGrpSpPr>
          <p:nvPr/>
        </p:nvGrpSpPr>
        <p:grpSpPr bwMode="auto">
          <a:xfrm>
            <a:off x="997345" y="2632760"/>
            <a:ext cx="214975" cy="220176"/>
            <a:chOff x="1477" y="2340"/>
            <a:chExt cx="744" cy="762"/>
          </a:xfrm>
        </p:grpSpPr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552" y="2340"/>
              <a:ext cx="139" cy="129"/>
            </a:xfrm>
            <a:custGeom>
              <a:avLst/>
              <a:gdLst>
                <a:gd name="T0" fmla="*/ 53 w 105"/>
                <a:gd name="T1" fmla="*/ 98 h 98"/>
                <a:gd name="T2" fmla="*/ 105 w 105"/>
                <a:gd name="T3" fmla="*/ 45 h 98"/>
                <a:gd name="T4" fmla="*/ 60 w 105"/>
                <a:gd name="T5" fmla="*/ 0 h 98"/>
                <a:gd name="T6" fmla="*/ 0 w 105"/>
                <a:gd name="T7" fmla="*/ 45 h 98"/>
                <a:gd name="T8" fmla="*/ 53 w 105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8">
                  <a:moveTo>
                    <a:pt x="53" y="98"/>
                  </a:moveTo>
                  <a:cubicBezTo>
                    <a:pt x="82" y="98"/>
                    <a:pt x="105" y="74"/>
                    <a:pt x="105" y="45"/>
                  </a:cubicBezTo>
                  <a:cubicBezTo>
                    <a:pt x="105" y="16"/>
                    <a:pt x="90" y="0"/>
                    <a:pt x="60" y="0"/>
                  </a:cubicBezTo>
                  <a:cubicBezTo>
                    <a:pt x="31" y="0"/>
                    <a:pt x="0" y="16"/>
                    <a:pt x="0" y="45"/>
                  </a:cubicBezTo>
                  <a:cubicBezTo>
                    <a:pt x="0" y="74"/>
                    <a:pt x="24" y="98"/>
                    <a:pt x="53" y="98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7"/>
            <p:cNvSpPr>
              <a:spLocks noEditPoints="1"/>
            </p:cNvSpPr>
            <p:nvPr/>
          </p:nvSpPr>
          <p:spPr bwMode="auto">
            <a:xfrm>
              <a:off x="1477" y="2476"/>
              <a:ext cx="337" cy="623"/>
            </a:xfrm>
            <a:custGeom>
              <a:avLst/>
              <a:gdLst>
                <a:gd name="T0" fmla="*/ 52 w 337"/>
                <a:gd name="T1" fmla="*/ 0 h 623"/>
                <a:gd name="T2" fmla="*/ 52 w 337"/>
                <a:gd name="T3" fmla="*/ 0 h 623"/>
                <a:gd name="T4" fmla="*/ 52 w 337"/>
                <a:gd name="T5" fmla="*/ 0 h 623"/>
                <a:gd name="T6" fmla="*/ 45 w 337"/>
                <a:gd name="T7" fmla="*/ 0 h 623"/>
                <a:gd name="T8" fmla="*/ 42 w 337"/>
                <a:gd name="T9" fmla="*/ 13 h 623"/>
                <a:gd name="T10" fmla="*/ 0 w 337"/>
                <a:gd name="T11" fmla="*/ 159 h 623"/>
                <a:gd name="T12" fmla="*/ 70 w 337"/>
                <a:gd name="T13" fmla="*/ 290 h 623"/>
                <a:gd name="T14" fmla="*/ 73 w 337"/>
                <a:gd name="T15" fmla="*/ 582 h 623"/>
                <a:gd name="T16" fmla="*/ 46 w 337"/>
                <a:gd name="T17" fmla="*/ 619 h 623"/>
                <a:gd name="T18" fmla="*/ 114 w 337"/>
                <a:gd name="T19" fmla="*/ 615 h 623"/>
                <a:gd name="T20" fmla="*/ 155 w 337"/>
                <a:gd name="T21" fmla="*/ 298 h 623"/>
                <a:gd name="T22" fmla="*/ 211 w 337"/>
                <a:gd name="T23" fmla="*/ 623 h 623"/>
                <a:gd name="T24" fmla="*/ 273 w 337"/>
                <a:gd name="T25" fmla="*/ 623 h 623"/>
                <a:gd name="T26" fmla="*/ 246 w 337"/>
                <a:gd name="T27" fmla="*/ 587 h 623"/>
                <a:gd name="T28" fmla="*/ 240 w 337"/>
                <a:gd name="T29" fmla="*/ 236 h 623"/>
                <a:gd name="T30" fmla="*/ 215 w 337"/>
                <a:gd name="T31" fmla="*/ 87 h 623"/>
                <a:gd name="T32" fmla="*/ 310 w 337"/>
                <a:gd name="T33" fmla="*/ 257 h 623"/>
                <a:gd name="T34" fmla="*/ 337 w 337"/>
                <a:gd name="T35" fmla="*/ 251 h 623"/>
                <a:gd name="T36" fmla="*/ 219 w 337"/>
                <a:gd name="T37" fmla="*/ 4 h 623"/>
                <a:gd name="T38" fmla="*/ 52 w 337"/>
                <a:gd name="T39" fmla="*/ 0 h 623"/>
                <a:gd name="T40" fmla="*/ 33 w 337"/>
                <a:gd name="T41" fmla="*/ 149 h 623"/>
                <a:gd name="T42" fmla="*/ 58 w 337"/>
                <a:gd name="T43" fmla="*/ 93 h 623"/>
                <a:gd name="T44" fmla="*/ 64 w 337"/>
                <a:gd name="T45" fmla="*/ 138 h 623"/>
                <a:gd name="T46" fmla="*/ 69 w 337"/>
                <a:gd name="T47" fmla="*/ 217 h 623"/>
                <a:gd name="T48" fmla="*/ 69 w 337"/>
                <a:gd name="T49" fmla="*/ 249 h 623"/>
                <a:gd name="T50" fmla="*/ 33 w 337"/>
                <a:gd name="T51" fmla="*/ 14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623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2" y="13"/>
                  </a:lnTo>
                  <a:lnTo>
                    <a:pt x="0" y="159"/>
                  </a:lnTo>
                  <a:lnTo>
                    <a:pt x="70" y="290"/>
                  </a:lnTo>
                  <a:lnTo>
                    <a:pt x="73" y="582"/>
                  </a:lnTo>
                  <a:lnTo>
                    <a:pt x="46" y="619"/>
                  </a:lnTo>
                  <a:lnTo>
                    <a:pt x="114" y="615"/>
                  </a:lnTo>
                  <a:lnTo>
                    <a:pt x="155" y="298"/>
                  </a:lnTo>
                  <a:lnTo>
                    <a:pt x="211" y="623"/>
                  </a:lnTo>
                  <a:lnTo>
                    <a:pt x="273" y="623"/>
                  </a:lnTo>
                  <a:lnTo>
                    <a:pt x="246" y="587"/>
                  </a:lnTo>
                  <a:lnTo>
                    <a:pt x="240" y="236"/>
                  </a:lnTo>
                  <a:lnTo>
                    <a:pt x="215" y="87"/>
                  </a:lnTo>
                  <a:lnTo>
                    <a:pt x="310" y="257"/>
                  </a:lnTo>
                  <a:lnTo>
                    <a:pt x="337" y="251"/>
                  </a:lnTo>
                  <a:lnTo>
                    <a:pt x="219" y="4"/>
                  </a:lnTo>
                  <a:lnTo>
                    <a:pt x="52" y="0"/>
                  </a:lnTo>
                  <a:close/>
                  <a:moveTo>
                    <a:pt x="33" y="149"/>
                  </a:moveTo>
                  <a:lnTo>
                    <a:pt x="58" y="93"/>
                  </a:lnTo>
                  <a:lnTo>
                    <a:pt x="64" y="138"/>
                  </a:lnTo>
                  <a:lnTo>
                    <a:pt x="69" y="217"/>
                  </a:lnTo>
                  <a:lnTo>
                    <a:pt x="69" y="249"/>
                  </a:lnTo>
                  <a:lnTo>
                    <a:pt x="33" y="149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1959" y="2341"/>
              <a:ext cx="140" cy="129"/>
            </a:xfrm>
            <a:custGeom>
              <a:avLst/>
              <a:gdLst>
                <a:gd name="T0" fmla="*/ 53 w 106"/>
                <a:gd name="T1" fmla="*/ 98 h 98"/>
                <a:gd name="T2" fmla="*/ 106 w 106"/>
                <a:gd name="T3" fmla="*/ 45 h 98"/>
                <a:gd name="T4" fmla="*/ 61 w 106"/>
                <a:gd name="T5" fmla="*/ 0 h 98"/>
                <a:gd name="T6" fmla="*/ 0 w 106"/>
                <a:gd name="T7" fmla="*/ 45 h 98"/>
                <a:gd name="T8" fmla="*/ 53 w 106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8">
                  <a:moveTo>
                    <a:pt x="53" y="98"/>
                  </a:moveTo>
                  <a:cubicBezTo>
                    <a:pt x="82" y="98"/>
                    <a:pt x="106" y="74"/>
                    <a:pt x="106" y="45"/>
                  </a:cubicBezTo>
                  <a:cubicBezTo>
                    <a:pt x="106" y="16"/>
                    <a:pt x="90" y="0"/>
                    <a:pt x="61" y="0"/>
                  </a:cubicBezTo>
                  <a:cubicBezTo>
                    <a:pt x="32" y="0"/>
                    <a:pt x="0" y="16"/>
                    <a:pt x="0" y="45"/>
                  </a:cubicBezTo>
                  <a:cubicBezTo>
                    <a:pt x="0" y="74"/>
                    <a:pt x="24" y="98"/>
                    <a:pt x="53" y="98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1864" y="2478"/>
              <a:ext cx="357" cy="624"/>
            </a:xfrm>
            <a:custGeom>
              <a:avLst/>
              <a:gdLst>
                <a:gd name="T0" fmla="*/ 357 w 357"/>
                <a:gd name="T1" fmla="*/ 252 h 624"/>
                <a:gd name="T2" fmla="*/ 239 w 357"/>
                <a:gd name="T3" fmla="*/ 6 h 624"/>
                <a:gd name="T4" fmla="*/ 67 w 357"/>
                <a:gd name="T5" fmla="*/ 0 h 624"/>
                <a:gd name="T6" fmla="*/ 66 w 357"/>
                <a:gd name="T7" fmla="*/ 6 h 624"/>
                <a:gd name="T8" fmla="*/ 20 w 357"/>
                <a:gd name="T9" fmla="*/ 160 h 624"/>
                <a:gd name="T10" fmla="*/ 0 w 357"/>
                <a:gd name="T11" fmla="*/ 263 h 624"/>
                <a:gd name="T12" fmla="*/ 30 w 357"/>
                <a:gd name="T13" fmla="*/ 257 h 624"/>
                <a:gd name="T14" fmla="*/ 67 w 357"/>
                <a:gd name="T15" fmla="*/ 139 h 624"/>
                <a:gd name="T16" fmla="*/ 78 w 357"/>
                <a:gd name="T17" fmla="*/ 98 h 624"/>
                <a:gd name="T18" fmla="*/ 82 w 357"/>
                <a:gd name="T19" fmla="*/ 137 h 624"/>
                <a:gd name="T20" fmla="*/ 90 w 357"/>
                <a:gd name="T21" fmla="*/ 218 h 624"/>
                <a:gd name="T22" fmla="*/ 53 w 357"/>
                <a:gd name="T23" fmla="*/ 389 h 624"/>
                <a:gd name="T24" fmla="*/ 92 w 357"/>
                <a:gd name="T25" fmla="*/ 389 h 624"/>
                <a:gd name="T26" fmla="*/ 93 w 357"/>
                <a:gd name="T27" fmla="*/ 583 h 624"/>
                <a:gd name="T28" fmla="*/ 67 w 357"/>
                <a:gd name="T29" fmla="*/ 620 h 624"/>
                <a:gd name="T30" fmla="*/ 134 w 357"/>
                <a:gd name="T31" fmla="*/ 616 h 624"/>
                <a:gd name="T32" fmla="*/ 163 w 357"/>
                <a:gd name="T33" fmla="*/ 392 h 624"/>
                <a:gd name="T34" fmla="*/ 177 w 357"/>
                <a:gd name="T35" fmla="*/ 394 h 624"/>
                <a:gd name="T36" fmla="*/ 192 w 357"/>
                <a:gd name="T37" fmla="*/ 394 h 624"/>
                <a:gd name="T38" fmla="*/ 232 w 357"/>
                <a:gd name="T39" fmla="*/ 624 h 624"/>
                <a:gd name="T40" fmla="*/ 293 w 357"/>
                <a:gd name="T41" fmla="*/ 624 h 624"/>
                <a:gd name="T42" fmla="*/ 266 w 357"/>
                <a:gd name="T43" fmla="*/ 588 h 624"/>
                <a:gd name="T44" fmla="*/ 262 w 357"/>
                <a:gd name="T45" fmla="*/ 402 h 624"/>
                <a:gd name="T46" fmla="*/ 312 w 357"/>
                <a:gd name="T47" fmla="*/ 402 h 624"/>
                <a:gd name="T48" fmla="*/ 260 w 357"/>
                <a:gd name="T49" fmla="*/ 238 h 624"/>
                <a:gd name="T50" fmla="*/ 235 w 357"/>
                <a:gd name="T51" fmla="*/ 87 h 624"/>
                <a:gd name="T52" fmla="*/ 331 w 357"/>
                <a:gd name="T53" fmla="*/ 259 h 624"/>
                <a:gd name="T54" fmla="*/ 357 w 357"/>
                <a:gd name="T55" fmla="*/ 25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24">
                  <a:moveTo>
                    <a:pt x="357" y="252"/>
                  </a:moveTo>
                  <a:lnTo>
                    <a:pt x="239" y="6"/>
                  </a:lnTo>
                  <a:lnTo>
                    <a:pt x="67" y="0"/>
                  </a:lnTo>
                  <a:lnTo>
                    <a:pt x="66" y="6"/>
                  </a:lnTo>
                  <a:lnTo>
                    <a:pt x="20" y="160"/>
                  </a:lnTo>
                  <a:lnTo>
                    <a:pt x="0" y="263"/>
                  </a:lnTo>
                  <a:lnTo>
                    <a:pt x="30" y="257"/>
                  </a:lnTo>
                  <a:lnTo>
                    <a:pt x="67" y="139"/>
                  </a:lnTo>
                  <a:lnTo>
                    <a:pt x="78" y="98"/>
                  </a:lnTo>
                  <a:lnTo>
                    <a:pt x="82" y="137"/>
                  </a:lnTo>
                  <a:lnTo>
                    <a:pt x="90" y="218"/>
                  </a:lnTo>
                  <a:lnTo>
                    <a:pt x="53" y="389"/>
                  </a:lnTo>
                  <a:lnTo>
                    <a:pt x="92" y="389"/>
                  </a:lnTo>
                  <a:lnTo>
                    <a:pt x="93" y="583"/>
                  </a:lnTo>
                  <a:lnTo>
                    <a:pt x="67" y="620"/>
                  </a:lnTo>
                  <a:lnTo>
                    <a:pt x="134" y="616"/>
                  </a:lnTo>
                  <a:lnTo>
                    <a:pt x="163" y="392"/>
                  </a:lnTo>
                  <a:lnTo>
                    <a:pt x="177" y="394"/>
                  </a:lnTo>
                  <a:lnTo>
                    <a:pt x="192" y="394"/>
                  </a:lnTo>
                  <a:lnTo>
                    <a:pt x="232" y="624"/>
                  </a:lnTo>
                  <a:lnTo>
                    <a:pt x="293" y="624"/>
                  </a:lnTo>
                  <a:lnTo>
                    <a:pt x="266" y="588"/>
                  </a:lnTo>
                  <a:lnTo>
                    <a:pt x="262" y="402"/>
                  </a:lnTo>
                  <a:lnTo>
                    <a:pt x="312" y="402"/>
                  </a:lnTo>
                  <a:lnTo>
                    <a:pt x="260" y="238"/>
                  </a:lnTo>
                  <a:lnTo>
                    <a:pt x="235" y="87"/>
                  </a:lnTo>
                  <a:lnTo>
                    <a:pt x="331" y="259"/>
                  </a:lnTo>
                  <a:lnTo>
                    <a:pt x="357" y="25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884993" y="4228772"/>
            <a:ext cx="327328" cy="208340"/>
          </a:xfrm>
          <a:custGeom>
            <a:avLst/>
            <a:gdLst>
              <a:gd name="T0" fmla="*/ 592 w 809"/>
              <a:gd name="T1" fmla="*/ 414 h 612"/>
              <a:gd name="T2" fmla="*/ 161 w 809"/>
              <a:gd name="T3" fmla="*/ 56 h 612"/>
              <a:gd name="T4" fmla="*/ 14 w 809"/>
              <a:gd name="T5" fmla="*/ 0 h 612"/>
              <a:gd name="T6" fmla="*/ 129 w 809"/>
              <a:gd name="T7" fmla="*/ 32 h 612"/>
              <a:gd name="T8" fmla="*/ 161 w 809"/>
              <a:gd name="T9" fmla="*/ 88 h 612"/>
              <a:gd name="T10" fmla="*/ 574 w 809"/>
              <a:gd name="T11" fmla="*/ 382 h 612"/>
              <a:gd name="T12" fmla="*/ 161 w 809"/>
              <a:gd name="T13" fmla="*/ 88 h 612"/>
              <a:gd name="T14" fmla="*/ 224 w 809"/>
              <a:gd name="T15" fmla="*/ 154 h 612"/>
              <a:gd name="T16" fmla="*/ 280 w 809"/>
              <a:gd name="T17" fmla="*/ 210 h 612"/>
              <a:gd name="T18" fmla="*/ 333 w 809"/>
              <a:gd name="T19" fmla="*/ 153 h 612"/>
              <a:gd name="T20" fmla="*/ 394 w 809"/>
              <a:gd name="T21" fmla="*/ 213 h 612"/>
              <a:gd name="T22" fmla="*/ 333 w 809"/>
              <a:gd name="T23" fmla="*/ 153 h 612"/>
              <a:gd name="T24" fmla="*/ 440 w 809"/>
              <a:gd name="T25" fmla="*/ 155 h 612"/>
              <a:gd name="T26" fmla="*/ 496 w 809"/>
              <a:gd name="T27" fmla="*/ 211 h 612"/>
              <a:gd name="T28" fmla="*/ 606 w 809"/>
              <a:gd name="T29" fmla="*/ 155 h 612"/>
              <a:gd name="T30" fmla="*/ 545 w 809"/>
              <a:gd name="T31" fmla="*/ 214 h 612"/>
              <a:gd name="T32" fmla="*/ 606 w 809"/>
              <a:gd name="T33" fmla="*/ 155 h 612"/>
              <a:gd name="T34" fmla="*/ 280 w 809"/>
              <a:gd name="T35" fmla="*/ 320 h 612"/>
              <a:gd name="T36" fmla="*/ 224 w 809"/>
              <a:gd name="T37" fmla="*/ 265 h 612"/>
              <a:gd name="T38" fmla="*/ 333 w 809"/>
              <a:gd name="T39" fmla="*/ 264 h 612"/>
              <a:gd name="T40" fmla="*/ 391 w 809"/>
              <a:gd name="T41" fmla="*/ 322 h 612"/>
              <a:gd name="T42" fmla="*/ 333 w 809"/>
              <a:gd name="T43" fmla="*/ 264 h 612"/>
              <a:gd name="T44" fmla="*/ 497 w 809"/>
              <a:gd name="T45" fmla="*/ 320 h 612"/>
              <a:gd name="T46" fmla="*/ 441 w 809"/>
              <a:gd name="T47" fmla="*/ 265 h 612"/>
              <a:gd name="T48" fmla="*/ 162 w 809"/>
              <a:gd name="T49" fmla="*/ 448 h 612"/>
              <a:gd name="T50" fmla="*/ 87 w 809"/>
              <a:gd name="T51" fmla="*/ 585 h 612"/>
              <a:gd name="T52" fmla="*/ 146 w 809"/>
              <a:gd name="T53" fmla="*/ 612 h 612"/>
              <a:gd name="T54" fmla="*/ 235 w 809"/>
              <a:gd name="T55" fmla="*/ 534 h 612"/>
              <a:gd name="T56" fmla="*/ 162 w 809"/>
              <a:gd name="T57" fmla="*/ 448 h 612"/>
              <a:gd name="T58" fmla="*/ 186 w 809"/>
              <a:gd name="T59" fmla="*/ 569 h 612"/>
              <a:gd name="T60" fmla="*/ 108 w 809"/>
              <a:gd name="T61" fmla="*/ 567 h 612"/>
              <a:gd name="T62" fmla="*/ 159 w 809"/>
              <a:gd name="T63" fmla="*/ 476 h 612"/>
              <a:gd name="T64" fmla="*/ 196 w 809"/>
              <a:gd name="T65" fmla="*/ 492 h 612"/>
              <a:gd name="T66" fmla="*/ 207 w 809"/>
              <a:gd name="T67" fmla="*/ 530 h 612"/>
              <a:gd name="T68" fmla="*/ 456 w 809"/>
              <a:gd name="T69" fmla="*/ 585 h 612"/>
              <a:gd name="T70" fmla="*/ 573 w 809"/>
              <a:gd name="T71" fmla="*/ 590 h 612"/>
              <a:gd name="T72" fmla="*/ 587 w 809"/>
              <a:gd name="T73" fmla="*/ 474 h 612"/>
              <a:gd name="T74" fmla="*/ 576 w 809"/>
              <a:gd name="T75" fmla="*/ 530 h 612"/>
              <a:gd name="T76" fmla="*/ 478 w 809"/>
              <a:gd name="T77" fmla="*/ 567 h 612"/>
              <a:gd name="T78" fmla="*/ 528 w 809"/>
              <a:gd name="T79" fmla="*/ 476 h 612"/>
              <a:gd name="T80" fmla="*/ 576 w 809"/>
              <a:gd name="T81" fmla="*/ 53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9" h="612">
                <a:moveTo>
                  <a:pt x="129" y="414"/>
                </a:moveTo>
                <a:cubicBezTo>
                  <a:pt x="592" y="414"/>
                  <a:pt x="592" y="414"/>
                  <a:pt x="592" y="414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0"/>
                  <a:pt x="161" y="0"/>
                  <a:pt x="16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129" y="32"/>
                  <a:pt x="129" y="32"/>
                  <a:pt x="129" y="32"/>
                </a:cubicBezTo>
                <a:lnTo>
                  <a:pt x="129" y="414"/>
                </a:lnTo>
                <a:close/>
                <a:moveTo>
                  <a:pt x="161" y="88"/>
                </a:moveTo>
                <a:cubicBezTo>
                  <a:pt x="721" y="87"/>
                  <a:pt x="721" y="87"/>
                  <a:pt x="721" y="87"/>
                </a:cubicBezTo>
                <a:cubicBezTo>
                  <a:pt x="574" y="382"/>
                  <a:pt x="574" y="382"/>
                  <a:pt x="574" y="382"/>
                </a:cubicBezTo>
                <a:cubicBezTo>
                  <a:pt x="161" y="382"/>
                  <a:pt x="161" y="382"/>
                  <a:pt x="161" y="382"/>
                </a:cubicBezTo>
                <a:lnTo>
                  <a:pt x="161" y="88"/>
                </a:lnTo>
                <a:close/>
                <a:moveTo>
                  <a:pt x="280" y="154"/>
                </a:moveTo>
                <a:cubicBezTo>
                  <a:pt x="224" y="154"/>
                  <a:pt x="224" y="154"/>
                  <a:pt x="224" y="1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80" y="210"/>
                  <a:pt x="280" y="210"/>
                  <a:pt x="280" y="210"/>
                </a:cubicBezTo>
                <a:lnTo>
                  <a:pt x="280" y="154"/>
                </a:lnTo>
                <a:close/>
                <a:moveTo>
                  <a:pt x="333" y="153"/>
                </a:moveTo>
                <a:cubicBezTo>
                  <a:pt x="333" y="208"/>
                  <a:pt x="333" y="208"/>
                  <a:pt x="333" y="208"/>
                </a:cubicBezTo>
                <a:cubicBezTo>
                  <a:pt x="394" y="213"/>
                  <a:pt x="394" y="213"/>
                  <a:pt x="394" y="213"/>
                </a:cubicBezTo>
                <a:cubicBezTo>
                  <a:pt x="389" y="153"/>
                  <a:pt x="389" y="153"/>
                  <a:pt x="389" y="153"/>
                </a:cubicBezTo>
                <a:lnTo>
                  <a:pt x="333" y="153"/>
                </a:lnTo>
                <a:close/>
                <a:moveTo>
                  <a:pt x="496" y="155"/>
                </a:moveTo>
                <a:cubicBezTo>
                  <a:pt x="440" y="155"/>
                  <a:pt x="440" y="155"/>
                  <a:pt x="440" y="155"/>
                </a:cubicBezTo>
                <a:cubicBezTo>
                  <a:pt x="435" y="215"/>
                  <a:pt x="435" y="215"/>
                  <a:pt x="435" y="215"/>
                </a:cubicBezTo>
                <a:cubicBezTo>
                  <a:pt x="496" y="211"/>
                  <a:pt x="496" y="211"/>
                  <a:pt x="496" y="211"/>
                </a:cubicBezTo>
                <a:lnTo>
                  <a:pt x="496" y="155"/>
                </a:lnTo>
                <a:close/>
                <a:moveTo>
                  <a:pt x="606" y="155"/>
                </a:moveTo>
                <a:cubicBezTo>
                  <a:pt x="550" y="155"/>
                  <a:pt x="550" y="155"/>
                  <a:pt x="550" y="155"/>
                </a:cubicBezTo>
                <a:cubicBezTo>
                  <a:pt x="545" y="214"/>
                  <a:pt x="545" y="214"/>
                  <a:pt x="545" y="214"/>
                </a:cubicBezTo>
                <a:cubicBezTo>
                  <a:pt x="606" y="211"/>
                  <a:pt x="606" y="211"/>
                  <a:pt x="606" y="211"/>
                </a:cubicBezTo>
                <a:lnTo>
                  <a:pt x="606" y="155"/>
                </a:lnTo>
                <a:close/>
                <a:moveTo>
                  <a:pt x="224" y="320"/>
                </a:moveTo>
                <a:cubicBezTo>
                  <a:pt x="280" y="320"/>
                  <a:pt x="280" y="320"/>
                  <a:pt x="280" y="320"/>
                </a:cubicBezTo>
                <a:cubicBezTo>
                  <a:pt x="286" y="265"/>
                  <a:pt x="286" y="265"/>
                  <a:pt x="286" y="265"/>
                </a:cubicBezTo>
                <a:cubicBezTo>
                  <a:pt x="224" y="265"/>
                  <a:pt x="224" y="265"/>
                  <a:pt x="224" y="265"/>
                </a:cubicBezTo>
                <a:lnTo>
                  <a:pt x="224" y="320"/>
                </a:lnTo>
                <a:close/>
                <a:moveTo>
                  <a:pt x="333" y="264"/>
                </a:moveTo>
                <a:cubicBezTo>
                  <a:pt x="333" y="320"/>
                  <a:pt x="333" y="320"/>
                  <a:pt x="333" y="320"/>
                </a:cubicBezTo>
                <a:cubicBezTo>
                  <a:pt x="391" y="322"/>
                  <a:pt x="391" y="322"/>
                  <a:pt x="391" y="322"/>
                </a:cubicBezTo>
                <a:cubicBezTo>
                  <a:pt x="389" y="264"/>
                  <a:pt x="389" y="264"/>
                  <a:pt x="389" y="264"/>
                </a:cubicBezTo>
                <a:lnTo>
                  <a:pt x="333" y="264"/>
                </a:lnTo>
                <a:close/>
                <a:moveTo>
                  <a:pt x="441" y="320"/>
                </a:moveTo>
                <a:cubicBezTo>
                  <a:pt x="497" y="320"/>
                  <a:pt x="497" y="320"/>
                  <a:pt x="497" y="320"/>
                </a:cubicBezTo>
                <a:cubicBezTo>
                  <a:pt x="502" y="262"/>
                  <a:pt x="502" y="262"/>
                  <a:pt x="502" y="262"/>
                </a:cubicBezTo>
                <a:cubicBezTo>
                  <a:pt x="441" y="265"/>
                  <a:pt x="441" y="265"/>
                  <a:pt x="441" y="265"/>
                </a:cubicBezTo>
                <a:lnTo>
                  <a:pt x="441" y="320"/>
                </a:lnTo>
                <a:close/>
                <a:moveTo>
                  <a:pt x="162" y="448"/>
                </a:moveTo>
                <a:cubicBezTo>
                  <a:pt x="140" y="447"/>
                  <a:pt x="118" y="455"/>
                  <a:pt x="101" y="469"/>
                </a:cubicBezTo>
                <a:cubicBezTo>
                  <a:pt x="65" y="500"/>
                  <a:pt x="59" y="552"/>
                  <a:pt x="87" y="585"/>
                </a:cubicBezTo>
                <a:cubicBezTo>
                  <a:pt x="101" y="602"/>
                  <a:pt x="121" y="611"/>
                  <a:pt x="143" y="612"/>
                </a:cubicBezTo>
                <a:cubicBezTo>
                  <a:pt x="144" y="612"/>
                  <a:pt x="145" y="612"/>
                  <a:pt x="146" y="612"/>
                </a:cubicBezTo>
                <a:cubicBezTo>
                  <a:pt x="167" y="612"/>
                  <a:pt x="187" y="604"/>
                  <a:pt x="204" y="590"/>
                </a:cubicBezTo>
                <a:cubicBezTo>
                  <a:pt x="221" y="576"/>
                  <a:pt x="232" y="556"/>
                  <a:pt x="235" y="534"/>
                </a:cubicBezTo>
                <a:cubicBezTo>
                  <a:pt x="238" y="512"/>
                  <a:pt x="232" y="491"/>
                  <a:pt x="218" y="474"/>
                </a:cubicBezTo>
                <a:cubicBezTo>
                  <a:pt x="204" y="458"/>
                  <a:pt x="184" y="449"/>
                  <a:pt x="162" y="448"/>
                </a:cubicBezTo>
                <a:close/>
                <a:moveTo>
                  <a:pt x="207" y="530"/>
                </a:moveTo>
                <a:cubicBezTo>
                  <a:pt x="205" y="545"/>
                  <a:pt x="198" y="559"/>
                  <a:pt x="186" y="569"/>
                </a:cubicBezTo>
                <a:cubicBezTo>
                  <a:pt x="174" y="579"/>
                  <a:pt x="159" y="584"/>
                  <a:pt x="144" y="584"/>
                </a:cubicBezTo>
                <a:cubicBezTo>
                  <a:pt x="130" y="583"/>
                  <a:pt x="117" y="577"/>
                  <a:pt x="108" y="567"/>
                </a:cubicBezTo>
                <a:cubicBezTo>
                  <a:pt x="90" y="546"/>
                  <a:pt x="95" y="511"/>
                  <a:pt x="119" y="491"/>
                </a:cubicBezTo>
                <a:cubicBezTo>
                  <a:pt x="131" y="481"/>
                  <a:pt x="145" y="476"/>
                  <a:pt x="159" y="476"/>
                </a:cubicBezTo>
                <a:cubicBezTo>
                  <a:pt x="159" y="476"/>
                  <a:pt x="160" y="476"/>
                  <a:pt x="161" y="476"/>
                </a:cubicBezTo>
                <a:cubicBezTo>
                  <a:pt x="175" y="476"/>
                  <a:pt x="188" y="482"/>
                  <a:pt x="196" y="492"/>
                </a:cubicBezTo>
                <a:cubicBezTo>
                  <a:pt x="196" y="492"/>
                  <a:pt x="196" y="492"/>
                  <a:pt x="196" y="492"/>
                </a:cubicBezTo>
                <a:cubicBezTo>
                  <a:pt x="205" y="503"/>
                  <a:pt x="209" y="516"/>
                  <a:pt x="207" y="530"/>
                </a:cubicBezTo>
                <a:close/>
                <a:moveTo>
                  <a:pt x="470" y="469"/>
                </a:moveTo>
                <a:cubicBezTo>
                  <a:pt x="434" y="500"/>
                  <a:pt x="428" y="552"/>
                  <a:pt x="456" y="585"/>
                </a:cubicBezTo>
                <a:cubicBezTo>
                  <a:pt x="471" y="603"/>
                  <a:pt x="493" y="612"/>
                  <a:pt x="516" y="612"/>
                </a:cubicBezTo>
                <a:cubicBezTo>
                  <a:pt x="536" y="612"/>
                  <a:pt x="556" y="605"/>
                  <a:pt x="573" y="590"/>
                </a:cubicBezTo>
                <a:cubicBezTo>
                  <a:pt x="590" y="576"/>
                  <a:pt x="601" y="556"/>
                  <a:pt x="604" y="534"/>
                </a:cubicBezTo>
                <a:cubicBezTo>
                  <a:pt x="607" y="512"/>
                  <a:pt x="601" y="491"/>
                  <a:pt x="587" y="474"/>
                </a:cubicBezTo>
                <a:cubicBezTo>
                  <a:pt x="559" y="441"/>
                  <a:pt x="506" y="439"/>
                  <a:pt x="470" y="469"/>
                </a:cubicBezTo>
                <a:close/>
                <a:moveTo>
                  <a:pt x="576" y="530"/>
                </a:moveTo>
                <a:cubicBezTo>
                  <a:pt x="575" y="545"/>
                  <a:pt x="567" y="559"/>
                  <a:pt x="555" y="569"/>
                </a:cubicBezTo>
                <a:cubicBezTo>
                  <a:pt x="531" y="590"/>
                  <a:pt x="496" y="589"/>
                  <a:pt x="478" y="567"/>
                </a:cubicBezTo>
                <a:cubicBezTo>
                  <a:pt x="459" y="546"/>
                  <a:pt x="464" y="511"/>
                  <a:pt x="489" y="491"/>
                </a:cubicBezTo>
                <a:cubicBezTo>
                  <a:pt x="500" y="481"/>
                  <a:pt x="514" y="476"/>
                  <a:pt x="528" y="476"/>
                </a:cubicBezTo>
                <a:cubicBezTo>
                  <a:pt x="543" y="476"/>
                  <a:pt x="556" y="481"/>
                  <a:pt x="566" y="492"/>
                </a:cubicBezTo>
                <a:cubicBezTo>
                  <a:pt x="575" y="503"/>
                  <a:pt x="578" y="516"/>
                  <a:pt x="576" y="530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1460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Definer præcist, hvilket forløb I kortlægger, og hvornår det starter og slutter.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da-DK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da-DK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da-DK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da-DK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331640" y="44306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chemeClr val="accent3"/>
                </a:solidFill>
              </a:rPr>
              <a:t>Start</a:t>
            </a:r>
            <a:endParaRPr lang="da-DK" sz="2400" b="1" dirty="0">
              <a:solidFill>
                <a:schemeClr val="accent3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660232" y="44306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chemeClr val="accent3"/>
                </a:solidFill>
              </a:rPr>
              <a:t>Slut</a:t>
            </a:r>
            <a:endParaRPr lang="da-DK" sz="2400" b="1" dirty="0">
              <a:solidFill>
                <a:schemeClr val="accent3"/>
              </a:solidFill>
            </a:endParaRPr>
          </a:p>
        </p:txBody>
      </p:sp>
      <p:cxnSp>
        <p:nvCxnSpPr>
          <p:cNvPr id="7" name="Lige forbindelse 6"/>
          <p:cNvCxnSpPr/>
          <p:nvPr/>
        </p:nvCxnSpPr>
        <p:spPr bwMode="auto">
          <a:xfrm>
            <a:off x="2411760" y="4661519"/>
            <a:ext cx="41764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17952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da-DK" dirty="0" smtClean="0"/>
              <a:t>Inddel papiret i vandrette baner og skriv aktørerne i </a:t>
            </a:r>
            <a:r>
              <a:rPr lang="da-DK" dirty="0"/>
              <a:t>hver sin </a:t>
            </a:r>
            <a:r>
              <a:rPr lang="da-DK" dirty="0" smtClean="0"/>
              <a:t>bane:</a:t>
            </a:r>
            <a:endParaRPr lang="da-DK" dirty="0"/>
          </a:p>
          <a:p>
            <a:pPr marL="1084262" lvl="1" indent="-457200">
              <a:spcBef>
                <a:spcPts val="600"/>
              </a:spcBef>
            </a:pPr>
            <a:r>
              <a:rPr lang="da-DK" smtClean="0"/>
              <a:t>Skriv patienten </a:t>
            </a:r>
            <a:r>
              <a:rPr lang="da-DK" dirty="0" smtClean="0"/>
              <a:t>i den øverste vandrette bane.</a:t>
            </a:r>
            <a:endParaRPr lang="da-DK" dirty="0"/>
          </a:p>
          <a:p>
            <a:pPr marL="1084262" lvl="1" indent="-457200">
              <a:spcBef>
                <a:spcPts val="600"/>
              </a:spcBef>
            </a:pPr>
            <a:r>
              <a:rPr lang="da-DK" dirty="0" smtClean="0"/>
              <a:t>Skriv alle </a:t>
            </a:r>
            <a:r>
              <a:rPr lang="da-DK" dirty="0"/>
              <a:t>de faggrupper, der har </a:t>
            </a:r>
            <a:r>
              <a:rPr lang="da-DK" dirty="0" smtClean="0"/>
              <a:t>en opgave </a:t>
            </a:r>
            <a:r>
              <a:rPr lang="da-DK" dirty="0"/>
              <a:t>i </a:t>
            </a:r>
            <a:r>
              <a:rPr lang="da-DK" dirty="0" smtClean="0"/>
              <a:t>behandlingsforløbet i banerne under patienten.</a:t>
            </a:r>
            <a:endParaRPr lang="da-DK" dirty="0"/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da-DK" dirty="0" smtClean="0"/>
              <a:t>Allernederst</a:t>
            </a:r>
            <a:r>
              <a:rPr lang="da-DK" dirty="0"/>
              <a:t>, </a:t>
            </a:r>
            <a:r>
              <a:rPr lang="da-DK" dirty="0" smtClean="0"/>
              <a:t>vandret, </a:t>
            </a:r>
            <a:r>
              <a:rPr lang="da-DK" dirty="0"/>
              <a:t>skrives </a:t>
            </a:r>
            <a:r>
              <a:rPr lang="da-DK" dirty="0" smtClean="0"/>
              <a:t>tiden i timer/dage afhængig af </a:t>
            </a:r>
            <a:r>
              <a:rPr lang="da-DK" dirty="0"/>
              <a:t>forløbet</a:t>
            </a:r>
            <a:r>
              <a:rPr lang="da-DK" dirty="0" smtClean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23090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gør </a:t>
            </a:r>
            <a:r>
              <a:rPr lang="da-DK" dirty="0" smtClean="0"/>
              <a:t>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da-DK" dirty="0" smtClean="0"/>
              <a:t>Brainstorm over alle de aktiviteter, der er i forløbet, og skriv dem på gule post-</a:t>
            </a:r>
            <a:r>
              <a:rPr lang="da-DK" dirty="0" err="1" smtClean="0"/>
              <a:t>its</a:t>
            </a:r>
            <a:r>
              <a:rPr lang="da-DK" dirty="0" smtClean="0"/>
              <a:t>.</a:t>
            </a:r>
          </a:p>
          <a:p>
            <a:pPr marL="457200" indent="-457200">
              <a:buFont typeface="+mj-lt"/>
              <a:buAutoNum type="arabicPeriod" startAt="4"/>
            </a:pPr>
            <a:endParaRPr lang="da-DK" dirty="0"/>
          </a:p>
          <a:p>
            <a:pPr marL="457200" indent="-457200">
              <a:buFont typeface="+mj-lt"/>
              <a:buAutoNum type="arabicPeriod" startAt="4"/>
            </a:pPr>
            <a:r>
              <a:rPr lang="da-DK" dirty="0" smtClean="0"/>
              <a:t>Arrangér aktiviteterne:</a:t>
            </a:r>
          </a:p>
          <a:p>
            <a:pPr marL="1084262" lvl="1" indent="-457200"/>
            <a:r>
              <a:rPr lang="da-DK" dirty="0" smtClean="0"/>
              <a:t>i den rækkefølge de udføres (fra venstre mød højre).</a:t>
            </a:r>
          </a:p>
          <a:p>
            <a:pPr marL="1084262" lvl="1" indent="-457200"/>
            <a:r>
              <a:rPr lang="da-DK" dirty="0" smtClean="0"/>
              <a:t>under den rette faggruppe.</a:t>
            </a:r>
          </a:p>
          <a:p>
            <a:pPr marL="457200" indent="-457200">
              <a:buFont typeface="+mj-lt"/>
              <a:buAutoNum type="arabicPeriod" startAt="4"/>
            </a:pPr>
            <a:endParaRPr lang="da-DK" dirty="0" smtClean="0"/>
          </a:p>
        </p:txBody>
      </p:sp>
      <p:sp>
        <p:nvSpPr>
          <p:cNvPr id="4" name="Rektangel 3"/>
          <p:cNvSpPr/>
          <p:nvPr/>
        </p:nvSpPr>
        <p:spPr>
          <a:xfrm>
            <a:off x="7452320" y="3140968"/>
            <a:ext cx="432048" cy="288032"/>
          </a:xfrm>
          <a:prstGeom prst="rect">
            <a:avLst/>
          </a:prstGeom>
          <a:solidFill>
            <a:srgbClr val="FFFF00"/>
          </a:solidFill>
          <a:ln w="152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97752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da-DK" dirty="0" smtClean="0"/>
              <a:t>Når alle aktiviteter er beskrevet, så </a:t>
            </a:r>
            <a:r>
              <a:rPr lang="da-DK" dirty="0"/>
              <a:t>g</a:t>
            </a:r>
            <a:r>
              <a:rPr lang="da-DK" dirty="0" smtClean="0"/>
              <a:t>ennemgå analysen i fællesskab: </a:t>
            </a:r>
          </a:p>
          <a:p>
            <a:pPr marL="457200" indent="-457200">
              <a:buFont typeface="+mj-lt"/>
              <a:buAutoNum type="arabicPeriod" startAt="6"/>
            </a:pPr>
            <a:endParaRPr lang="da-DK" dirty="0"/>
          </a:p>
          <a:p>
            <a:pPr marL="1084262" lvl="1" indent="-457200"/>
            <a:r>
              <a:rPr lang="da-DK" dirty="0" smtClean="0"/>
              <a:t>Er der spild i forløbet? Dette markeres med en pink post-it </a:t>
            </a:r>
          </a:p>
          <a:p>
            <a:pPr marL="1084262" lvl="1" indent="-457200"/>
            <a:endParaRPr lang="da-DK" dirty="0" smtClean="0"/>
          </a:p>
          <a:p>
            <a:pPr marL="1084262" lvl="1" indent="-457200"/>
            <a:r>
              <a:rPr lang="da-DK" dirty="0" smtClean="0"/>
              <a:t>Er der forslag til forandringer som kunne forbedre forløbet? Dette markeres med en grøn post-it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gør </a:t>
            </a:r>
            <a:r>
              <a:rPr lang="da-DK" dirty="0" smtClean="0"/>
              <a:t>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187624" y="3861048"/>
            <a:ext cx="43204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240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187624" y="4908004"/>
            <a:ext cx="432048" cy="288032"/>
          </a:xfrm>
          <a:prstGeom prst="rect">
            <a:avLst/>
          </a:prstGeom>
          <a:solidFill>
            <a:srgbClr val="92D050"/>
          </a:solidFill>
          <a:ln w="152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4287027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in for trin: Værdistrømsanalyse&amp;quot;&quot;/&gt;&lt;property id=&quot;20307&quot; value=&quot;262&quot;/&gt;&lt;/object&gt;&lt;object type=&quot;3&quot; unique_id=&quot;11394&quot;&gt;&lt;property id=&quot;20148&quot; value=&quot;5&quot;/&gt;&lt;property id=&quot;20300&quot; value=&quot;Slide 14 - &amp;quot;Få mere viden til at forstå dit system&amp;quot;&quot;/&gt;&lt;property id=&quot;20307&quot; value=&quot;266&quot;/&gt;&lt;/object&gt;&lt;object type=&quot;3&quot; unique_id=&quot;62076&quot;&gt;&lt;property id=&quot;20148&quot; value=&quot;5&quot;/&gt;&lt;property id=&quot;20300&quot; value=&quot;Slide 2 - &amp;quot;Formål: Hvad skaber værdi?&amp;#x0D;&amp;#x0A;&amp;amp;#x09;       Hvad er spild?&amp;quot;&quot;/&gt;&lt;property id=&quot;20307&quot; value=&quot;267&quot;/&gt;&lt;/object&gt;&lt;object type=&quot;3&quot; unique_id=&quot;62077&quot;&gt;&lt;property id=&quot;20148&quot; value=&quot;5&quot;/&gt;&lt;property id=&quot;20300&quot; value=&quot;Slide 5 - &amp;quot;Inden I begynder&amp;quot;&quot;/&gt;&lt;property id=&quot;20307&quot; value=&quot;276&quot;/&gt;&lt;/object&gt;&lt;object type=&quot;3&quot; unique_id=&quot;62078&quot;&gt;&lt;property id=&quot;20148&quot; value=&quot;5&quot;/&gt;&lt;property id=&quot;20300&quot; value=&quot;Slide 3 - &amp;quot;Spild&amp;#x0D;&amp;#x0A;&amp;quot;&quot;/&gt;&lt;property id=&quot;20307&quot; value=&quot;273&quot;/&gt;&lt;/object&gt;&lt;object type=&quot;3&quot; unique_id=&quot;62079&quot;&gt;&lt;property id=&quot;20148&quot; value=&quot;5&quot;/&gt;&lt;property id=&quot;20300&quot; value=&quot;Slide 4 - &amp;quot;5 typer spild&amp;#x0D;&amp;#x0A;&amp;quot;&quot;/&gt;&lt;property id=&quot;20307&quot; value=&quot;277&quot;/&gt;&lt;/object&gt;&lt;object type=&quot;3&quot; unique_id=&quot;62080&quot;&gt;&lt;property id=&quot;20148&quot; value=&quot;5&quot;/&gt;&lt;property id=&quot;20300&quot; value=&quot;Slide 6 - &amp;quot;Sådan gør I&amp;#x0D;&amp;#x0A;&amp;quot;&quot;/&gt;&lt;property id=&quot;20307&quot; value=&quot;268&quot;/&gt;&lt;/object&gt;&lt;object type=&quot;3&quot; unique_id=&quot;62082&quot;&gt;&lt;property id=&quot;20148&quot; value=&quot;5&quot;/&gt;&lt;property id=&quot;20300&quot; value=&quot;Slide 11&quot;/&gt;&lt;property id=&quot;20307&quot; value=&quot;271&quot;/&gt;&lt;/object&gt;&lt;object type=&quot;3&quot; unique_id=&quot;62083&quot;&gt;&lt;property id=&quot;20148&quot; value=&quot;5&quot;/&gt;&lt;property id=&quot;20300&quot; value=&quot;Slide 12 - &amp;quot;Opfølgning på analysen&amp;quot;&quot;/&gt;&lt;property id=&quot;20307&quot; value=&quot;278&quot;/&gt;&lt;/object&gt;&lt;object type=&quot;3&quot; unique_id=&quot;62111&quot;&gt;&lt;property id=&quot;20148&quot; value=&quot;5&quot;/&gt;&lt;property id=&quot;20300&quot; value=&quot;Slide 7 - &amp;quot;Sådan gør I&amp;#x0D;&amp;#x0A;&amp;quot;&quot;/&gt;&lt;property id=&quot;20307&quot; value=&quot;279&quot;/&gt;&lt;/object&gt;&lt;object type=&quot;3&quot; unique_id=&quot;62112&quot;&gt;&lt;property id=&quot;20148&quot; value=&quot;5&quot;/&gt;&lt;property id=&quot;20300&quot; value=&quot;Slide 8 - &amp;quot;Sådan gør I&amp;#x0D;&amp;#x0A;&amp;quot;&quot;/&gt;&lt;property id=&quot;20307&quot; value=&quot;280&quot;/&gt;&lt;/object&gt;&lt;object type=&quot;3&quot; unique_id=&quot;62144&quot;&gt;&lt;property id=&quot;20148&quot; value=&quot;5&quot;/&gt;&lt;property id=&quot;20300&quot; value=&quot;Slide 9 - &amp;quot;Sådan gør I&amp;#x0D;&amp;#x0A;&amp;quot;&quot;/&gt;&lt;property id=&quot;20307&quot; value=&quot;281&quot;/&gt;&lt;/object&gt;&lt;object type=&quot;3&quot; unique_id=&quot;62145&quot;&gt;&lt;property id=&quot;20148&quot; value=&quot;5&quot;/&gt;&lt;property id=&quot;20300&quot; value=&quot;Slide 10 - &amp;quot;Sådan gør I&amp;#x0D;&amp;#x0A;&amp;quot;&quot;/&gt;&lt;property id=&quot;20307&quot; value=&quot;282&quot;/&gt;&lt;/object&gt;&lt;object type=&quot;3&quot; unique_id=&quot;62162&quot;&gt;&lt;property id=&quot;20148&quot; value=&quot;5&quot;/&gt;&lt;property id=&quot;20300&quot; value=&quot;Slide 13 - &amp;quot;Case: Spare ressourcer ift. ECT-vedligeholdelsesbehandling&amp;quot;&quot;/&gt;&lt;property id=&quot;20307&quot; value=&quot;283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826</Words>
  <Application>Microsoft Office PowerPoint</Application>
  <PresentationFormat>Skærmshow (4:3)</PresentationFormat>
  <Paragraphs>118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RM-petrol_v01</vt:lpstr>
      <vt:lpstr>Trin for trin: Værdistrømsanalyse</vt:lpstr>
      <vt:lpstr>Formål: Hvad skaber værdi?         Hvad er spild?</vt:lpstr>
      <vt:lpstr>Spild </vt:lpstr>
      <vt:lpstr>5 typer spild </vt:lpstr>
      <vt:lpstr>Inden I begynder</vt:lpstr>
      <vt:lpstr>Sådan gør I </vt:lpstr>
      <vt:lpstr>Sådan gør I </vt:lpstr>
      <vt:lpstr>Sådan gør I </vt:lpstr>
      <vt:lpstr>Sådan gør I </vt:lpstr>
      <vt:lpstr>Sådan gør I </vt:lpstr>
      <vt:lpstr>PowerPoint-præsentation</vt:lpstr>
      <vt:lpstr>Opfølgning på analysen</vt:lpstr>
      <vt:lpstr>Case: Spare ressourcer ift. ECT-vedligeholdelsesbehandling</vt:lpstr>
      <vt:lpstr>Få mere viden til at forstå dit system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33</cp:revision>
  <dcterms:created xsi:type="dcterms:W3CDTF">2020-03-23T09:57:22Z</dcterms:created>
  <dcterms:modified xsi:type="dcterms:W3CDTF">2020-08-20T07:03:50Z</dcterms:modified>
</cp:coreProperties>
</file>