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95" r:id="rId3"/>
    <p:sldId id="291" r:id="rId4"/>
    <p:sldId id="296" r:id="rId5"/>
    <p:sldId id="289" r:id="rId6"/>
    <p:sldId id="297" r:id="rId7"/>
    <p:sldId id="298" r:id="rId8"/>
    <p:sldId id="283" r:id="rId9"/>
  </p:sldIdLst>
  <p:sldSz cx="9144000" cy="6858000" type="screen4x3"/>
  <p:notesSz cx="6858000" cy="9144000"/>
  <p:custDataLst>
    <p:tags r:id="rId11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50" y="-12"/>
      </p:cViewPr>
      <p:guideLst>
        <p:guide orient="horz" pos="2160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20-08-2020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kiatrien.rm.dk/forbed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air of brown shoe s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64" b="4132"/>
          <a:stretch/>
        </p:blipFill>
        <p:spPr bwMode="auto">
          <a:xfrm>
            <a:off x="179512" y="771895"/>
            <a:ext cx="8784977" cy="298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05923" cy="1439863"/>
          </a:xfrm>
        </p:spPr>
        <p:txBody>
          <a:bodyPr/>
          <a:lstStyle/>
          <a:p>
            <a:r>
              <a:rPr lang="da-DK" dirty="0" smtClean="0"/>
              <a:t>Trin for trin: Fodspor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bg1"/>
                </a:solidFill>
              </a:rPr>
              <a:t>Psykiatriens forbedringsværktøjskasse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6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Hvorfor bruge fodspor?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pc="-5" dirty="0">
                <a:latin typeface="+mj-lt"/>
                <a:cs typeface="Arial"/>
              </a:rPr>
              <a:t>Fodspor er en observation af et område, som man gerne vil have belyst </a:t>
            </a:r>
            <a:r>
              <a:rPr lang="da-DK" spc="-5" dirty="0" smtClean="0">
                <a:latin typeface="+mj-lt"/>
                <a:cs typeface="Arial"/>
              </a:rPr>
              <a:t>enten gennem:</a:t>
            </a:r>
            <a:endParaRPr lang="da-DK" spc="-5" dirty="0">
              <a:latin typeface="+mj-lt"/>
              <a:cs typeface="Arial"/>
            </a:endParaRPr>
          </a:p>
          <a:p>
            <a:pPr marL="639762" lvl="1"/>
            <a:r>
              <a:rPr lang="da-DK" spc="-5" dirty="0" smtClean="0">
                <a:latin typeface="+mj-lt"/>
                <a:cs typeface="Arial"/>
              </a:rPr>
              <a:t>Et </a:t>
            </a:r>
            <a:r>
              <a:rPr lang="da-DK" spc="-5" dirty="0">
                <a:latin typeface="+mj-lt"/>
                <a:cs typeface="Arial"/>
              </a:rPr>
              <a:t>eksternt blik på egen</a:t>
            </a:r>
            <a:r>
              <a:rPr lang="da-DK" dirty="0">
                <a:latin typeface="+mj-lt"/>
                <a:cs typeface="Arial"/>
              </a:rPr>
              <a:t> </a:t>
            </a:r>
            <a:r>
              <a:rPr lang="da-DK" spc="-5" dirty="0" smtClean="0">
                <a:latin typeface="+mj-lt"/>
                <a:cs typeface="Arial"/>
              </a:rPr>
              <a:t>praksis, eller</a:t>
            </a:r>
            <a:endParaRPr lang="da-DK" dirty="0" smtClean="0">
              <a:latin typeface="+mj-lt"/>
              <a:cs typeface="Arial"/>
            </a:endParaRPr>
          </a:p>
          <a:p>
            <a:pPr marL="639762" lvl="1"/>
            <a:r>
              <a:rPr lang="da-DK" spc="-5" dirty="0" smtClean="0">
                <a:latin typeface="+mj-lt"/>
                <a:cs typeface="Arial"/>
              </a:rPr>
              <a:t>Et </a:t>
            </a:r>
            <a:r>
              <a:rPr lang="da-DK" spc="-5" dirty="0">
                <a:latin typeface="+mj-lt"/>
                <a:cs typeface="Arial"/>
              </a:rPr>
              <a:t>indblik i andres</a:t>
            </a:r>
            <a:r>
              <a:rPr lang="da-DK" spc="-10" dirty="0">
                <a:latin typeface="+mj-lt"/>
                <a:cs typeface="Arial"/>
              </a:rPr>
              <a:t> </a:t>
            </a:r>
            <a:r>
              <a:rPr lang="da-DK" spc="-5" dirty="0" smtClean="0">
                <a:latin typeface="+mj-lt"/>
                <a:cs typeface="Arial"/>
              </a:rPr>
              <a:t>praksis.</a:t>
            </a:r>
          </a:p>
          <a:p>
            <a:pPr marL="0" indent="0">
              <a:lnSpc>
                <a:spcPct val="100000"/>
              </a:lnSpc>
              <a:buNone/>
            </a:pPr>
            <a:endParaRPr lang="da-DK" spc="-5" dirty="0" smtClean="0">
              <a:latin typeface="+mj-lt"/>
              <a:cs typeface="Arial"/>
            </a:endParaRPr>
          </a:p>
          <a:p>
            <a:pPr marL="366712" lvl="1" indent="0">
              <a:buNone/>
            </a:pPr>
            <a:endParaRPr lang="da-DK" spc="-5" dirty="0">
              <a:latin typeface="+mj-lt"/>
              <a:cs typeface="Arial"/>
            </a:endParaRPr>
          </a:p>
          <a:p>
            <a:pPr marL="639762" lvl="1"/>
            <a:endParaRPr lang="da-DK" spc="-5" dirty="0" smtClean="0">
              <a:latin typeface="+mj-lt"/>
              <a:cs typeface="Arial"/>
            </a:endParaRPr>
          </a:p>
          <a:p>
            <a:pPr marL="639762" lvl="1"/>
            <a:endParaRPr lang="da-DK" spc="-5" dirty="0">
              <a:latin typeface="+mj-lt"/>
              <a:cs typeface="Arial"/>
            </a:endParaRPr>
          </a:p>
          <a:p>
            <a:pPr marL="639762" lvl="1"/>
            <a:endParaRPr lang="da-DK" spc="-5" dirty="0">
              <a:latin typeface="+mj-lt"/>
              <a:cs typeface="Arial"/>
            </a:endParaRPr>
          </a:p>
        </p:txBody>
      </p:sp>
      <p:pic>
        <p:nvPicPr>
          <p:cNvPr id="21" name="Picture 2" descr="low angle photography of drop light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64" b="34509"/>
          <a:stretch/>
        </p:blipFill>
        <p:spPr bwMode="auto">
          <a:xfrm>
            <a:off x="-40698" y="4437112"/>
            <a:ext cx="9221210" cy="1643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2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93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og hvordan observeres?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84"/>
              </a:spcBef>
            </a:pPr>
            <a:r>
              <a:rPr lang="da-DK" dirty="0" smtClean="0"/>
              <a:t>Et </a:t>
            </a:r>
            <a:r>
              <a:rPr lang="da-DK" dirty="0"/>
              <a:t>bredt eller et afgrænset område </a:t>
            </a:r>
            <a:r>
              <a:rPr lang="da-DK" dirty="0" smtClean="0"/>
              <a:t>observeres, fx et </a:t>
            </a:r>
            <a:r>
              <a:rPr lang="da-DK" dirty="0"/>
              <a:t>overlap, en </a:t>
            </a:r>
            <a:r>
              <a:rPr lang="da-DK" dirty="0" smtClean="0"/>
              <a:t>morgenrutine eller </a:t>
            </a:r>
            <a:r>
              <a:rPr lang="da-DK" dirty="0"/>
              <a:t>overgang fra </a:t>
            </a:r>
            <a:r>
              <a:rPr lang="da-DK" dirty="0" smtClean="0"/>
              <a:t>værksted </a:t>
            </a:r>
            <a:r>
              <a:rPr lang="da-DK" dirty="0"/>
              <a:t>til </a:t>
            </a:r>
            <a:r>
              <a:rPr lang="da-DK" dirty="0" smtClean="0"/>
              <a:t>botilbud.</a:t>
            </a:r>
          </a:p>
          <a:p>
            <a:pPr>
              <a:spcBef>
                <a:spcPts val="484"/>
              </a:spcBef>
            </a:pPr>
            <a:r>
              <a:rPr lang="da-DK" dirty="0" smtClean="0"/>
              <a:t>Feedbackgiveren kan følge én </a:t>
            </a:r>
            <a:r>
              <a:rPr lang="da-DK" smtClean="0"/>
              <a:t>eller </a:t>
            </a:r>
            <a:r>
              <a:rPr lang="da-DK" smtClean="0"/>
              <a:t>flere patienter </a:t>
            </a:r>
            <a:r>
              <a:rPr lang="da-DK" dirty="0" smtClean="0"/>
              <a:t>eller én eller flere medarbejdere.</a:t>
            </a:r>
          </a:p>
          <a:p>
            <a:pPr>
              <a:spcBef>
                <a:spcPts val="484"/>
              </a:spcBef>
            </a:pPr>
            <a:r>
              <a:rPr lang="da-DK" spc="-5" dirty="0" smtClean="0">
                <a:cs typeface="Arial"/>
              </a:rPr>
              <a:t>Feedbackgiveren </a:t>
            </a:r>
            <a:r>
              <a:rPr lang="da-DK" spc="-5" dirty="0">
                <a:cs typeface="Arial"/>
              </a:rPr>
              <a:t>kan </a:t>
            </a:r>
            <a:r>
              <a:rPr lang="da-DK" spc="-5" dirty="0" smtClean="0">
                <a:cs typeface="Arial"/>
              </a:rPr>
              <a:t>enten observere som:</a:t>
            </a:r>
            <a:endParaRPr lang="da-DK" dirty="0">
              <a:cs typeface="Arial"/>
            </a:endParaRPr>
          </a:p>
          <a:p>
            <a:pPr marL="1084262" lvl="1" indent="-457200">
              <a:spcBef>
                <a:spcPts val="95"/>
              </a:spcBef>
              <a:buFont typeface="+mj-lt"/>
              <a:buAutoNum type="arabicPeriod"/>
            </a:pPr>
            <a:r>
              <a:rPr lang="da-DK" spc="-5" dirty="0">
                <a:cs typeface="Arial"/>
              </a:rPr>
              <a:t>”fluen på væggen”  eller</a:t>
            </a:r>
            <a:endParaRPr lang="da-DK" dirty="0">
              <a:cs typeface="Arial"/>
            </a:endParaRPr>
          </a:p>
          <a:p>
            <a:pPr marL="1084262" lvl="1" indent="-457200">
              <a:spcBef>
                <a:spcPts val="95"/>
              </a:spcBef>
              <a:buFont typeface="+mj-lt"/>
              <a:buAutoNum type="arabicPeriod"/>
            </a:pPr>
            <a:r>
              <a:rPr lang="da-DK" spc="-5" dirty="0" smtClean="0">
                <a:cs typeface="Arial"/>
              </a:rPr>
              <a:t>”interviewer</a:t>
            </a:r>
            <a:r>
              <a:rPr lang="da-DK" spc="-5" dirty="0">
                <a:cs typeface="Arial"/>
              </a:rPr>
              <a:t>”, der spørger nysgerrigt ind til, hvorfor arbejdet udføres, som det</a:t>
            </a:r>
            <a:r>
              <a:rPr lang="da-DK" spc="260" dirty="0">
                <a:cs typeface="Arial"/>
              </a:rPr>
              <a:t> </a:t>
            </a:r>
            <a:r>
              <a:rPr lang="da-DK" spc="-5" dirty="0">
                <a:cs typeface="Arial"/>
              </a:rPr>
              <a:t>gør</a:t>
            </a:r>
            <a:r>
              <a:rPr lang="da-DK" spc="-5" dirty="0" smtClean="0">
                <a:cs typeface="Arial"/>
              </a:rPr>
              <a:t>.</a:t>
            </a:r>
            <a:endParaRPr lang="da-DK" dirty="0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3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  <p:pic>
        <p:nvPicPr>
          <p:cNvPr id="1026" name="Picture 2" descr="close-up photography of black common housefl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314" y="3789040"/>
            <a:ext cx="846094" cy="8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05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Deltagernes roller og udbytte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da-DK" b="1" dirty="0">
                <a:solidFill>
                  <a:schemeClr val="accent3"/>
                </a:solidFill>
              </a:rPr>
              <a:t>Feedbackgiveren</a:t>
            </a:r>
            <a:r>
              <a:rPr lang="da-DK" b="1" dirty="0"/>
              <a:t> </a:t>
            </a:r>
            <a:r>
              <a:rPr lang="da-DK" dirty="0"/>
              <a:t>er på fodspor og får:</a:t>
            </a:r>
          </a:p>
          <a:p>
            <a:pPr marL="639762" lvl="1">
              <a:spcBef>
                <a:spcPts val="484"/>
              </a:spcBef>
            </a:pPr>
            <a:r>
              <a:rPr lang="da-DK" dirty="0"/>
              <a:t>Nye perspektiver på egen og andres praksis</a:t>
            </a:r>
          </a:p>
          <a:p>
            <a:pPr marL="639762" lvl="1">
              <a:spcBef>
                <a:spcPts val="484"/>
              </a:spcBef>
            </a:pPr>
            <a:r>
              <a:rPr lang="da-DK" dirty="0"/>
              <a:t>Inspiration til at forbedre egen praksis</a:t>
            </a:r>
          </a:p>
          <a:p>
            <a:pPr marL="0" indent="0">
              <a:lnSpc>
                <a:spcPct val="100000"/>
              </a:lnSpc>
              <a:spcBef>
                <a:spcPts val="40"/>
              </a:spcBef>
              <a:buNone/>
            </a:pPr>
            <a:endParaRPr lang="da-DK" dirty="0">
              <a:latin typeface="+mj-l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a-DK" b="1" dirty="0" smtClean="0">
                <a:solidFill>
                  <a:schemeClr val="accent3"/>
                </a:solidFill>
                <a:latin typeface="+mj-lt"/>
              </a:rPr>
              <a:t>Feedbackmodtageren</a:t>
            </a:r>
            <a:r>
              <a:rPr lang="da-DK" b="1" dirty="0" smtClean="0">
                <a:latin typeface="+mj-lt"/>
              </a:rPr>
              <a:t> </a:t>
            </a:r>
            <a:r>
              <a:rPr lang="da-DK" dirty="0" smtClean="0">
                <a:latin typeface="+mj-lt"/>
              </a:rPr>
              <a:t>har besøg og får:</a:t>
            </a:r>
            <a:endParaRPr lang="da-DK" dirty="0">
              <a:latin typeface="+mj-lt"/>
            </a:endParaRPr>
          </a:p>
          <a:p>
            <a:pPr marL="639762" lvl="1">
              <a:spcBef>
                <a:spcPts val="5"/>
              </a:spcBef>
            </a:pPr>
            <a:r>
              <a:rPr lang="da-DK" dirty="0" smtClean="0">
                <a:latin typeface="+mj-lt"/>
              </a:rPr>
              <a:t>Et </a:t>
            </a:r>
            <a:r>
              <a:rPr lang="da-DK" dirty="0">
                <a:latin typeface="+mj-lt"/>
              </a:rPr>
              <a:t>eksternt perspektiv på egen </a:t>
            </a:r>
            <a:r>
              <a:rPr lang="da-DK" dirty="0" smtClean="0">
                <a:latin typeface="+mj-lt"/>
              </a:rPr>
              <a:t>praksis</a:t>
            </a:r>
          </a:p>
          <a:p>
            <a:pPr marL="639762" lvl="1">
              <a:spcBef>
                <a:spcPts val="5"/>
              </a:spcBef>
            </a:pPr>
            <a:r>
              <a:rPr lang="da-DK" dirty="0" smtClean="0">
                <a:latin typeface="+mj-lt"/>
              </a:rPr>
              <a:t>Konkrete </a:t>
            </a:r>
            <a:r>
              <a:rPr lang="da-DK" dirty="0">
                <a:latin typeface="+mj-lt"/>
              </a:rPr>
              <a:t>forslag til forbedringer i </a:t>
            </a:r>
            <a:r>
              <a:rPr lang="da-DK" dirty="0" smtClean="0">
                <a:latin typeface="+mj-lt"/>
              </a:rPr>
              <a:t>egen praksis</a:t>
            </a:r>
          </a:p>
          <a:p>
            <a:pPr marL="366712" lvl="1" indent="0">
              <a:spcBef>
                <a:spcPts val="5"/>
              </a:spcBef>
              <a:buNone/>
            </a:pPr>
            <a:endParaRPr lang="da-DK" dirty="0">
              <a:latin typeface="+mj-lt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4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8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Tips til </a:t>
            </a:r>
            <a:r>
              <a:rPr lang="da-DK" dirty="0" smtClean="0">
                <a:solidFill>
                  <a:schemeClr val="accent3"/>
                </a:solidFill>
              </a:rPr>
              <a:t>feedbackgiveren</a:t>
            </a:r>
            <a:br>
              <a:rPr lang="da-DK" dirty="0" smtClean="0">
                <a:solidFill>
                  <a:schemeClr val="accent3"/>
                </a:solidFill>
              </a:rPr>
            </a:br>
            <a:endParaRPr lang="da-DK" dirty="0">
              <a:solidFill>
                <a:schemeClr val="accent3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1844823"/>
            <a:ext cx="7704000" cy="4680521"/>
          </a:xfrm>
        </p:spPr>
        <p:txBody>
          <a:bodyPr/>
          <a:lstStyle/>
          <a:p>
            <a:pPr>
              <a:spcBef>
                <a:spcPts val="95"/>
              </a:spcBef>
            </a:pPr>
            <a:r>
              <a:rPr lang="da-DK" spc="-5" dirty="0" smtClean="0">
                <a:cs typeface="Arial"/>
              </a:rPr>
              <a:t>Vær </a:t>
            </a:r>
            <a:r>
              <a:rPr lang="da-DK" spc="-5" dirty="0">
                <a:cs typeface="Arial"/>
              </a:rPr>
              <a:t>saglig, åben og</a:t>
            </a:r>
            <a:r>
              <a:rPr lang="da-DK" spc="85" dirty="0">
                <a:cs typeface="Arial"/>
              </a:rPr>
              <a:t> </a:t>
            </a:r>
            <a:r>
              <a:rPr lang="da-DK" spc="-5" dirty="0">
                <a:cs typeface="Arial"/>
              </a:rPr>
              <a:t>nysgerrig og </a:t>
            </a:r>
            <a:r>
              <a:rPr lang="da-DK" spc="-5" dirty="0" smtClean="0">
                <a:cs typeface="Arial"/>
              </a:rPr>
              <a:t>giv fagligt funderet </a:t>
            </a:r>
            <a:r>
              <a:rPr lang="da-DK" spc="-5" dirty="0">
                <a:cs typeface="Arial"/>
              </a:rPr>
              <a:t>feedback</a:t>
            </a:r>
            <a:r>
              <a:rPr lang="da-DK" spc="-5" dirty="0" smtClean="0">
                <a:cs typeface="Arial"/>
              </a:rPr>
              <a:t>.</a:t>
            </a:r>
          </a:p>
          <a:p>
            <a:pPr>
              <a:spcBef>
                <a:spcPts val="95"/>
              </a:spcBef>
            </a:pPr>
            <a:r>
              <a:rPr lang="da-DK" spc="-5" dirty="0" smtClean="0">
                <a:latin typeface="+mj-lt"/>
                <a:cs typeface="Arial"/>
              </a:rPr>
              <a:t>Forbliv ”fluen på væggen”, hvis det er aftalen.</a:t>
            </a:r>
            <a:endParaRPr lang="da-DK" spc="-5" dirty="0">
              <a:latin typeface="+mj-lt"/>
              <a:cs typeface="Arial"/>
            </a:endParaRPr>
          </a:p>
          <a:p>
            <a:pPr>
              <a:spcBef>
                <a:spcPts val="95"/>
              </a:spcBef>
            </a:pPr>
            <a:r>
              <a:rPr lang="da-DK" spc="-5" dirty="0" smtClean="0">
                <a:latin typeface="+mj-lt"/>
                <a:cs typeface="Arial"/>
              </a:rPr>
              <a:t>Reflektér over og notér:</a:t>
            </a:r>
          </a:p>
          <a:p>
            <a:pPr marL="925512" lvl="1" indent="-285750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 smtClean="0">
                <a:latin typeface="+mj-lt"/>
                <a:cs typeface="Arial" panose="020B0604020202020204" pitchFamily="34" charset="0"/>
              </a:rPr>
              <a:t>Hvad du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især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lægger mærke</a:t>
            </a:r>
            <a:r>
              <a:rPr lang="da-DK" spc="5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til?</a:t>
            </a:r>
          </a:p>
          <a:p>
            <a:pPr marL="925512" lvl="1" indent="-285750">
              <a:spcBef>
                <a:spcPts val="380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 panose="020B0604020202020204" pitchFamily="34" charset="0"/>
              </a:rPr>
              <a:t>Hvad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du undrer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dig</a:t>
            </a:r>
            <a:r>
              <a:rPr lang="da-DK" spc="25" dirty="0">
                <a:latin typeface="+mj-lt"/>
                <a:cs typeface="Arial" panose="020B0604020202020204" pitchFamily="34" charset="0"/>
              </a:rPr>
              <a:t>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over?</a:t>
            </a:r>
          </a:p>
          <a:p>
            <a:pPr marL="925512" lvl="1" indent="-285750">
              <a:spcBef>
                <a:spcPts val="385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 panose="020B0604020202020204" pitchFamily="34" charset="0"/>
              </a:rPr>
              <a:t>Hvor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du ser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gode eksempler på processer, faglig indsats, samarbejde</a:t>
            </a:r>
            <a:r>
              <a:rPr lang="da-DK" spc="175" dirty="0">
                <a:latin typeface="+mj-lt"/>
                <a:cs typeface="Arial" panose="020B0604020202020204" pitchFamily="34" charset="0"/>
              </a:rPr>
              <a:t>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osv.?</a:t>
            </a:r>
          </a:p>
          <a:p>
            <a:pPr marL="925512" lvl="1" indent="-285750">
              <a:spcBef>
                <a:spcPts val="385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 panose="020B0604020202020204" pitchFamily="34" charset="0"/>
              </a:rPr>
              <a:t>Hvad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du ser,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der kunne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have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potentiale for</a:t>
            </a:r>
            <a:r>
              <a:rPr lang="da-DK" spc="95" dirty="0">
                <a:latin typeface="+mj-lt"/>
                <a:cs typeface="Arial" panose="020B0604020202020204" pitchFamily="34" charset="0"/>
              </a:rPr>
              <a:t>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forbedringer?</a:t>
            </a:r>
            <a:endParaRPr lang="da-DK" spc="-5" dirty="0">
              <a:latin typeface="+mj-lt"/>
              <a:cs typeface="Arial" panose="020B0604020202020204" pitchFamily="34" charset="0"/>
            </a:endParaRPr>
          </a:p>
          <a:p>
            <a:pPr marL="925512" lvl="1" indent="-285750">
              <a:spcBef>
                <a:spcPts val="385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 panose="020B0604020202020204" pitchFamily="34" charset="0"/>
              </a:rPr>
              <a:t>Hvilke gode ideer, eksempler eller andet tager du med hjem </a:t>
            </a:r>
            <a:r>
              <a:rPr lang="da-DK" dirty="0">
                <a:latin typeface="+mj-lt"/>
                <a:cs typeface="Arial" panose="020B0604020202020204" pitchFamily="34" charset="0"/>
              </a:rPr>
              <a:t>til </a:t>
            </a:r>
            <a:r>
              <a:rPr lang="da-DK" spc="-5" dirty="0">
                <a:latin typeface="+mj-lt"/>
                <a:cs typeface="Arial" panose="020B0604020202020204" pitchFamily="34" charset="0"/>
              </a:rPr>
              <a:t>egen</a:t>
            </a:r>
            <a:r>
              <a:rPr lang="da-DK" spc="145" dirty="0">
                <a:latin typeface="+mj-lt"/>
                <a:cs typeface="Arial" panose="020B0604020202020204" pitchFamily="34" charset="0"/>
              </a:rPr>
              <a:t> </a:t>
            </a:r>
            <a:r>
              <a:rPr lang="da-DK" spc="-5" dirty="0" smtClean="0">
                <a:latin typeface="+mj-lt"/>
                <a:cs typeface="Arial" panose="020B0604020202020204" pitchFamily="34" charset="0"/>
              </a:rPr>
              <a:t>afdeling?</a:t>
            </a:r>
            <a:endParaRPr lang="da-DK" spc="-5" dirty="0" smtClean="0">
              <a:latin typeface="+mj-lt"/>
              <a:cs typeface="Arial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5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0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Tips til </a:t>
            </a:r>
            <a:r>
              <a:rPr lang="da-DK" dirty="0" smtClean="0">
                <a:solidFill>
                  <a:schemeClr val="accent3"/>
                </a:solidFill>
              </a:rPr>
              <a:t>feedbackmodtageren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5"/>
              </a:spcBef>
            </a:pPr>
            <a:r>
              <a:rPr lang="da-DK" spc="-5" dirty="0" smtClean="0">
                <a:latin typeface="+mj-lt"/>
                <a:cs typeface="Arial"/>
              </a:rPr>
              <a:t>Lyt og modtag </a:t>
            </a:r>
            <a:r>
              <a:rPr lang="da-DK" spc="-5">
                <a:latin typeface="+mj-lt"/>
                <a:cs typeface="Arial"/>
              </a:rPr>
              <a:t>feedback </a:t>
            </a:r>
            <a:r>
              <a:rPr lang="da-DK" spc="-5" smtClean="0">
                <a:latin typeface="+mj-lt"/>
                <a:cs typeface="Arial"/>
              </a:rPr>
              <a:t>konstruktivt.</a:t>
            </a:r>
            <a:endParaRPr lang="da-DK" spc="-5" dirty="0">
              <a:latin typeface="+mj-lt"/>
              <a:cs typeface="Arial"/>
            </a:endParaRPr>
          </a:p>
          <a:p>
            <a:pPr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 smtClean="0">
                <a:latin typeface="+mj-lt"/>
                <a:cs typeface="Arial"/>
              </a:rPr>
              <a:t>Spørg og </a:t>
            </a:r>
            <a:r>
              <a:rPr lang="da-DK" spc="-5" dirty="0">
                <a:latin typeface="+mj-lt"/>
                <a:cs typeface="Arial"/>
              </a:rPr>
              <a:t>få uddybet </a:t>
            </a:r>
            <a:r>
              <a:rPr lang="da-DK" spc="-5" dirty="0" smtClean="0">
                <a:latin typeface="+mj-lt"/>
                <a:cs typeface="Arial"/>
              </a:rPr>
              <a:t>feedbacken.</a:t>
            </a:r>
            <a:endParaRPr lang="da-DK" spc="-5" dirty="0">
              <a:latin typeface="+mj-lt"/>
              <a:cs typeface="Arial"/>
            </a:endParaRPr>
          </a:p>
          <a:p>
            <a:pPr marL="12700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/>
              </a:rPr>
              <a:t>Undgå at forklare og </a:t>
            </a:r>
            <a:r>
              <a:rPr lang="da-DK" spc="-5" dirty="0" smtClean="0">
                <a:latin typeface="+mj-lt"/>
                <a:cs typeface="Arial"/>
              </a:rPr>
              <a:t>forsvare.</a:t>
            </a:r>
            <a:endParaRPr lang="da-DK" spc="-5" dirty="0">
              <a:latin typeface="+mj-lt"/>
              <a:cs typeface="Arial"/>
            </a:endParaRPr>
          </a:p>
          <a:p>
            <a:pPr marL="12700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/>
              </a:rPr>
              <a:t>Bed om eksempler og </a:t>
            </a:r>
            <a:r>
              <a:rPr lang="da-DK" spc="-5" dirty="0" smtClean="0">
                <a:latin typeface="+mj-lt"/>
                <a:cs typeface="Arial"/>
              </a:rPr>
              <a:t>overvejelser.</a:t>
            </a:r>
            <a:endParaRPr lang="da-DK" spc="-5" dirty="0">
              <a:latin typeface="+mj-lt"/>
              <a:cs typeface="Arial"/>
            </a:endParaRPr>
          </a:p>
          <a:p>
            <a:pPr marL="12700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cs typeface="Arial"/>
              </a:rPr>
              <a:t>Slut af med at spørge til:</a:t>
            </a:r>
          </a:p>
          <a:p>
            <a:pPr marL="639762" lvl="1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ea typeface="+mn-ea"/>
                <a:cs typeface="Arial"/>
              </a:rPr>
              <a:t>Hvis du kunne ændre </a:t>
            </a:r>
            <a:r>
              <a:rPr lang="da-DK" spc="-5" dirty="0" smtClean="0">
                <a:latin typeface="+mj-lt"/>
                <a:ea typeface="+mn-ea"/>
                <a:cs typeface="Arial"/>
              </a:rPr>
              <a:t>noget, </a:t>
            </a:r>
            <a:r>
              <a:rPr lang="da-DK" spc="-5" dirty="0">
                <a:latin typeface="+mj-lt"/>
                <a:ea typeface="+mn-ea"/>
                <a:cs typeface="Arial"/>
              </a:rPr>
              <a:t>hvad ville du så starte med?</a:t>
            </a:r>
          </a:p>
          <a:p>
            <a:pPr marL="639762" lvl="1">
              <a:spcBef>
                <a:spcPts val="484"/>
              </a:spcBef>
              <a:tabLst>
                <a:tab pos="339725" algn="l"/>
                <a:tab pos="340360" algn="l"/>
              </a:tabLst>
            </a:pPr>
            <a:r>
              <a:rPr lang="da-DK" spc="-5" dirty="0">
                <a:latin typeface="+mj-lt"/>
                <a:ea typeface="+mn-ea"/>
                <a:cs typeface="Arial"/>
              </a:rPr>
              <a:t>Hvilke gode råd har du til os efter i dag?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6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401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Inden I går i gang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2132856"/>
            <a:ext cx="7704000" cy="4010025"/>
          </a:xfrm>
        </p:spPr>
        <p:txBody>
          <a:bodyPr/>
          <a:lstStyle/>
          <a:p>
            <a:pPr marL="0" indent="0">
              <a:buNone/>
            </a:pPr>
            <a:r>
              <a:rPr lang="da-DK" sz="2000" b="1" dirty="0">
                <a:latin typeface="+mj-lt"/>
              </a:rPr>
              <a:t>Forberedelse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a-DK" sz="2000" dirty="0">
                <a:latin typeface="+mj-lt"/>
              </a:rPr>
              <a:t>Afstem på forhånd forventninger ift. </a:t>
            </a:r>
            <a:r>
              <a:rPr lang="da-DK" sz="2000" dirty="0" smtClean="0">
                <a:latin typeface="+mj-lt"/>
              </a:rPr>
              <a:t>tidsramme, </a:t>
            </a:r>
            <a:r>
              <a:rPr lang="da-DK" sz="2000" dirty="0">
                <a:latin typeface="+mj-lt"/>
              </a:rPr>
              <a:t>feedbackmodtagerens ønske om emne, feedbackgiverens rolle (flue på væg eller journalist).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a-DK" sz="2000" dirty="0" smtClean="0">
                <a:latin typeface="+mj-lt"/>
              </a:rPr>
              <a:t>Afsæt passende </a:t>
            </a:r>
            <a:r>
              <a:rPr lang="da-DK" sz="2000" dirty="0">
                <a:latin typeface="+mj-lt"/>
              </a:rPr>
              <a:t>tid til at give og modtage </a:t>
            </a:r>
            <a:r>
              <a:rPr lang="da-DK" sz="2000" dirty="0" smtClean="0">
                <a:latin typeface="+mj-lt"/>
              </a:rPr>
              <a:t>feedback efter observationen.</a:t>
            </a:r>
            <a:endParaRPr lang="da-DK" sz="20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a-DK" sz="2000" spc="-5" dirty="0">
                <a:latin typeface="+mj-lt"/>
                <a:cs typeface="Arial"/>
              </a:rPr>
              <a:t>Husk at </a:t>
            </a:r>
            <a:r>
              <a:rPr lang="da-DK" sz="2000" spc="-10" dirty="0">
                <a:latin typeface="+mj-lt"/>
                <a:cs typeface="Arial"/>
              </a:rPr>
              <a:t>oplyse </a:t>
            </a:r>
            <a:r>
              <a:rPr lang="da-DK" sz="2000" spc="-5" dirty="0">
                <a:latin typeface="+mj-lt"/>
                <a:cs typeface="Arial"/>
              </a:rPr>
              <a:t>praksis om, at der er</a:t>
            </a:r>
            <a:r>
              <a:rPr lang="da-DK" sz="2000" spc="85" dirty="0">
                <a:latin typeface="+mj-lt"/>
                <a:cs typeface="Arial"/>
              </a:rPr>
              <a:t> </a:t>
            </a:r>
            <a:r>
              <a:rPr lang="da-DK" sz="2000" spc="-5" dirty="0" smtClean="0">
                <a:latin typeface="+mj-lt"/>
                <a:cs typeface="Arial"/>
              </a:rPr>
              <a:t>fodspor.</a:t>
            </a:r>
            <a:endParaRPr lang="da-DK" sz="2000" dirty="0">
              <a:latin typeface="+mj-lt"/>
            </a:endParaRPr>
          </a:p>
          <a:p>
            <a:pPr marL="0" indent="0">
              <a:buNone/>
            </a:pPr>
            <a:r>
              <a:rPr lang="da-DK" sz="2000" b="1" dirty="0" smtClean="0">
                <a:latin typeface="+mj-lt"/>
              </a:rPr>
              <a:t>	</a:t>
            </a:r>
            <a:endParaRPr lang="da-DK" sz="2000" b="1" dirty="0">
              <a:latin typeface="+mj-lt"/>
            </a:endParaRPr>
          </a:p>
          <a:p>
            <a:pPr marL="0" indent="0">
              <a:buNone/>
            </a:pPr>
            <a:r>
              <a:rPr lang="da-DK" sz="2000" b="1" dirty="0">
                <a:latin typeface="+mj-lt"/>
              </a:rPr>
              <a:t> </a:t>
            </a:r>
            <a:r>
              <a:rPr lang="da-DK" sz="2000" b="1" dirty="0" smtClean="0">
                <a:latin typeface="+mj-lt"/>
              </a:rPr>
              <a:t>       Materialer</a:t>
            </a:r>
            <a:r>
              <a:rPr lang="da-DK" sz="2000" b="1" dirty="0">
                <a:latin typeface="+mj-lt"/>
              </a:rPr>
              <a:t>:</a:t>
            </a:r>
            <a:r>
              <a:rPr lang="da-DK" sz="2000" dirty="0">
                <a:latin typeface="+mj-lt"/>
              </a:rPr>
              <a:t> blokke og penne </a:t>
            </a:r>
            <a:r>
              <a:rPr lang="da-DK" sz="2000" dirty="0" smtClean="0">
                <a:latin typeface="+mj-lt"/>
              </a:rPr>
              <a:t>til noter undervejs.</a:t>
            </a:r>
            <a:endParaRPr lang="da-DK" sz="2000" dirty="0">
              <a:latin typeface="+mj-lt"/>
            </a:endParaRPr>
          </a:p>
          <a:p>
            <a:endParaRPr lang="da-DK" sz="2000" dirty="0">
              <a:latin typeface="+mj-lt"/>
            </a:endParaRPr>
          </a:p>
          <a:p>
            <a:endParaRPr lang="da-DK" sz="2000" dirty="0">
              <a:latin typeface="+mj-lt"/>
            </a:endParaRPr>
          </a:p>
          <a:p>
            <a:endParaRPr lang="da-DK" sz="2800" dirty="0">
              <a:latin typeface="+mj-lt"/>
            </a:endParaRPr>
          </a:p>
        </p:txBody>
      </p:sp>
      <p:sp>
        <p:nvSpPr>
          <p:cNvPr id="4" name="Pladsholder til indhold 3"/>
          <p:cNvSpPr txBox="1">
            <a:spLocks/>
          </p:cNvSpPr>
          <p:nvPr/>
        </p:nvSpPr>
        <p:spPr bwMode="auto">
          <a:xfrm>
            <a:off x="755576" y="5288387"/>
            <a:ext cx="3600401" cy="89968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1800" b="1" kern="0" dirty="0" smtClean="0">
                <a:solidFill>
                  <a:schemeClr val="bg1"/>
                </a:solidFill>
              </a:rPr>
              <a:t>Varighed: </a:t>
            </a:r>
            <a:r>
              <a:rPr lang="da-DK" sz="1800" kern="0" dirty="0" smtClean="0">
                <a:solidFill>
                  <a:schemeClr val="bg1"/>
                </a:solidFill>
              </a:rPr>
              <a:t>op til 4 timer</a:t>
            </a:r>
            <a:endParaRPr lang="da-DK" sz="1800" kern="0" dirty="0">
              <a:solidFill>
                <a:schemeClr val="bg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 rot="845043">
            <a:off x="5292080" y="836712"/>
            <a:ext cx="3384376" cy="1440160"/>
          </a:xfrm>
          <a:prstGeom prst="ellipse">
            <a:avLst/>
          </a:prstGeom>
          <a:noFill/>
          <a:ln w="19050" cap="rnd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rgbClr val="3F3018"/>
                </a:solidFill>
              </a:rPr>
              <a:t>Feedbackmodtager tilrettelægger fodsporet</a:t>
            </a:r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6" name="Freeform 14"/>
          <p:cNvSpPr>
            <a:spLocks noEditPoints="1"/>
          </p:cNvSpPr>
          <p:nvPr/>
        </p:nvSpPr>
        <p:spPr bwMode="auto">
          <a:xfrm>
            <a:off x="848974" y="4668503"/>
            <a:ext cx="482666" cy="416681"/>
          </a:xfrm>
          <a:custGeom>
            <a:avLst/>
            <a:gdLst>
              <a:gd name="T0" fmla="*/ 592 w 809"/>
              <a:gd name="T1" fmla="*/ 414 h 612"/>
              <a:gd name="T2" fmla="*/ 161 w 809"/>
              <a:gd name="T3" fmla="*/ 56 h 612"/>
              <a:gd name="T4" fmla="*/ 14 w 809"/>
              <a:gd name="T5" fmla="*/ 0 h 612"/>
              <a:gd name="T6" fmla="*/ 129 w 809"/>
              <a:gd name="T7" fmla="*/ 32 h 612"/>
              <a:gd name="T8" fmla="*/ 161 w 809"/>
              <a:gd name="T9" fmla="*/ 88 h 612"/>
              <a:gd name="T10" fmla="*/ 574 w 809"/>
              <a:gd name="T11" fmla="*/ 382 h 612"/>
              <a:gd name="T12" fmla="*/ 161 w 809"/>
              <a:gd name="T13" fmla="*/ 88 h 612"/>
              <a:gd name="T14" fmla="*/ 224 w 809"/>
              <a:gd name="T15" fmla="*/ 154 h 612"/>
              <a:gd name="T16" fmla="*/ 280 w 809"/>
              <a:gd name="T17" fmla="*/ 210 h 612"/>
              <a:gd name="T18" fmla="*/ 333 w 809"/>
              <a:gd name="T19" fmla="*/ 153 h 612"/>
              <a:gd name="T20" fmla="*/ 394 w 809"/>
              <a:gd name="T21" fmla="*/ 213 h 612"/>
              <a:gd name="T22" fmla="*/ 333 w 809"/>
              <a:gd name="T23" fmla="*/ 153 h 612"/>
              <a:gd name="T24" fmla="*/ 440 w 809"/>
              <a:gd name="T25" fmla="*/ 155 h 612"/>
              <a:gd name="T26" fmla="*/ 496 w 809"/>
              <a:gd name="T27" fmla="*/ 211 h 612"/>
              <a:gd name="T28" fmla="*/ 606 w 809"/>
              <a:gd name="T29" fmla="*/ 155 h 612"/>
              <a:gd name="T30" fmla="*/ 545 w 809"/>
              <a:gd name="T31" fmla="*/ 214 h 612"/>
              <a:gd name="T32" fmla="*/ 606 w 809"/>
              <a:gd name="T33" fmla="*/ 155 h 612"/>
              <a:gd name="T34" fmla="*/ 280 w 809"/>
              <a:gd name="T35" fmla="*/ 320 h 612"/>
              <a:gd name="T36" fmla="*/ 224 w 809"/>
              <a:gd name="T37" fmla="*/ 265 h 612"/>
              <a:gd name="T38" fmla="*/ 333 w 809"/>
              <a:gd name="T39" fmla="*/ 264 h 612"/>
              <a:gd name="T40" fmla="*/ 391 w 809"/>
              <a:gd name="T41" fmla="*/ 322 h 612"/>
              <a:gd name="T42" fmla="*/ 333 w 809"/>
              <a:gd name="T43" fmla="*/ 264 h 612"/>
              <a:gd name="T44" fmla="*/ 497 w 809"/>
              <a:gd name="T45" fmla="*/ 320 h 612"/>
              <a:gd name="T46" fmla="*/ 441 w 809"/>
              <a:gd name="T47" fmla="*/ 265 h 612"/>
              <a:gd name="T48" fmla="*/ 162 w 809"/>
              <a:gd name="T49" fmla="*/ 448 h 612"/>
              <a:gd name="T50" fmla="*/ 87 w 809"/>
              <a:gd name="T51" fmla="*/ 585 h 612"/>
              <a:gd name="T52" fmla="*/ 146 w 809"/>
              <a:gd name="T53" fmla="*/ 612 h 612"/>
              <a:gd name="T54" fmla="*/ 235 w 809"/>
              <a:gd name="T55" fmla="*/ 534 h 612"/>
              <a:gd name="T56" fmla="*/ 162 w 809"/>
              <a:gd name="T57" fmla="*/ 448 h 612"/>
              <a:gd name="T58" fmla="*/ 186 w 809"/>
              <a:gd name="T59" fmla="*/ 569 h 612"/>
              <a:gd name="T60" fmla="*/ 108 w 809"/>
              <a:gd name="T61" fmla="*/ 567 h 612"/>
              <a:gd name="T62" fmla="*/ 159 w 809"/>
              <a:gd name="T63" fmla="*/ 476 h 612"/>
              <a:gd name="T64" fmla="*/ 196 w 809"/>
              <a:gd name="T65" fmla="*/ 492 h 612"/>
              <a:gd name="T66" fmla="*/ 207 w 809"/>
              <a:gd name="T67" fmla="*/ 530 h 612"/>
              <a:gd name="T68" fmla="*/ 456 w 809"/>
              <a:gd name="T69" fmla="*/ 585 h 612"/>
              <a:gd name="T70" fmla="*/ 573 w 809"/>
              <a:gd name="T71" fmla="*/ 590 h 612"/>
              <a:gd name="T72" fmla="*/ 587 w 809"/>
              <a:gd name="T73" fmla="*/ 474 h 612"/>
              <a:gd name="T74" fmla="*/ 576 w 809"/>
              <a:gd name="T75" fmla="*/ 530 h 612"/>
              <a:gd name="T76" fmla="*/ 478 w 809"/>
              <a:gd name="T77" fmla="*/ 567 h 612"/>
              <a:gd name="T78" fmla="*/ 528 w 809"/>
              <a:gd name="T79" fmla="*/ 476 h 612"/>
              <a:gd name="T80" fmla="*/ 576 w 809"/>
              <a:gd name="T81" fmla="*/ 530 h 6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09" h="612">
                <a:moveTo>
                  <a:pt x="129" y="414"/>
                </a:moveTo>
                <a:cubicBezTo>
                  <a:pt x="592" y="414"/>
                  <a:pt x="592" y="414"/>
                  <a:pt x="592" y="414"/>
                </a:cubicBezTo>
                <a:cubicBezTo>
                  <a:pt x="809" y="46"/>
                  <a:pt x="809" y="46"/>
                  <a:pt x="809" y="46"/>
                </a:cubicBezTo>
                <a:cubicBezTo>
                  <a:pt x="161" y="56"/>
                  <a:pt x="161" y="56"/>
                  <a:pt x="161" y="56"/>
                </a:cubicBezTo>
                <a:cubicBezTo>
                  <a:pt x="161" y="0"/>
                  <a:pt x="161" y="0"/>
                  <a:pt x="161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129" y="32"/>
                  <a:pt x="129" y="32"/>
                  <a:pt x="129" y="32"/>
                </a:cubicBezTo>
                <a:lnTo>
                  <a:pt x="129" y="414"/>
                </a:lnTo>
                <a:close/>
                <a:moveTo>
                  <a:pt x="161" y="88"/>
                </a:moveTo>
                <a:cubicBezTo>
                  <a:pt x="721" y="87"/>
                  <a:pt x="721" y="87"/>
                  <a:pt x="721" y="87"/>
                </a:cubicBezTo>
                <a:cubicBezTo>
                  <a:pt x="574" y="382"/>
                  <a:pt x="574" y="382"/>
                  <a:pt x="574" y="382"/>
                </a:cubicBezTo>
                <a:cubicBezTo>
                  <a:pt x="161" y="382"/>
                  <a:pt x="161" y="382"/>
                  <a:pt x="161" y="382"/>
                </a:cubicBezTo>
                <a:lnTo>
                  <a:pt x="161" y="88"/>
                </a:lnTo>
                <a:close/>
                <a:moveTo>
                  <a:pt x="280" y="154"/>
                </a:moveTo>
                <a:cubicBezTo>
                  <a:pt x="224" y="154"/>
                  <a:pt x="224" y="154"/>
                  <a:pt x="224" y="154"/>
                </a:cubicBezTo>
                <a:cubicBezTo>
                  <a:pt x="219" y="212"/>
                  <a:pt x="219" y="212"/>
                  <a:pt x="219" y="212"/>
                </a:cubicBezTo>
                <a:cubicBezTo>
                  <a:pt x="280" y="210"/>
                  <a:pt x="280" y="210"/>
                  <a:pt x="280" y="210"/>
                </a:cubicBezTo>
                <a:lnTo>
                  <a:pt x="280" y="154"/>
                </a:lnTo>
                <a:close/>
                <a:moveTo>
                  <a:pt x="333" y="153"/>
                </a:moveTo>
                <a:cubicBezTo>
                  <a:pt x="333" y="208"/>
                  <a:pt x="333" y="208"/>
                  <a:pt x="333" y="208"/>
                </a:cubicBezTo>
                <a:cubicBezTo>
                  <a:pt x="394" y="213"/>
                  <a:pt x="394" y="213"/>
                  <a:pt x="394" y="213"/>
                </a:cubicBezTo>
                <a:cubicBezTo>
                  <a:pt x="389" y="153"/>
                  <a:pt x="389" y="153"/>
                  <a:pt x="389" y="153"/>
                </a:cubicBezTo>
                <a:lnTo>
                  <a:pt x="333" y="153"/>
                </a:lnTo>
                <a:close/>
                <a:moveTo>
                  <a:pt x="496" y="155"/>
                </a:moveTo>
                <a:cubicBezTo>
                  <a:pt x="440" y="155"/>
                  <a:pt x="440" y="155"/>
                  <a:pt x="440" y="155"/>
                </a:cubicBezTo>
                <a:cubicBezTo>
                  <a:pt x="435" y="215"/>
                  <a:pt x="435" y="215"/>
                  <a:pt x="435" y="215"/>
                </a:cubicBezTo>
                <a:cubicBezTo>
                  <a:pt x="496" y="211"/>
                  <a:pt x="496" y="211"/>
                  <a:pt x="496" y="211"/>
                </a:cubicBezTo>
                <a:lnTo>
                  <a:pt x="496" y="155"/>
                </a:lnTo>
                <a:close/>
                <a:moveTo>
                  <a:pt x="606" y="155"/>
                </a:moveTo>
                <a:cubicBezTo>
                  <a:pt x="550" y="155"/>
                  <a:pt x="550" y="155"/>
                  <a:pt x="550" y="155"/>
                </a:cubicBezTo>
                <a:cubicBezTo>
                  <a:pt x="545" y="214"/>
                  <a:pt x="545" y="214"/>
                  <a:pt x="545" y="214"/>
                </a:cubicBezTo>
                <a:cubicBezTo>
                  <a:pt x="606" y="211"/>
                  <a:pt x="606" y="211"/>
                  <a:pt x="606" y="211"/>
                </a:cubicBezTo>
                <a:lnTo>
                  <a:pt x="606" y="155"/>
                </a:lnTo>
                <a:close/>
                <a:moveTo>
                  <a:pt x="224" y="320"/>
                </a:moveTo>
                <a:cubicBezTo>
                  <a:pt x="280" y="320"/>
                  <a:pt x="280" y="320"/>
                  <a:pt x="280" y="320"/>
                </a:cubicBezTo>
                <a:cubicBezTo>
                  <a:pt x="286" y="265"/>
                  <a:pt x="286" y="265"/>
                  <a:pt x="286" y="265"/>
                </a:cubicBezTo>
                <a:cubicBezTo>
                  <a:pt x="224" y="265"/>
                  <a:pt x="224" y="265"/>
                  <a:pt x="224" y="265"/>
                </a:cubicBezTo>
                <a:lnTo>
                  <a:pt x="224" y="320"/>
                </a:lnTo>
                <a:close/>
                <a:moveTo>
                  <a:pt x="333" y="264"/>
                </a:moveTo>
                <a:cubicBezTo>
                  <a:pt x="333" y="320"/>
                  <a:pt x="333" y="320"/>
                  <a:pt x="333" y="320"/>
                </a:cubicBezTo>
                <a:cubicBezTo>
                  <a:pt x="391" y="322"/>
                  <a:pt x="391" y="322"/>
                  <a:pt x="391" y="322"/>
                </a:cubicBezTo>
                <a:cubicBezTo>
                  <a:pt x="389" y="264"/>
                  <a:pt x="389" y="264"/>
                  <a:pt x="389" y="264"/>
                </a:cubicBezTo>
                <a:lnTo>
                  <a:pt x="333" y="264"/>
                </a:lnTo>
                <a:close/>
                <a:moveTo>
                  <a:pt x="441" y="320"/>
                </a:moveTo>
                <a:cubicBezTo>
                  <a:pt x="497" y="320"/>
                  <a:pt x="497" y="320"/>
                  <a:pt x="497" y="320"/>
                </a:cubicBezTo>
                <a:cubicBezTo>
                  <a:pt x="502" y="262"/>
                  <a:pt x="502" y="262"/>
                  <a:pt x="502" y="262"/>
                </a:cubicBezTo>
                <a:cubicBezTo>
                  <a:pt x="441" y="265"/>
                  <a:pt x="441" y="265"/>
                  <a:pt x="441" y="265"/>
                </a:cubicBezTo>
                <a:lnTo>
                  <a:pt x="441" y="320"/>
                </a:lnTo>
                <a:close/>
                <a:moveTo>
                  <a:pt x="162" y="448"/>
                </a:moveTo>
                <a:cubicBezTo>
                  <a:pt x="140" y="447"/>
                  <a:pt x="118" y="455"/>
                  <a:pt x="101" y="469"/>
                </a:cubicBezTo>
                <a:cubicBezTo>
                  <a:pt x="65" y="500"/>
                  <a:pt x="59" y="552"/>
                  <a:pt x="87" y="585"/>
                </a:cubicBezTo>
                <a:cubicBezTo>
                  <a:pt x="101" y="602"/>
                  <a:pt x="121" y="611"/>
                  <a:pt x="143" y="612"/>
                </a:cubicBezTo>
                <a:cubicBezTo>
                  <a:pt x="144" y="612"/>
                  <a:pt x="145" y="612"/>
                  <a:pt x="146" y="612"/>
                </a:cubicBezTo>
                <a:cubicBezTo>
                  <a:pt x="167" y="612"/>
                  <a:pt x="187" y="604"/>
                  <a:pt x="204" y="590"/>
                </a:cubicBezTo>
                <a:cubicBezTo>
                  <a:pt x="221" y="576"/>
                  <a:pt x="232" y="556"/>
                  <a:pt x="235" y="534"/>
                </a:cubicBezTo>
                <a:cubicBezTo>
                  <a:pt x="238" y="512"/>
                  <a:pt x="232" y="491"/>
                  <a:pt x="218" y="474"/>
                </a:cubicBezTo>
                <a:cubicBezTo>
                  <a:pt x="204" y="458"/>
                  <a:pt x="184" y="449"/>
                  <a:pt x="162" y="448"/>
                </a:cubicBezTo>
                <a:close/>
                <a:moveTo>
                  <a:pt x="207" y="530"/>
                </a:moveTo>
                <a:cubicBezTo>
                  <a:pt x="205" y="545"/>
                  <a:pt x="198" y="559"/>
                  <a:pt x="186" y="569"/>
                </a:cubicBezTo>
                <a:cubicBezTo>
                  <a:pt x="174" y="579"/>
                  <a:pt x="159" y="584"/>
                  <a:pt x="144" y="584"/>
                </a:cubicBezTo>
                <a:cubicBezTo>
                  <a:pt x="130" y="583"/>
                  <a:pt x="117" y="577"/>
                  <a:pt x="108" y="567"/>
                </a:cubicBezTo>
                <a:cubicBezTo>
                  <a:pt x="90" y="546"/>
                  <a:pt x="95" y="511"/>
                  <a:pt x="119" y="491"/>
                </a:cubicBezTo>
                <a:cubicBezTo>
                  <a:pt x="131" y="481"/>
                  <a:pt x="145" y="476"/>
                  <a:pt x="159" y="476"/>
                </a:cubicBezTo>
                <a:cubicBezTo>
                  <a:pt x="159" y="476"/>
                  <a:pt x="160" y="476"/>
                  <a:pt x="161" y="476"/>
                </a:cubicBezTo>
                <a:cubicBezTo>
                  <a:pt x="175" y="476"/>
                  <a:pt x="188" y="482"/>
                  <a:pt x="196" y="492"/>
                </a:cubicBezTo>
                <a:cubicBezTo>
                  <a:pt x="196" y="492"/>
                  <a:pt x="196" y="492"/>
                  <a:pt x="196" y="492"/>
                </a:cubicBezTo>
                <a:cubicBezTo>
                  <a:pt x="205" y="503"/>
                  <a:pt x="209" y="516"/>
                  <a:pt x="207" y="530"/>
                </a:cubicBezTo>
                <a:close/>
                <a:moveTo>
                  <a:pt x="470" y="469"/>
                </a:moveTo>
                <a:cubicBezTo>
                  <a:pt x="434" y="500"/>
                  <a:pt x="428" y="552"/>
                  <a:pt x="456" y="585"/>
                </a:cubicBezTo>
                <a:cubicBezTo>
                  <a:pt x="471" y="603"/>
                  <a:pt x="493" y="612"/>
                  <a:pt x="516" y="612"/>
                </a:cubicBezTo>
                <a:cubicBezTo>
                  <a:pt x="536" y="612"/>
                  <a:pt x="556" y="605"/>
                  <a:pt x="573" y="590"/>
                </a:cubicBezTo>
                <a:cubicBezTo>
                  <a:pt x="590" y="576"/>
                  <a:pt x="601" y="556"/>
                  <a:pt x="604" y="534"/>
                </a:cubicBezTo>
                <a:cubicBezTo>
                  <a:pt x="607" y="512"/>
                  <a:pt x="601" y="491"/>
                  <a:pt x="587" y="474"/>
                </a:cubicBezTo>
                <a:cubicBezTo>
                  <a:pt x="559" y="441"/>
                  <a:pt x="506" y="439"/>
                  <a:pt x="470" y="469"/>
                </a:cubicBezTo>
                <a:close/>
                <a:moveTo>
                  <a:pt x="576" y="530"/>
                </a:moveTo>
                <a:cubicBezTo>
                  <a:pt x="575" y="545"/>
                  <a:pt x="567" y="559"/>
                  <a:pt x="555" y="569"/>
                </a:cubicBezTo>
                <a:cubicBezTo>
                  <a:pt x="531" y="590"/>
                  <a:pt x="496" y="589"/>
                  <a:pt x="478" y="567"/>
                </a:cubicBezTo>
                <a:cubicBezTo>
                  <a:pt x="459" y="546"/>
                  <a:pt x="464" y="511"/>
                  <a:pt x="489" y="491"/>
                </a:cubicBezTo>
                <a:cubicBezTo>
                  <a:pt x="500" y="481"/>
                  <a:pt x="514" y="476"/>
                  <a:pt x="528" y="476"/>
                </a:cubicBezTo>
                <a:cubicBezTo>
                  <a:pt x="543" y="476"/>
                  <a:pt x="556" y="481"/>
                  <a:pt x="566" y="492"/>
                </a:cubicBezTo>
                <a:cubicBezTo>
                  <a:pt x="575" y="503"/>
                  <a:pt x="578" y="516"/>
                  <a:pt x="576" y="530"/>
                </a:cubicBezTo>
                <a:close/>
              </a:path>
            </a:pathLst>
          </a:custGeom>
          <a:solidFill>
            <a:srgbClr val="464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7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86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mere viden til at forstå dit system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6" y="2060848"/>
            <a:ext cx="8173344" cy="4298057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på </a:t>
            </a:r>
            <a:r>
              <a:rPr lang="da-DK" dirty="0" smtClean="0">
                <a:hlinkClick r:id="rId2"/>
              </a:rPr>
              <a:t>www.psykiatrien.rm.dk/forbedring</a:t>
            </a:r>
            <a:r>
              <a:rPr lang="da-DK" dirty="0" smtClean="0"/>
              <a:t> og </a:t>
            </a:r>
            <a:r>
              <a:rPr lang="da-DK" dirty="0" smtClean="0"/>
              <a:t>find bl.a. trin for trin-vejledning til:</a:t>
            </a:r>
          </a:p>
          <a:p>
            <a:pPr lvl="1"/>
            <a:r>
              <a:rPr lang="da-DK" dirty="0" err="1" smtClean="0"/>
              <a:t>Paretoanalyse</a:t>
            </a:r>
            <a:endParaRPr lang="da-DK" dirty="0" smtClean="0"/>
          </a:p>
          <a:p>
            <a:pPr lvl="1"/>
            <a:r>
              <a:rPr lang="da-DK" dirty="0" smtClean="0"/>
              <a:t>Arbejdsgangsanalyse</a:t>
            </a:r>
          </a:p>
          <a:p>
            <a:pPr lvl="1"/>
            <a:r>
              <a:rPr lang="da-DK" dirty="0" smtClean="0"/>
              <a:t>15 skridt</a:t>
            </a:r>
          </a:p>
          <a:p>
            <a:pPr lvl="1"/>
            <a:r>
              <a:rPr lang="da-DK" dirty="0" err="1" smtClean="0"/>
              <a:t>Quick</a:t>
            </a:r>
            <a:r>
              <a:rPr lang="da-DK" dirty="0" smtClean="0"/>
              <a:t> &amp; </a:t>
            </a:r>
            <a:r>
              <a:rPr lang="da-DK" dirty="0" err="1" smtClean="0"/>
              <a:t>dirty</a:t>
            </a:r>
            <a:endParaRPr lang="da-DK" dirty="0" smtClean="0"/>
          </a:p>
          <a:p>
            <a:pPr lvl="1"/>
            <a:endParaRPr lang="da-DK" dirty="0"/>
          </a:p>
          <a:p>
            <a:pPr lvl="1"/>
            <a:endParaRPr lang="da-DK" dirty="0" smtClean="0"/>
          </a:p>
          <a:p>
            <a:pPr marL="0" indent="0">
              <a:spcAft>
                <a:spcPts val="0"/>
              </a:spcAft>
              <a:buNone/>
              <a:defRPr/>
            </a:pPr>
            <a:endParaRPr lang="da-DK" sz="1200" dirty="0">
              <a:solidFill>
                <a:srgbClr val="FF0000"/>
              </a:solidFill>
            </a:endParaRPr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09320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8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6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Trin for trin: Fodspor&amp;quot;&quot;/&gt;&lt;property id=&quot;20307&quot; value=&quot;262&quot;/&gt;&lt;/object&gt;&lt;object type=&quot;3&quot; unique_id=&quot;12360&quot;&gt;&lt;property id=&quot;20148&quot; value=&quot;5&quot;/&gt;&lt;property id=&quot;20300&quot; value=&quot;Slide 8 - &amp;quot;Få mere viden til at forstå dit system&amp;quot;&quot;/&gt;&lt;property id=&quot;20307&quot; value=&quot;283&quot;/&gt;&lt;/object&gt;&lt;object type=&quot;3&quot; unique_id=&quot;62009&quot;&gt;&lt;property id=&quot;20148&quot; value=&quot;5&quot;/&gt;&lt;property id=&quot;20300&quot; value=&quot;Slide 3 - &amp;quot;Hvad og hvordan observeres?&amp;#x0D;&amp;#x0A;&amp;quot;&quot;/&gt;&lt;property id=&quot;20307&quot; value=&quot;291&quot;/&gt;&lt;/object&gt;&lt;object type=&quot;3&quot; unique_id=&quot;62010&quot;&gt;&lt;property id=&quot;20148&quot; value=&quot;5&quot;/&gt;&lt;property id=&quot;20300&quot; value=&quot;Slide 2 - &amp;quot;Hvorfor bruge fodspor?&amp;#x0D;&amp;#x0A;&amp;quot;&quot;/&gt;&lt;property id=&quot;20307&quot; value=&quot;295&quot;/&gt;&lt;/object&gt;&lt;object type=&quot;3&quot; unique_id=&quot;62011&quot;&gt;&lt;property id=&quot;20148&quot; value=&quot;5&quot;/&gt;&lt;property id=&quot;20300&quot; value=&quot;Slide 4 - &amp;quot;Deltagernes roller og udbytte&amp;#x0D;&amp;#x0A;&amp;quot;&quot;/&gt;&lt;property id=&quot;20307&quot; value=&quot;296&quot;/&gt;&lt;/object&gt;&lt;object type=&quot;3&quot; unique_id=&quot;62012&quot;&gt;&lt;property id=&quot;20148&quot; value=&quot;5&quot;/&gt;&lt;property id=&quot;20300&quot; value=&quot;Slide 5 - &amp;quot;Tips til feedbackgiveren&amp;#x0D;&amp;#x0A;&amp;quot;&quot;/&gt;&lt;property id=&quot;20307&quot; value=&quot;289&quot;/&gt;&lt;/object&gt;&lt;object type=&quot;3&quot; unique_id=&quot;62013&quot;&gt;&lt;property id=&quot;20148&quot; value=&quot;5&quot;/&gt;&lt;property id=&quot;20300&quot; value=&quot;Slide 6 - &amp;quot;Tips til feedbackmodtageren&amp;#x0D;&amp;#x0A;&amp;quot;&quot;/&gt;&lt;property id=&quot;20307&quot; value=&quot;297&quot;/&gt;&lt;/object&gt;&lt;object type=&quot;3&quot; unique_id=&quot;62014&quot;&gt;&lt;property id=&quot;20148&quot; value=&quot;5&quot;/&gt;&lt;property id=&quot;20300&quot; value=&quot;Slide 7 - &amp;quot;Inden I går i gang&amp;#x0D;&amp;#x0A;&amp;quot;&quot;/&gt;&lt;property id=&quot;20307&quot; value=&quot;298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0</TotalTime>
  <Words>404</Words>
  <Application>Microsoft Office PowerPoint</Application>
  <PresentationFormat>Skærmshow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RM-petrol_v01</vt:lpstr>
      <vt:lpstr>Trin for trin: Fodspor</vt:lpstr>
      <vt:lpstr>Hvorfor bruge fodspor? </vt:lpstr>
      <vt:lpstr>Hvad og hvordan observeres? </vt:lpstr>
      <vt:lpstr>Deltagernes roller og udbytte </vt:lpstr>
      <vt:lpstr>Tips til feedbackgiveren </vt:lpstr>
      <vt:lpstr>Tips til feedbackmodtageren </vt:lpstr>
      <vt:lpstr>Inden I går i gang </vt:lpstr>
      <vt:lpstr>Få mere viden til at forstå dit system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29</cp:revision>
  <dcterms:created xsi:type="dcterms:W3CDTF">2020-03-23T09:57:22Z</dcterms:created>
  <dcterms:modified xsi:type="dcterms:W3CDTF">2020-08-20T07:07:29Z</dcterms:modified>
</cp:coreProperties>
</file>