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2" r:id="rId2"/>
    <p:sldId id="289" r:id="rId3"/>
    <p:sldId id="313" r:id="rId4"/>
    <p:sldId id="304" r:id="rId5"/>
    <p:sldId id="314" r:id="rId6"/>
    <p:sldId id="305" r:id="rId7"/>
    <p:sldId id="306" r:id="rId8"/>
    <p:sldId id="307" r:id="rId9"/>
    <p:sldId id="308" r:id="rId10"/>
    <p:sldId id="309" r:id="rId11"/>
    <p:sldId id="311" r:id="rId12"/>
    <p:sldId id="312" r:id="rId13"/>
    <p:sldId id="284" r:id="rId14"/>
    <p:sldId id="273" r:id="rId15"/>
    <p:sldId id="274" r:id="rId16"/>
    <p:sldId id="268" r:id="rId17"/>
    <p:sldId id="275" r:id="rId18"/>
    <p:sldId id="277" r:id="rId19"/>
    <p:sldId id="279" r:id="rId20"/>
    <p:sldId id="267" r:id="rId21"/>
    <p:sldId id="266" r:id="rId22"/>
  </p:sldIdLst>
  <p:sldSz cx="9144000" cy="6858000" type="screen4x3"/>
  <p:notesSz cx="6858000" cy="9144000"/>
  <p:custDataLst>
    <p:tags r:id="rId2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ne Sigrid Bovard" initials="M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04" autoAdjust="0"/>
  </p:normalViewPr>
  <p:slideViewPr>
    <p:cSldViewPr>
      <p:cViewPr>
        <p:scale>
          <a:sx n="60" d="100"/>
          <a:sy n="60" d="100"/>
        </p:scale>
        <p:origin x="-143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'Ark1'!$B$1</c:f>
              <c:strCache>
                <c:ptCount val="1"/>
                <c:pt idx="0">
                  <c:v>Salg</c:v>
                </c:pt>
              </c:strCache>
            </c:strRef>
          </c:tx>
          <c:spPr>
            <a:solidFill>
              <a:schemeClr val="accent2">
                <a:lumMod val="20000"/>
                <a:lumOff val="80000"/>
              </a:schemeClr>
            </a:solidFill>
            <a:ln w="38100" cap="flat" cmpd="sng" algn="ctr">
              <a:solidFill>
                <a:schemeClr val="tx2"/>
              </a:solidFill>
              <a:prstDash val="solid"/>
            </a:ln>
            <a:effectLst/>
          </c:spPr>
          <c:dPt>
            <c:idx val="0"/>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1"/>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2"/>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3"/>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cat>
            <c:strRef>
              <c:f>'Ark1'!$A$2:$A$5</c:f>
              <c:strCache>
                <c:ptCount val="4"/>
                <c:pt idx="0">
                  <c:v>1. kvartal</c:v>
                </c:pt>
                <c:pt idx="1">
                  <c:v>2. kvartal</c:v>
                </c:pt>
                <c:pt idx="2">
                  <c:v>3. kvartal</c:v>
                </c:pt>
                <c:pt idx="3">
                  <c:v>4. kvartal</c:v>
                </c:pt>
              </c:strCache>
            </c:strRef>
          </c:cat>
          <c:val>
            <c:numRef>
              <c:f>'Ark1'!$B$2:$B$5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CFF4A-8905-4CD3-A78F-FD9B4116B6D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da-DK"/>
        </a:p>
      </dgm:t>
    </dgm:pt>
    <dgm:pt modelId="{56EBB991-E768-4674-9F84-21436699A452}">
      <dgm:prSet phldrT="[Tekst]"/>
      <dgm:spPr/>
      <dgm:t>
        <a:bodyPr/>
        <a:lstStyle/>
        <a:p>
          <a:r>
            <a:rPr lang="da-DK" dirty="0" smtClean="0"/>
            <a:t>Sæt patienten først</a:t>
          </a:r>
          <a:endParaRPr lang="da-DK" dirty="0"/>
        </a:p>
      </dgm:t>
    </dgm:pt>
    <dgm:pt modelId="{90A93853-7431-40A9-990C-3F06AB51B666}" type="parTrans" cxnId="{417ACFC8-3F1D-4124-847F-FE3B5A1F98AA}">
      <dgm:prSet/>
      <dgm:spPr/>
      <dgm:t>
        <a:bodyPr/>
        <a:lstStyle/>
        <a:p>
          <a:endParaRPr lang="da-DK"/>
        </a:p>
      </dgm:t>
    </dgm:pt>
    <dgm:pt modelId="{8CBC829E-424A-430E-B155-ADE384C4D99D}" type="sibTrans" cxnId="{417ACFC8-3F1D-4124-847F-FE3B5A1F98AA}">
      <dgm:prSet/>
      <dgm:spPr/>
      <dgm:t>
        <a:bodyPr/>
        <a:lstStyle/>
        <a:p>
          <a:endParaRPr lang="da-DK"/>
        </a:p>
      </dgm:t>
    </dgm:pt>
    <dgm:pt modelId="{A296102C-DDCF-4C61-9E5F-18C11D4A58C7}">
      <dgm:prSet phldrT="[Tekst]"/>
      <dgm:spPr/>
      <dgm:t>
        <a:bodyPr/>
        <a:lstStyle/>
        <a:p>
          <a:r>
            <a:rPr lang="da-DK" dirty="0" smtClean="0"/>
            <a:t>Efterspørg patientens behov og oplevelser - hvad er vigtigt for dig?</a:t>
          </a:r>
        </a:p>
        <a:p>
          <a:endParaRPr lang="da-DK" dirty="0"/>
        </a:p>
      </dgm:t>
    </dgm:pt>
    <dgm:pt modelId="{347A865B-C821-45E1-894A-EACED2052FBC}" type="parTrans" cxnId="{55EAC88D-C2FD-4CF3-8E09-8F1BF0072623}">
      <dgm:prSet/>
      <dgm:spPr/>
      <dgm:t>
        <a:bodyPr/>
        <a:lstStyle/>
        <a:p>
          <a:endParaRPr lang="da-DK"/>
        </a:p>
      </dgm:t>
    </dgm:pt>
    <dgm:pt modelId="{ACFEEED1-661E-4323-B928-1249DE15B3A3}" type="sibTrans" cxnId="{55EAC88D-C2FD-4CF3-8E09-8F1BF0072623}">
      <dgm:prSet/>
      <dgm:spPr/>
      <dgm:t>
        <a:bodyPr/>
        <a:lstStyle/>
        <a:p>
          <a:endParaRPr lang="da-DK"/>
        </a:p>
      </dgm:t>
    </dgm:pt>
    <dgm:pt modelId="{87098716-F404-4B57-8A36-C3EC83A76945}">
      <dgm:prSet phldrT="[Tekst]"/>
      <dgm:spPr/>
      <dgm:t>
        <a:bodyPr/>
        <a:lstStyle/>
        <a:p>
          <a:r>
            <a:rPr lang="da-DK" dirty="0" smtClean="0"/>
            <a:t>Inddrag patienten i forbedringsarbejdet – vis tillid</a:t>
          </a:r>
          <a:endParaRPr lang="da-DK" dirty="0"/>
        </a:p>
      </dgm:t>
    </dgm:pt>
    <dgm:pt modelId="{8E70912D-AC65-425E-A45C-FBD9D58526E6}" type="parTrans" cxnId="{667B40A2-B7EF-4A27-80AB-BA8CDA08B057}">
      <dgm:prSet/>
      <dgm:spPr/>
      <dgm:t>
        <a:bodyPr/>
        <a:lstStyle/>
        <a:p>
          <a:endParaRPr lang="da-DK"/>
        </a:p>
      </dgm:t>
    </dgm:pt>
    <dgm:pt modelId="{E13E705A-C705-4F47-8ACA-FF32AA2F8380}" type="sibTrans" cxnId="{667B40A2-B7EF-4A27-80AB-BA8CDA08B057}">
      <dgm:prSet/>
      <dgm:spPr/>
      <dgm:t>
        <a:bodyPr/>
        <a:lstStyle/>
        <a:p>
          <a:endParaRPr lang="da-DK"/>
        </a:p>
      </dgm:t>
    </dgm:pt>
    <dgm:pt modelId="{2BEC137C-47C1-4102-9D6E-9F4FA5252E97}">
      <dgm:prSet/>
      <dgm:spPr/>
      <dgm:t>
        <a:bodyPr/>
        <a:lstStyle/>
        <a:p>
          <a:r>
            <a:rPr lang="da-DK" dirty="0" smtClean="0"/>
            <a:t>Lyt til, og samarbejde med, pårørende</a:t>
          </a:r>
          <a:endParaRPr lang="da-DK" dirty="0"/>
        </a:p>
      </dgm:t>
    </dgm:pt>
    <dgm:pt modelId="{DF0A82FC-B7D2-4F0B-B312-1F3C2094EBB7}" type="sibTrans" cxnId="{A9155C0A-9416-405E-BE6F-8D339EAE0246}">
      <dgm:prSet/>
      <dgm:spPr/>
      <dgm:t>
        <a:bodyPr/>
        <a:lstStyle/>
        <a:p>
          <a:endParaRPr lang="da-DK"/>
        </a:p>
      </dgm:t>
    </dgm:pt>
    <dgm:pt modelId="{03F511BC-7204-491C-919A-1F4DB7DC9F0A}" type="parTrans" cxnId="{A9155C0A-9416-405E-BE6F-8D339EAE0246}">
      <dgm:prSet/>
      <dgm:spPr/>
      <dgm:t>
        <a:bodyPr/>
        <a:lstStyle/>
        <a:p>
          <a:endParaRPr lang="da-DK"/>
        </a:p>
      </dgm:t>
    </dgm:pt>
    <dgm:pt modelId="{3BFCF0FD-0275-49E4-BB72-33F268C81D77}" type="pres">
      <dgm:prSet presAssocID="{E55CFF4A-8905-4CD3-A78F-FD9B4116B6D8}" presName="diagram" presStyleCnt="0">
        <dgm:presLayoutVars>
          <dgm:chPref val="1"/>
          <dgm:dir/>
          <dgm:animOne val="branch"/>
          <dgm:animLvl val="lvl"/>
          <dgm:resizeHandles val="exact"/>
        </dgm:presLayoutVars>
      </dgm:prSet>
      <dgm:spPr/>
      <dgm:t>
        <a:bodyPr/>
        <a:lstStyle/>
        <a:p>
          <a:endParaRPr lang="da-DK"/>
        </a:p>
      </dgm:t>
    </dgm:pt>
    <dgm:pt modelId="{73592DF2-E38C-4DE5-A8B2-1D11115FC589}" type="pres">
      <dgm:prSet presAssocID="{56EBB991-E768-4674-9F84-21436699A452}" presName="root1" presStyleCnt="0"/>
      <dgm:spPr/>
    </dgm:pt>
    <dgm:pt modelId="{6C48576B-7EF4-409B-BEDC-C005C37C88D7}" type="pres">
      <dgm:prSet presAssocID="{56EBB991-E768-4674-9F84-21436699A452}" presName="LevelOneTextNode" presStyleLbl="node0" presStyleIdx="0" presStyleCnt="1">
        <dgm:presLayoutVars>
          <dgm:chPref val="3"/>
        </dgm:presLayoutVars>
      </dgm:prSet>
      <dgm:spPr/>
      <dgm:t>
        <a:bodyPr/>
        <a:lstStyle/>
        <a:p>
          <a:endParaRPr lang="da-DK"/>
        </a:p>
      </dgm:t>
    </dgm:pt>
    <dgm:pt modelId="{659F2590-5382-4A09-A815-562FBA91D1FA}" type="pres">
      <dgm:prSet presAssocID="{56EBB991-E768-4674-9F84-21436699A452}" presName="level2hierChild" presStyleCnt="0"/>
      <dgm:spPr/>
    </dgm:pt>
    <dgm:pt modelId="{BF230B72-3FEC-456F-90D0-421E8A684AAC}" type="pres">
      <dgm:prSet presAssocID="{347A865B-C821-45E1-894A-EACED2052FBC}" presName="conn2-1" presStyleLbl="parChTrans1D2" presStyleIdx="0" presStyleCnt="3"/>
      <dgm:spPr/>
      <dgm:t>
        <a:bodyPr/>
        <a:lstStyle/>
        <a:p>
          <a:endParaRPr lang="da-DK"/>
        </a:p>
      </dgm:t>
    </dgm:pt>
    <dgm:pt modelId="{19AB0741-8AA1-4508-A7A6-F9AD15AA479D}" type="pres">
      <dgm:prSet presAssocID="{347A865B-C821-45E1-894A-EACED2052FBC}" presName="connTx" presStyleLbl="parChTrans1D2" presStyleIdx="0" presStyleCnt="3"/>
      <dgm:spPr/>
      <dgm:t>
        <a:bodyPr/>
        <a:lstStyle/>
        <a:p>
          <a:endParaRPr lang="da-DK"/>
        </a:p>
      </dgm:t>
    </dgm:pt>
    <dgm:pt modelId="{9278E35B-B498-4C3D-A9BB-C58339576FF3}" type="pres">
      <dgm:prSet presAssocID="{A296102C-DDCF-4C61-9E5F-18C11D4A58C7}" presName="root2" presStyleCnt="0"/>
      <dgm:spPr/>
    </dgm:pt>
    <dgm:pt modelId="{82F3E2F5-96B2-4B3F-A931-CF1E6554D92D}" type="pres">
      <dgm:prSet presAssocID="{A296102C-DDCF-4C61-9E5F-18C11D4A58C7}" presName="LevelTwoTextNode" presStyleLbl="node2" presStyleIdx="0" presStyleCnt="3">
        <dgm:presLayoutVars>
          <dgm:chPref val="3"/>
        </dgm:presLayoutVars>
      </dgm:prSet>
      <dgm:spPr/>
      <dgm:t>
        <a:bodyPr/>
        <a:lstStyle/>
        <a:p>
          <a:endParaRPr lang="da-DK"/>
        </a:p>
      </dgm:t>
    </dgm:pt>
    <dgm:pt modelId="{8CF3CC20-85F0-4999-8750-DD6AC8DB9EB4}" type="pres">
      <dgm:prSet presAssocID="{A296102C-DDCF-4C61-9E5F-18C11D4A58C7}" presName="level3hierChild" presStyleCnt="0"/>
      <dgm:spPr/>
    </dgm:pt>
    <dgm:pt modelId="{A66032F4-1991-4A19-BB8F-8C7A63BA6DFF}" type="pres">
      <dgm:prSet presAssocID="{8E70912D-AC65-425E-A45C-FBD9D58526E6}" presName="conn2-1" presStyleLbl="parChTrans1D2" presStyleIdx="1" presStyleCnt="3"/>
      <dgm:spPr/>
      <dgm:t>
        <a:bodyPr/>
        <a:lstStyle/>
        <a:p>
          <a:endParaRPr lang="da-DK"/>
        </a:p>
      </dgm:t>
    </dgm:pt>
    <dgm:pt modelId="{405ADC2E-1A7F-4B48-9DB6-1F555AF1D96A}" type="pres">
      <dgm:prSet presAssocID="{8E70912D-AC65-425E-A45C-FBD9D58526E6}" presName="connTx" presStyleLbl="parChTrans1D2" presStyleIdx="1" presStyleCnt="3"/>
      <dgm:spPr/>
      <dgm:t>
        <a:bodyPr/>
        <a:lstStyle/>
        <a:p>
          <a:endParaRPr lang="da-DK"/>
        </a:p>
      </dgm:t>
    </dgm:pt>
    <dgm:pt modelId="{4A360064-B097-4DD2-8BDB-45ED21800BC3}" type="pres">
      <dgm:prSet presAssocID="{87098716-F404-4B57-8A36-C3EC83A76945}" presName="root2" presStyleCnt="0"/>
      <dgm:spPr/>
    </dgm:pt>
    <dgm:pt modelId="{992F270A-14EF-4938-A5E7-55DA82A7F849}" type="pres">
      <dgm:prSet presAssocID="{87098716-F404-4B57-8A36-C3EC83A76945}" presName="LevelTwoTextNode" presStyleLbl="node2" presStyleIdx="1" presStyleCnt="3">
        <dgm:presLayoutVars>
          <dgm:chPref val="3"/>
        </dgm:presLayoutVars>
      </dgm:prSet>
      <dgm:spPr/>
      <dgm:t>
        <a:bodyPr/>
        <a:lstStyle/>
        <a:p>
          <a:endParaRPr lang="da-DK"/>
        </a:p>
      </dgm:t>
    </dgm:pt>
    <dgm:pt modelId="{118E3617-9F6E-40FF-9D0C-601356362BA5}" type="pres">
      <dgm:prSet presAssocID="{87098716-F404-4B57-8A36-C3EC83A76945}" presName="level3hierChild" presStyleCnt="0"/>
      <dgm:spPr/>
    </dgm:pt>
    <dgm:pt modelId="{CCE62DBA-1C42-407C-9768-DC71FCF3EC95}" type="pres">
      <dgm:prSet presAssocID="{03F511BC-7204-491C-919A-1F4DB7DC9F0A}" presName="conn2-1" presStyleLbl="parChTrans1D2" presStyleIdx="2" presStyleCnt="3"/>
      <dgm:spPr/>
      <dgm:t>
        <a:bodyPr/>
        <a:lstStyle/>
        <a:p>
          <a:endParaRPr lang="da-DK"/>
        </a:p>
      </dgm:t>
    </dgm:pt>
    <dgm:pt modelId="{76C77D68-C8D1-45C4-9733-A335437B199F}" type="pres">
      <dgm:prSet presAssocID="{03F511BC-7204-491C-919A-1F4DB7DC9F0A}" presName="connTx" presStyleLbl="parChTrans1D2" presStyleIdx="2" presStyleCnt="3"/>
      <dgm:spPr/>
      <dgm:t>
        <a:bodyPr/>
        <a:lstStyle/>
        <a:p>
          <a:endParaRPr lang="da-DK"/>
        </a:p>
      </dgm:t>
    </dgm:pt>
    <dgm:pt modelId="{55266DE3-BBE3-468C-8C35-75C487920BD0}" type="pres">
      <dgm:prSet presAssocID="{2BEC137C-47C1-4102-9D6E-9F4FA5252E97}" presName="root2" presStyleCnt="0"/>
      <dgm:spPr/>
    </dgm:pt>
    <dgm:pt modelId="{9D87B83D-DA00-488F-A59C-41AD016234C7}" type="pres">
      <dgm:prSet presAssocID="{2BEC137C-47C1-4102-9D6E-9F4FA5252E97}" presName="LevelTwoTextNode" presStyleLbl="node2" presStyleIdx="2" presStyleCnt="3">
        <dgm:presLayoutVars>
          <dgm:chPref val="3"/>
        </dgm:presLayoutVars>
      </dgm:prSet>
      <dgm:spPr/>
      <dgm:t>
        <a:bodyPr/>
        <a:lstStyle/>
        <a:p>
          <a:endParaRPr lang="da-DK"/>
        </a:p>
      </dgm:t>
    </dgm:pt>
    <dgm:pt modelId="{B9633775-2E28-45F4-95A6-CB2D491B4C83}" type="pres">
      <dgm:prSet presAssocID="{2BEC137C-47C1-4102-9D6E-9F4FA5252E97}" presName="level3hierChild" presStyleCnt="0"/>
      <dgm:spPr/>
    </dgm:pt>
  </dgm:ptLst>
  <dgm:cxnLst>
    <dgm:cxn modelId="{A13DA325-177D-46D3-B55A-A63FC672C4BC}" type="presOf" srcId="{8E70912D-AC65-425E-A45C-FBD9D58526E6}" destId="{A66032F4-1991-4A19-BB8F-8C7A63BA6DFF}" srcOrd="0" destOrd="0" presId="urn:microsoft.com/office/officeart/2005/8/layout/hierarchy2"/>
    <dgm:cxn modelId="{FD67A997-8F7B-47DC-B48F-89DB2A276471}" type="presOf" srcId="{E55CFF4A-8905-4CD3-A78F-FD9B4116B6D8}" destId="{3BFCF0FD-0275-49E4-BB72-33F268C81D77}" srcOrd="0" destOrd="0" presId="urn:microsoft.com/office/officeart/2005/8/layout/hierarchy2"/>
    <dgm:cxn modelId="{53D9CFAF-86BF-4756-A7E4-65FCAE2368A5}" type="presOf" srcId="{87098716-F404-4B57-8A36-C3EC83A76945}" destId="{992F270A-14EF-4938-A5E7-55DA82A7F849}" srcOrd="0" destOrd="0" presId="urn:microsoft.com/office/officeart/2005/8/layout/hierarchy2"/>
    <dgm:cxn modelId="{667B40A2-B7EF-4A27-80AB-BA8CDA08B057}" srcId="{56EBB991-E768-4674-9F84-21436699A452}" destId="{87098716-F404-4B57-8A36-C3EC83A76945}" srcOrd="1" destOrd="0" parTransId="{8E70912D-AC65-425E-A45C-FBD9D58526E6}" sibTransId="{E13E705A-C705-4F47-8ACA-FF32AA2F8380}"/>
    <dgm:cxn modelId="{417ACFC8-3F1D-4124-847F-FE3B5A1F98AA}" srcId="{E55CFF4A-8905-4CD3-A78F-FD9B4116B6D8}" destId="{56EBB991-E768-4674-9F84-21436699A452}" srcOrd="0" destOrd="0" parTransId="{90A93853-7431-40A9-990C-3F06AB51B666}" sibTransId="{8CBC829E-424A-430E-B155-ADE384C4D99D}"/>
    <dgm:cxn modelId="{4100AB3B-B350-4543-94DB-9C99A5B739C4}" type="presOf" srcId="{8E70912D-AC65-425E-A45C-FBD9D58526E6}" destId="{405ADC2E-1A7F-4B48-9DB6-1F555AF1D96A}" srcOrd="1" destOrd="0" presId="urn:microsoft.com/office/officeart/2005/8/layout/hierarchy2"/>
    <dgm:cxn modelId="{57475905-A4BD-4C98-A805-2B404AA0B8EC}" type="presOf" srcId="{03F511BC-7204-491C-919A-1F4DB7DC9F0A}" destId="{CCE62DBA-1C42-407C-9768-DC71FCF3EC95}" srcOrd="0" destOrd="0" presId="urn:microsoft.com/office/officeart/2005/8/layout/hierarchy2"/>
    <dgm:cxn modelId="{3A1B74DA-4A9A-4162-A74E-215A98F404E1}" type="presOf" srcId="{03F511BC-7204-491C-919A-1F4DB7DC9F0A}" destId="{76C77D68-C8D1-45C4-9733-A335437B199F}" srcOrd="1" destOrd="0" presId="urn:microsoft.com/office/officeart/2005/8/layout/hierarchy2"/>
    <dgm:cxn modelId="{B57EFBD8-2D58-4F80-80CB-EB08CD6DE600}" type="presOf" srcId="{347A865B-C821-45E1-894A-EACED2052FBC}" destId="{BF230B72-3FEC-456F-90D0-421E8A684AAC}" srcOrd="0" destOrd="0" presId="urn:microsoft.com/office/officeart/2005/8/layout/hierarchy2"/>
    <dgm:cxn modelId="{A9155C0A-9416-405E-BE6F-8D339EAE0246}" srcId="{56EBB991-E768-4674-9F84-21436699A452}" destId="{2BEC137C-47C1-4102-9D6E-9F4FA5252E97}" srcOrd="2" destOrd="0" parTransId="{03F511BC-7204-491C-919A-1F4DB7DC9F0A}" sibTransId="{DF0A82FC-B7D2-4F0B-B312-1F3C2094EBB7}"/>
    <dgm:cxn modelId="{1CA30BAF-1415-4431-B980-6FF12F07A70B}" type="presOf" srcId="{2BEC137C-47C1-4102-9D6E-9F4FA5252E97}" destId="{9D87B83D-DA00-488F-A59C-41AD016234C7}" srcOrd="0" destOrd="0" presId="urn:microsoft.com/office/officeart/2005/8/layout/hierarchy2"/>
    <dgm:cxn modelId="{6E6CF9FB-2075-4E8E-87E4-AF7EDEAC3865}" type="presOf" srcId="{347A865B-C821-45E1-894A-EACED2052FBC}" destId="{19AB0741-8AA1-4508-A7A6-F9AD15AA479D}" srcOrd="1" destOrd="0" presId="urn:microsoft.com/office/officeart/2005/8/layout/hierarchy2"/>
    <dgm:cxn modelId="{A70F74AB-72B1-4870-89E8-2EBD10EC77D8}" type="presOf" srcId="{A296102C-DDCF-4C61-9E5F-18C11D4A58C7}" destId="{82F3E2F5-96B2-4B3F-A931-CF1E6554D92D}" srcOrd="0" destOrd="0" presId="urn:microsoft.com/office/officeart/2005/8/layout/hierarchy2"/>
    <dgm:cxn modelId="{86A670C7-09D6-4D98-B40A-6DC06158F6DE}" type="presOf" srcId="{56EBB991-E768-4674-9F84-21436699A452}" destId="{6C48576B-7EF4-409B-BEDC-C005C37C88D7}" srcOrd="0" destOrd="0" presId="urn:microsoft.com/office/officeart/2005/8/layout/hierarchy2"/>
    <dgm:cxn modelId="{55EAC88D-C2FD-4CF3-8E09-8F1BF0072623}" srcId="{56EBB991-E768-4674-9F84-21436699A452}" destId="{A296102C-DDCF-4C61-9E5F-18C11D4A58C7}" srcOrd="0" destOrd="0" parTransId="{347A865B-C821-45E1-894A-EACED2052FBC}" sibTransId="{ACFEEED1-661E-4323-B928-1249DE15B3A3}"/>
    <dgm:cxn modelId="{AC1643C7-7270-42E1-9167-73F11269124C}" type="presParOf" srcId="{3BFCF0FD-0275-49E4-BB72-33F268C81D77}" destId="{73592DF2-E38C-4DE5-A8B2-1D11115FC589}" srcOrd="0" destOrd="0" presId="urn:microsoft.com/office/officeart/2005/8/layout/hierarchy2"/>
    <dgm:cxn modelId="{0B09A52B-C5BE-4203-93A3-0067765569A5}" type="presParOf" srcId="{73592DF2-E38C-4DE5-A8B2-1D11115FC589}" destId="{6C48576B-7EF4-409B-BEDC-C005C37C88D7}" srcOrd="0" destOrd="0" presId="urn:microsoft.com/office/officeart/2005/8/layout/hierarchy2"/>
    <dgm:cxn modelId="{412D0200-7D25-4EA0-A9F2-231B6A435B23}" type="presParOf" srcId="{73592DF2-E38C-4DE5-A8B2-1D11115FC589}" destId="{659F2590-5382-4A09-A815-562FBA91D1FA}" srcOrd="1" destOrd="0" presId="urn:microsoft.com/office/officeart/2005/8/layout/hierarchy2"/>
    <dgm:cxn modelId="{3C967E6B-471C-427A-AE45-2EDEB7775F1B}" type="presParOf" srcId="{659F2590-5382-4A09-A815-562FBA91D1FA}" destId="{BF230B72-3FEC-456F-90D0-421E8A684AAC}" srcOrd="0" destOrd="0" presId="urn:microsoft.com/office/officeart/2005/8/layout/hierarchy2"/>
    <dgm:cxn modelId="{C1990C88-4FA4-4FBC-A79C-E2C5B0EB27D5}" type="presParOf" srcId="{BF230B72-3FEC-456F-90D0-421E8A684AAC}" destId="{19AB0741-8AA1-4508-A7A6-F9AD15AA479D}" srcOrd="0" destOrd="0" presId="urn:microsoft.com/office/officeart/2005/8/layout/hierarchy2"/>
    <dgm:cxn modelId="{E273773A-6534-44C2-8A15-041E0F3FA33A}" type="presParOf" srcId="{659F2590-5382-4A09-A815-562FBA91D1FA}" destId="{9278E35B-B498-4C3D-A9BB-C58339576FF3}" srcOrd="1" destOrd="0" presId="urn:microsoft.com/office/officeart/2005/8/layout/hierarchy2"/>
    <dgm:cxn modelId="{14ABEE65-E4AC-47AD-B4B8-798987464EF4}" type="presParOf" srcId="{9278E35B-B498-4C3D-A9BB-C58339576FF3}" destId="{82F3E2F5-96B2-4B3F-A931-CF1E6554D92D}" srcOrd="0" destOrd="0" presId="urn:microsoft.com/office/officeart/2005/8/layout/hierarchy2"/>
    <dgm:cxn modelId="{A23466E8-6D32-452E-99AC-9898B562EB35}" type="presParOf" srcId="{9278E35B-B498-4C3D-A9BB-C58339576FF3}" destId="{8CF3CC20-85F0-4999-8750-DD6AC8DB9EB4}" srcOrd="1" destOrd="0" presId="urn:microsoft.com/office/officeart/2005/8/layout/hierarchy2"/>
    <dgm:cxn modelId="{F06E8DA4-959C-4B6B-B16C-4DAFED7F1DC5}" type="presParOf" srcId="{659F2590-5382-4A09-A815-562FBA91D1FA}" destId="{A66032F4-1991-4A19-BB8F-8C7A63BA6DFF}" srcOrd="2" destOrd="0" presId="urn:microsoft.com/office/officeart/2005/8/layout/hierarchy2"/>
    <dgm:cxn modelId="{3D07A35E-421D-4713-8871-295A74E2D386}" type="presParOf" srcId="{A66032F4-1991-4A19-BB8F-8C7A63BA6DFF}" destId="{405ADC2E-1A7F-4B48-9DB6-1F555AF1D96A}" srcOrd="0" destOrd="0" presId="urn:microsoft.com/office/officeart/2005/8/layout/hierarchy2"/>
    <dgm:cxn modelId="{F5E0F2A8-AE1A-45EB-864F-927D0FACF2B8}" type="presParOf" srcId="{659F2590-5382-4A09-A815-562FBA91D1FA}" destId="{4A360064-B097-4DD2-8BDB-45ED21800BC3}" srcOrd="3" destOrd="0" presId="urn:microsoft.com/office/officeart/2005/8/layout/hierarchy2"/>
    <dgm:cxn modelId="{4D1AFA72-7CE6-442C-8612-4441D77367EA}" type="presParOf" srcId="{4A360064-B097-4DD2-8BDB-45ED21800BC3}" destId="{992F270A-14EF-4938-A5E7-55DA82A7F849}" srcOrd="0" destOrd="0" presId="urn:microsoft.com/office/officeart/2005/8/layout/hierarchy2"/>
    <dgm:cxn modelId="{DA77EDD4-E1A4-4817-B3C3-0714F764904D}" type="presParOf" srcId="{4A360064-B097-4DD2-8BDB-45ED21800BC3}" destId="{118E3617-9F6E-40FF-9D0C-601356362BA5}" srcOrd="1" destOrd="0" presId="urn:microsoft.com/office/officeart/2005/8/layout/hierarchy2"/>
    <dgm:cxn modelId="{6FC3DA40-FF53-4C39-A747-C9B3F57EA8AF}" type="presParOf" srcId="{659F2590-5382-4A09-A815-562FBA91D1FA}" destId="{CCE62DBA-1C42-407C-9768-DC71FCF3EC95}" srcOrd="4" destOrd="0" presId="urn:microsoft.com/office/officeart/2005/8/layout/hierarchy2"/>
    <dgm:cxn modelId="{4229F73C-6FDB-4563-ADAD-20333BD41D56}" type="presParOf" srcId="{CCE62DBA-1C42-407C-9768-DC71FCF3EC95}" destId="{76C77D68-C8D1-45C4-9733-A335437B199F}" srcOrd="0" destOrd="0" presId="urn:microsoft.com/office/officeart/2005/8/layout/hierarchy2"/>
    <dgm:cxn modelId="{DF959C70-BF40-4EAA-A04C-5B704FEAA98C}" type="presParOf" srcId="{659F2590-5382-4A09-A815-562FBA91D1FA}" destId="{55266DE3-BBE3-468C-8C35-75C487920BD0}" srcOrd="5" destOrd="0" presId="urn:microsoft.com/office/officeart/2005/8/layout/hierarchy2"/>
    <dgm:cxn modelId="{CAFA7643-FFCB-428B-982D-642F88BA266C}" type="presParOf" srcId="{55266DE3-BBE3-468C-8C35-75C487920BD0}" destId="{9D87B83D-DA00-488F-A59C-41AD016234C7}" srcOrd="0" destOrd="0" presId="urn:microsoft.com/office/officeart/2005/8/layout/hierarchy2"/>
    <dgm:cxn modelId="{E82039BA-B973-4DCF-A448-7B999B917510}" type="presParOf" srcId="{55266DE3-BBE3-468C-8C35-75C487920BD0}" destId="{B9633775-2E28-45F4-95A6-CB2D491B4C8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CFF4A-8905-4CD3-A78F-FD9B4116B6D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da-DK"/>
        </a:p>
      </dgm:t>
    </dgm:pt>
    <dgm:pt modelId="{56EBB991-E768-4674-9F84-21436699A452}">
      <dgm:prSet phldrT="[Tekst]"/>
      <dgm:spPr/>
      <dgm:t>
        <a:bodyPr/>
        <a:lstStyle/>
        <a:p>
          <a:r>
            <a:rPr lang="da-DK" dirty="0" smtClean="0"/>
            <a:t>Vær reelt tilstede ved frontlinjen og vær en synlig forkæmper for forbedring</a:t>
          </a:r>
          <a:endParaRPr lang="da-DK" dirty="0"/>
        </a:p>
      </dgm:t>
    </dgm:pt>
    <dgm:pt modelId="{90A93853-7431-40A9-990C-3F06AB51B666}" type="parTrans" cxnId="{417ACFC8-3F1D-4124-847F-FE3B5A1F98AA}">
      <dgm:prSet/>
      <dgm:spPr/>
      <dgm:t>
        <a:bodyPr/>
        <a:lstStyle/>
        <a:p>
          <a:endParaRPr lang="da-DK"/>
        </a:p>
      </dgm:t>
    </dgm:pt>
    <dgm:pt modelId="{8CBC829E-424A-430E-B155-ADE384C4D99D}" type="sibTrans" cxnId="{417ACFC8-3F1D-4124-847F-FE3B5A1F98AA}">
      <dgm:prSet/>
      <dgm:spPr/>
      <dgm:t>
        <a:bodyPr/>
        <a:lstStyle/>
        <a:p>
          <a:endParaRPr lang="da-DK"/>
        </a:p>
      </dgm:t>
    </dgm:pt>
    <dgm:pt modelId="{A296102C-DDCF-4C61-9E5F-18C11D4A58C7}">
      <dgm:prSet phldrT="[Tekst]"/>
      <dgm:spPr/>
      <dgm:t>
        <a:bodyPr/>
        <a:lstStyle/>
        <a:p>
          <a:r>
            <a:rPr lang="da-DK" dirty="0" smtClean="0"/>
            <a:t>Vær en rollemodel for forbedringsarbejdet ved selv at anvende forbedringsretorik og –metoder</a:t>
          </a:r>
          <a:endParaRPr lang="da-DK" dirty="0"/>
        </a:p>
      </dgm:t>
    </dgm:pt>
    <dgm:pt modelId="{347A865B-C821-45E1-894A-EACED2052FBC}" type="parTrans" cxnId="{55EAC88D-C2FD-4CF3-8E09-8F1BF0072623}">
      <dgm:prSet/>
      <dgm:spPr/>
      <dgm:t>
        <a:bodyPr/>
        <a:lstStyle/>
        <a:p>
          <a:endParaRPr lang="da-DK"/>
        </a:p>
      </dgm:t>
    </dgm:pt>
    <dgm:pt modelId="{ACFEEED1-661E-4323-B928-1249DE15B3A3}" type="sibTrans" cxnId="{55EAC88D-C2FD-4CF3-8E09-8F1BF0072623}">
      <dgm:prSet/>
      <dgm:spPr/>
      <dgm:t>
        <a:bodyPr/>
        <a:lstStyle/>
        <a:p>
          <a:endParaRPr lang="da-DK"/>
        </a:p>
      </dgm:t>
    </dgm:pt>
    <dgm:pt modelId="{5DB6D25C-EE3E-434A-8F8D-5A313BCD5FFA}">
      <dgm:prSet phldrT="[Tekst]"/>
      <dgm:spPr/>
      <dgm:t>
        <a:bodyPr/>
        <a:lstStyle/>
        <a:p>
          <a:r>
            <a:rPr lang="da-DK" dirty="0" smtClean="0"/>
            <a:t>Skab rammer og vis tillid til at medarbejderne kan finde løsninger på kvalitetsudfordringer</a:t>
          </a:r>
        </a:p>
      </dgm:t>
    </dgm:pt>
    <dgm:pt modelId="{932DD966-968C-46E7-AC3E-B4291009E6BA}" type="parTrans" cxnId="{3C7E0D3E-AC24-4A16-8CDC-811529E8FB66}">
      <dgm:prSet/>
      <dgm:spPr/>
      <dgm:t>
        <a:bodyPr/>
        <a:lstStyle/>
        <a:p>
          <a:endParaRPr lang="da-DK"/>
        </a:p>
      </dgm:t>
    </dgm:pt>
    <dgm:pt modelId="{5AA1A9F0-CC67-41B5-B3CA-82E6F6718C34}" type="sibTrans" cxnId="{3C7E0D3E-AC24-4A16-8CDC-811529E8FB66}">
      <dgm:prSet/>
      <dgm:spPr/>
      <dgm:t>
        <a:bodyPr/>
        <a:lstStyle/>
        <a:p>
          <a:endParaRPr lang="da-DK"/>
        </a:p>
      </dgm:t>
    </dgm:pt>
    <dgm:pt modelId="{8D96B88F-F314-42F1-98AA-A204EDF6606F}">
      <dgm:prSet phldrT="[Tekst]"/>
      <dgm:spPr/>
      <dgm:t>
        <a:bodyPr/>
        <a:lstStyle/>
        <a:p>
          <a:r>
            <a:rPr lang="da-DK" dirty="0" smtClean="0"/>
            <a:t>Motivér og anerkend medarbejdere og fejrer succeser</a:t>
          </a:r>
        </a:p>
      </dgm:t>
    </dgm:pt>
    <dgm:pt modelId="{EB7FAB79-84F7-4779-968E-374C70B4D8FC}" type="parTrans" cxnId="{3761ACC6-11E3-4379-A636-314503F7CC78}">
      <dgm:prSet/>
      <dgm:spPr/>
      <dgm:t>
        <a:bodyPr/>
        <a:lstStyle/>
        <a:p>
          <a:endParaRPr lang="da-DK"/>
        </a:p>
      </dgm:t>
    </dgm:pt>
    <dgm:pt modelId="{8EF64215-D02B-4AA4-A2E7-426F64E6CA31}" type="sibTrans" cxnId="{3761ACC6-11E3-4379-A636-314503F7CC78}">
      <dgm:prSet/>
      <dgm:spPr/>
      <dgm:t>
        <a:bodyPr/>
        <a:lstStyle/>
        <a:p>
          <a:endParaRPr lang="da-DK"/>
        </a:p>
      </dgm:t>
    </dgm:pt>
    <dgm:pt modelId="{3BFCF0FD-0275-49E4-BB72-33F268C81D77}" type="pres">
      <dgm:prSet presAssocID="{E55CFF4A-8905-4CD3-A78F-FD9B4116B6D8}" presName="diagram" presStyleCnt="0">
        <dgm:presLayoutVars>
          <dgm:chPref val="1"/>
          <dgm:dir/>
          <dgm:animOne val="branch"/>
          <dgm:animLvl val="lvl"/>
          <dgm:resizeHandles val="exact"/>
        </dgm:presLayoutVars>
      </dgm:prSet>
      <dgm:spPr/>
      <dgm:t>
        <a:bodyPr/>
        <a:lstStyle/>
        <a:p>
          <a:endParaRPr lang="da-DK"/>
        </a:p>
      </dgm:t>
    </dgm:pt>
    <dgm:pt modelId="{73592DF2-E38C-4DE5-A8B2-1D11115FC589}" type="pres">
      <dgm:prSet presAssocID="{56EBB991-E768-4674-9F84-21436699A452}" presName="root1" presStyleCnt="0"/>
      <dgm:spPr/>
    </dgm:pt>
    <dgm:pt modelId="{6C48576B-7EF4-409B-BEDC-C005C37C88D7}" type="pres">
      <dgm:prSet presAssocID="{56EBB991-E768-4674-9F84-21436699A452}" presName="LevelOneTextNode" presStyleLbl="node0" presStyleIdx="0" presStyleCnt="1">
        <dgm:presLayoutVars>
          <dgm:chPref val="3"/>
        </dgm:presLayoutVars>
      </dgm:prSet>
      <dgm:spPr/>
      <dgm:t>
        <a:bodyPr/>
        <a:lstStyle/>
        <a:p>
          <a:endParaRPr lang="da-DK"/>
        </a:p>
      </dgm:t>
    </dgm:pt>
    <dgm:pt modelId="{659F2590-5382-4A09-A815-562FBA91D1FA}" type="pres">
      <dgm:prSet presAssocID="{56EBB991-E768-4674-9F84-21436699A452}" presName="level2hierChild" presStyleCnt="0"/>
      <dgm:spPr/>
    </dgm:pt>
    <dgm:pt modelId="{BF230B72-3FEC-456F-90D0-421E8A684AAC}" type="pres">
      <dgm:prSet presAssocID="{347A865B-C821-45E1-894A-EACED2052FBC}" presName="conn2-1" presStyleLbl="parChTrans1D2" presStyleIdx="0" presStyleCnt="3"/>
      <dgm:spPr/>
      <dgm:t>
        <a:bodyPr/>
        <a:lstStyle/>
        <a:p>
          <a:endParaRPr lang="da-DK"/>
        </a:p>
      </dgm:t>
    </dgm:pt>
    <dgm:pt modelId="{19AB0741-8AA1-4508-A7A6-F9AD15AA479D}" type="pres">
      <dgm:prSet presAssocID="{347A865B-C821-45E1-894A-EACED2052FBC}" presName="connTx" presStyleLbl="parChTrans1D2" presStyleIdx="0" presStyleCnt="3"/>
      <dgm:spPr/>
      <dgm:t>
        <a:bodyPr/>
        <a:lstStyle/>
        <a:p>
          <a:endParaRPr lang="da-DK"/>
        </a:p>
      </dgm:t>
    </dgm:pt>
    <dgm:pt modelId="{9278E35B-B498-4C3D-A9BB-C58339576FF3}" type="pres">
      <dgm:prSet presAssocID="{A296102C-DDCF-4C61-9E5F-18C11D4A58C7}" presName="root2" presStyleCnt="0"/>
      <dgm:spPr/>
    </dgm:pt>
    <dgm:pt modelId="{82F3E2F5-96B2-4B3F-A931-CF1E6554D92D}" type="pres">
      <dgm:prSet presAssocID="{A296102C-DDCF-4C61-9E5F-18C11D4A58C7}" presName="LevelTwoTextNode" presStyleLbl="node2" presStyleIdx="0" presStyleCnt="3">
        <dgm:presLayoutVars>
          <dgm:chPref val="3"/>
        </dgm:presLayoutVars>
      </dgm:prSet>
      <dgm:spPr/>
      <dgm:t>
        <a:bodyPr/>
        <a:lstStyle/>
        <a:p>
          <a:endParaRPr lang="da-DK"/>
        </a:p>
      </dgm:t>
    </dgm:pt>
    <dgm:pt modelId="{8CF3CC20-85F0-4999-8750-DD6AC8DB9EB4}" type="pres">
      <dgm:prSet presAssocID="{A296102C-DDCF-4C61-9E5F-18C11D4A58C7}" presName="level3hierChild" presStyleCnt="0"/>
      <dgm:spPr/>
    </dgm:pt>
    <dgm:pt modelId="{A3424C89-A2DD-4BA8-AC58-D6874F56AEC0}" type="pres">
      <dgm:prSet presAssocID="{932DD966-968C-46E7-AC3E-B4291009E6BA}" presName="conn2-1" presStyleLbl="parChTrans1D2" presStyleIdx="1" presStyleCnt="3"/>
      <dgm:spPr/>
      <dgm:t>
        <a:bodyPr/>
        <a:lstStyle/>
        <a:p>
          <a:endParaRPr lang="da-DK"/>
        </a:p>
      </dgm:t>
    </dgm:pt>
    <dgm:pt modelId="{D449E0BE-74D9-4125-A0D2-90D283347680}" type="pres">
      <dgm:prSet presAssocID="{932DD966-968C-46E7-AC3E-B4291009E6BA}" presName="connTx" presStyleLbl="parChTrans1D2" presStyleIdx="1" presStyleCnt="3"/>
      <dgm:spPr/>
      <dgm:t>
        <a:bodyPr/>
        <a:lstStyle/>
        <a:p>
          <a:endParaRPr lang="da-DK"/>
        </a:p>
      </dgm:t>
    </dgm:pt>
    <dgm:pt modelId="{E802D7D7-22FB-4B38-AF93-6E05CCE88F63}" type="pres">
      <dgm:prSet presAssocID="{5DB6D25C-EE3E-434A-8F8D-5A313BCD5FFA}" presName="root2" presStyleCnt="0"/>
      <dgm:spPr/>
    </dgm:pt>
    <dgm:pt modelId="{C1630E95-742B-4DE8-A809-56C4AAA47971}" type="pres">
      <dgm:prSet presAssocID="{5DB6D25C-EE3E-434A-8F8D-5A313BCD5FFA}" presName="LevelTwoTextNode" presStyleLbl="node2" presStyleIdx="1" presStyleCnt="3">
        <dgm:presLayoutVars>
          <dgm:chPref val="3"/>
        </dgm:presLayoutVars>
      </dgm:prSet>
      <dgm:spPr/>
      <dgm:t>
        <a:bodyPr/>
        <a:lstStyle/>
        <a:p>
          <a:endParaRPr lang="da-DK"/>
        </a:p>
      </dgm:t>
    </dgm:pt>
    <dgm:pt modelId="{17EB70D6-872E-4C82-BB33-7437B3956FBA}" type="pres">
      <dgm:prSet presAssocID="{5DB6D25C-EE3E-434A-8F8D-5A313BCD5FFA}" presName="level3hierChild" presStyleCnt="0"/>
      <dgm:spPr/>
    </dgm:pt>
    <dgm:pt modelId="{C9B719FC-D0E7-441B-82F5-6E7593C917CD}" type="pres">
      <dgm:prSet presAssocID="{EB7FAB79-84F7-4779-968E-374C70B4D8FC}" presName="conn2-1" presStyleLbl="parChTrans1D2" presStyleIdx="2" presStyleCnt="3"/>
      <dgm:spPr/>
      <dgm:t>
        <a:bodyPr/>
        <a:lstStyle/>
        <a:p>
          <a:endParaRPr lang="da-DK"/>
        </a:p>
      </dgm:t>
    </dgm:pt>
    <dgm:pt modelId="{204E122A-8C8A-4082-ABCC-54C15068EECE}" type="pres">
      <dgm:prSet presAssocID="{EB7FAB79-84F7-4779-968E-374C70B4D8FC}" presName="connTx" presStyleLbl="parChTrans1D2" presStyleIdx="2" presStyleCnt="3"/>
      <dgm:spPr/>
      <dgm:t>
        <a:bodyPr/>
        <a:lstStyle/>
        <a:p>
          <a:endParaRPr lang="da-DK"/>
        </a:p>
      </dgm:t>
    </dgm:pt>
    <dgm:pt modelId="{CC93040C-853C-49A6-9874-25975308CB09}" type="pres">
      <dgm:prSet presAssocID="{8D96B88F-F314-42F1-98AA-A204EDF6606F}" presName="root2" presStyleCnt="0"/>
      <dgm:spPr/>
    </dgm:pt>
    <dgm:pt modelId="{758339F3-2E13-43ED-8F61-8F2DC60A7CA8}" type="pres">
      <dgm:prSet presAssocID="{8D96B88F-F314-42F1-98AA-A204EDF6606F}" presName="LevelTwoTextNode" presStyleLbl="node2" presStyleIdx="2" presStyleCnt="3">
        <dgm:presLayoutVars>
          <dgm:chPref val="3"/>
        </dgm:presLayoutVars>
      </dgm:prSet>
      <dgm:spPr/>
      <dgm:t>
        <a:bodyPr/>
        <a:lstStyle/>
        <a:p>
          <a:endParaRPr lang="da-DK"/>
        </a:p>
      </dgm:t>
    </dgm:pt>
    <dgm:pt modelId="{65B0BA51-5D8C-4C31-954D-D8C19515B569}" type="pres">
      <dgm:prSet presAssocID="{8D96B88F-F314-42F1-98AA-A204EDF6606F}" presName="level3hierChild" presStyleCnt="0"/>
      <dgm:spPr/>
    </dgm:pt>
  </dgm:ptLst>
  <dgm:cxnLst>
    <dgm:cxn modelId="{0C75792E-7F35-4435-8AC1-4A32549B7D68}" type="presOf" srcId="{EB7FAB79-84F7-4779-968E-374C70B4D8FC}" destId="{204E122A-8C8A-4082-ABCC-54C15068EECE}" srcOrd="1" destOrd="0" presId="urn:microsoft.com/office/officeart/2005/8/layout/hierarchy2"/>
    <dgm:cxn modelId="{C0D55AE0-FA93-4A15-AE2C-67BB007AA5B5}" type="presOf" srcId="{A296102C-DDCF-4C61-9E5F-18C11D4A58C7}" destId="{82F3E2F5-96B2-4B3F-A931-CF1E6554D92D}" srcOrd="0" destOrd="0" presId="urn:microsoft.com/office/officeart/2005/8/layout/hierarchy2"/>
    <dgm:cxn modelId="{209C031F-85BB-4BE8-9C5C-FC6F07AFF6F0}" type="presOf" srcId="{5DB6D25C-EE3E-434A-8F8D-5A313BCD5FFA}" destId="{C1630E95-742B-4DE8-A809-56C4AAA47971}" srcOrd="0" destOrd="0" presId="urn:microsoft.com/office/officeart/2005/8/layout/hierarchy2"/>
    <dgm:cxn modelId="{74CDAC1E-00A6-4B71-A1C4-4356F8AB6252}" type="presOf" srcId="{EB7FAB79-84F7-4779-968E-374C70B4D8FC}" destId="{C9B719FC-D0E7-441B-82F5-6E7593C917CD}" srcOrd="0" destOrd="0" presId="urn:microsoft.com/office/officeart/2005/8/layout/hierarchy2"/>
    <dgm:cxn modelId="{417ACFC8-3F1D-4124-847F-FE3B5A1F98AA}" srcId="{E55CFF4A-8905-4CD3-A78F-FD9B4116B6D8}" destId="{56EBB991-E768-4674-9F84-21436699A452}" srcOrd="0" destOrd="0" parTransId="{90A93853-7431-40A9-990C-3F06AB51B666}" sibTransId="{8CBC829E-424A-430E-B155-ADE384C4D99D}"/>
    <dgm:cxn modelId="{678CF856-20C3-4482-802D-23CE16D67321}" type="presOf" srcId="{347A865B-C821-45E1-894A-EACED2052FBC}" destId="{BF230B72-3FEC-456F-90D0-421E8A684AAC}" srcOrd="0" destOrd="0" presId="urn:microsoft.com/office/officeart/2005/8/layout/hierarchy2"/>
    <dgm:cxn modelId="{AAEB185F-420B-4F49-81BB-ED2C6A2D9BBA}" type="presOf" srcId="{932DD966-968C-46E7-AC3E-B4291009E6BA}" destId="{D449E0BE-74D9-4125-A0D2-90D283347680}" srcOrd="1" destOrd="0" presId="urn:microsoft.com/office/officeart/2005/8/layout/hierarchy2"/>
    <dgm:cxn modelId="{3761ACC6-11E3-4379-A636-314503F7CC78}" srcId="{56EBB991-E768-4674-9F84-21436699A452}" destId="{8D96B88F-F314-42F1-98AA-A204EDF6606F}" srcOrd="2" destOrd="0" parTransId="{EB7FAB79-84F7-4779-968E-374C70B4D8FC}" sibTransId="{8EF64215-D02B-4AA4-A2E7-426F64E6CA31}"/>
    <dgm:cxn modelId="{3C7E0D3E-AC24-4A16-8CDC-811529E8FB66}" srcId="{56EBB991-E768-4674-9F84-21436699A452}" destId="{5DB6D25C-EE3E-434A-8F8D-5A313BCD5FFA}" srcOrd="1" destOrd="0" parTransId="{932DD966-968C-46E7-AC3E-B4291009E6BA}" sibTransId="{5AA1A9F0-CC67-41B5-B3CA-82E6F6718C34}"/>
    <dgm:cxn modelId="{8E130A41-EE8F-4E18-B7B7-0DF472089E31}" type="presOf" srcId="{347A865B-C821-45E1-894A-EACED2052FBC}" destId="{19AB0741-8AA1-4508-A7A6-F9AD15AA479D}" srcOrd="1" destOrd="0" presId="urn:microsoft.com/office/officeart/2005/8/layout/hierarchy2"/>
    <dgm:cxn modelId="{B8A38BD6-5229-43EC-8A4A-B4707AAFB08A}" type="presOf" srcId="{8D96B88F-F314-42F1-98AA-A204EDF6606F}" destId="{758339F3-2E13-43ED-8F61-8F2DC60A7CA8}" srcOrd="0" destOrd="0" presId="urn:microsoft.com/office/officeart/2005/8/layout/hierarchy2"/>
    <dgm:cxn modelId="{B89A3149-829A-4D38-A98C-7CA5BD4F785E}" type="presOf" srcId="{E55CFF4A-8905-4CD3-A78F-FD9B4116B6D8}" destId="{3BFCF0FD-0275-49E4-BB72-33F268C81D77}" srcOrd="0" destOrd="0" presId="urn:microsoft.com/office/officeart/2005/8/layout/hierarchy2"/>
    <dgm:cxn modelId="{5975A5AC-02E6-4B10-8610-0AF0BE92FED1}" type="presOf" srcId="{932DD966-968C-46E7-AC3E-B4291009E6BA}" destId="{A3424C89-A2DD-4BA8-AC58-D6874F56AEC0}" srcOrd="0" destOrd="0" presId="urn:microsoft.com/office/officeart/2005/8/layout/hierarchy2"/>
    <dgm:cxn modelId="{EF823370-D232-4F42-A765-79DAF8F82560}" type="presOf" srcId="{56EBB991-E768-4674-9F84-21436699A452}" destId="{6C48576B-7EF4-409B-BEDC-C005C37C88D7}" srcOrd="0" destOrd="0" presId="urn:microsoft.com/office/officeart/2005/8/layout/hierarchy2"/>
    <dgm:cxn modelId="{55EAC88D-C2FD-4CF3-8E09-8F1BF0072623}" srcId="{56EBB991-E768-4674-9F84-21436699A452}" destId="{A296102C-DDCF-4C61-9E5F-18C11D4A58C7}" srcOrd="0" destOrd="0" parTransId="{347A865B-C821-45E1-894A-EACED2052FBC}" sibTransId="{ACFEEED1-661E-4323-B928-1249DE15B3A3}"/>
    <dgm:cxn modelId="{45981215-0A2E-4F2B-916D-C2A6E12235A3}" type="presParOf" srcId="{3BFCF0FD-0275-49E4-BB72-33F268C81D77}" destId="{73592DF2-E38C-4DE5-A8B2-1D11115FC589}" srcOrd="0" destOrd="0" presId="urn:microsoft.com/office/officeart/2005/8/layout/hierarchy2"/>
    <dgm:cxn modelId="{6F6976B0-6DA8-400E-BCE6-B547A2D71BC5}" type="presParOf" srcId="{73592DF2-E38C-4DE5-A8B2-1D11115FC589}" destId="{6C48576B-7EF4-409B-BEDC-C005C37C88D7}" srcOrd="0" destOrd="0" presId="urn:microsoft.com/office/officeart/2005/8/layout/hierarchy2"/>
    <dgm:cxn modelId="{B7671F94-AC2F-492E-A1E7-D2223BD5EE8F}" type="presParOf" srcId="{73592DF2-E38C-4DE5-A8B2-1D11115FC589}" destId="{659F2590-5382-4A09-A815-562FBA91D1FA}" srcOrd="1" destOrd="0" presId="urn:microsoft.com/office/officeart/2005/8/layout/hierarchy2"/>
    <dgm:cxn modelId="{7CE48139-BE1B-4781-8C07-50121BC7E9FF}" type="presParOf" srcId="{659F2590-5382-4A09-A815-562FBA91D1FA}" destId="{BF230B72-3FEC-456F-90D0-421E8A684AAC}" srcOrd="0" destOrd="0" presId="urn:microsoft.com/office/officeart/2005/8/layout/hierarchy2"/>
    <dgm:cxn modelId="{62D54126-FEEC-4769-9C1D-75C9DCD6B023}" type="presParOf" srcId="{BF230B72-3FEC-456F-90D0-421E8A684AAC}" destId="{19AB0741-8AA1-4508-A7A6-F9AD15AA479D}" srcOrd="0" destOrd="0" presId="urn:microsoft.com/office/officeart/2005/8/layout/hierarchy2"/>
    <dgm:cxn modelId="{8A17053C-B6DD-407B-8F73-10145C504B72}" type="presParOf" srcId="{659F2590-5382-4A09-A815-562FBA91D1FA}" destId="{9278E35B-B498-4C3D-A9BB-C58339576FF3}" srcOrd="1" destOrd="0" presId="urn:microsoft.com/office/officeart/2005/8/layout/hierarchy2"/>
    <dgm:cxn modelId="{7963798A-625C-4B58-A5E1-B96392261D58}" type="presParOf" srcId="{9278E35B-B498-4C3D-A9BB-C58339576FF3}" destId="{82F3E2F5-96B2-4B3F-A931-CF1E6554D92D}" srcOrd="0" destOrd="0" presId="urn:microsoft.com/office/officeart/2005/8/layout/hierarchy2"/>
    <dgm:cxn modelId="{5A265B12-F4CA-4156-81A6-97E2BF799804}" type="presParOf" srcId="{9278E35B-B498-4C3D-A9BB-C58339576FF3}" destId="{8CF3CC20-85F0-4999-8750-DD6AC8DB9EB4}" srcOrd="1" destOrd="0" presId="urn:microsoft.com/office/officeart/2005/8/layout/hierarchy2"/>
    <dgm:cxn modelId="{E4379FFC-C4FD-4EA0-B572-8FC440CD1A81}" type="presParOf" srcId="{659F2590-5382-4A09-A815-562FBA91D1FA}" destId="{A3424C89-A2DD-4BA8-AC58-D6874F56AEC0}" srcOrd="2" destOrd="0" presId="urn:microsoft.com/office/officeart/2005/8/layout/hierarchy2"/>
    <dgm:cxn modelId="{143A6C50-7D59-43FC-946B-025E09DFF695}" type="presParOf" srcId="{A3424C89-A2DD-4BA8-AC58-D6874F56AEC0}" destId="{D449E0BE-74D9-4125-A0D2-90D283347680}" srcOrd="0" destOrd="0" presId="urn:microsoft.com/office/officeart/2005/8/layout/hierarchy2"/>
    <dgm:cxn modelId="{99204034-CB33-4BE3-9981-39B4423C0C8C}" type="presParOf" srcId="{659F2590-5382-4A09-A815-562FBA91D1FA}" destId="{E802D7D7-22FB-4B38-AF93-6E05CCE88F63}" srcOrd="3" destOrd="0" presId="urn:microsoft.com/office/officeart/2005/8/layout/hierarchy2"/>
    <dgm:cxn modelId="{48AB5588-4DDE-4D3E-838B-414F81993A70}" type="presParOf" srcId="{E802D7D7-22FB-4B38-AF93-6E05CCE88F63}" destId="{C1630E95-742B-4DE8-A809-56C4AAA47971}" srcOrd="0" destOrd="0" presId="urn:microsoft.com/office/officeart/2005/8/layout/hierarchy2"/>
    <dgm:cxn modelId="{A3E0476D-AAE5-45B7-8067-A7A1A9616E32}" type="presParOf" srcId="{E802D7D7-22FB-4B38-AF93-6E05CCE88F63}" destId="{17EB70D6-872E-4C82-BB33-7437B3956FBA}" srcOrd="1" destOrd="0" presId="urn:microsoft.com/office/officeart/2005/8/layout/hierarchy2"/>
    <dgm:cxn modelId="{2EA052B4-5B68-4FAC-957C-3FCDBFE44330}" type="presParOf" srcId="{659F2590-5382-4A09-A815-562FBA91D1FA}" destId="{C9B719FC-D0E7-441B-82F5-6E7593C917CD}" srcOrd="4" destOrd="0" presId="urn:microsoft.com/office/officeart/2005/8/layout/hierarchy2"/>
    <dgm:cxn modelId="{0052E223-B3E7-48D3-B27E-136D0AB3E2E0}" type="presParOf" srcId="{C9B719FC-D0E7-441B-82F5-6E7593C917CD}" destId="{204E122A-8C8A-4082-ABCC-54C15068EECE}" srcOrd="0" destOrd="0" presId="urn:microsoft.com/office/officeart/2005/8/layout/hierarchy2"/>
    <dgm:cxn modelId="{0CB286D0-2A4D-472B-91FE-B8E4B6C59C75}" type="presParOf" srcId="{659F2590-5382-4A09-A815-562FBA91D1FA}" destId="{CC93040C-853C-49A6-9874-25975308CB09}" srcOrd="5" destOrd="0" presId="urn:microsoft.com/office/officeart/2005/8/layout/hierarchy2"/>
    <dgm:cxn modelId="{BE3BBAD7-DBB7-4DDA-B9B7-C8BCAB46F974}" type="presParOf" srcId="{CC93040C-853C-49A6-9874-25975308CB09}" destId="{758339F3-2E13-43ED-8F61-8F2DC60A7CA8}" srcOrd="0" destOrd="0" presId="urn:microsoft.com/office/officeart/2005/8/layout/hierarchy2"/>
    <dgm:cxn modelId="{F370B9C0-D149-4BEF-BC60-C4160FFDDA18}" type="presParOf" srcId="{CC93040C-853C-49A6-9874-25975308CB09}" destId="{65B0BA51-5D8C-4C31-954D-D8C19515B56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5CFF4A-8905-4CD3-A78F-FD9B4116B6D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da-DK"/>
        </a:p>
      </dgm:t>
    </dgm:pt>
    <dgm:pt modelId="{A296102C-DDCF-4C61-9E5F-18C11D4A58C7}">
      <dgm:prSet phldrT="[Tekst]"/>
      <dgm:spPr/>
      <dgm:t>
        <a:bodyPr/>
        <a:lstStyle/>
        <a:p>
          <a:r>
            <a:rPr lang="da-DK" dirty="0" smtClean="0"/>
            <a:t>Hav et vedvarende fokus på forbedringsarbejdet og sæt det øverst på dagsordenen</a:t>
          </a:r>
          <a:endParaRPr lang="da-DK" dirty="0"/>
        </a:p>
      </dgm:t>
    </dgm:pt>
    <dgm:pt modelId="{347A865B-C821-45E1-894A-EACED2052FBC}" type="parTrans" cxnId="{55EAC88D-C2FD-4CF3-8E09-8F1BF0072623}">
      <dgm:prSet/>
      <dgm:spPr/>
      <dgm:t>
        <a:bodyPr/>
        <a:lstStyle/>
        <a:p>
          <a:endParaRPr lang="da-DK"/>
        </a:p>
      </dgm:t>
    </dgm:pt>
    <dgm:pt modelId="{ACFEEED1-661E-4323-B928-1249DE15B3A3}" type="sibTrans" cxnId="{55EAC88D-C2FD-4CF3-8E09-8F1BF0072623}">
      <dgm:prSet/>
      <dgm:spPr/>
      <dgm:t>
        <a:bodyPr/>
        <a:lstStyle/>
        <a:p>
          <a:endParaRPr lang="da-DK"/>
        </a:p>
      </dgm:t>
    </dgm:pt>
    <dgm:pt modelId="{3A27C279-278D-4485-86BF-BA73A510F0DC}">
      <dgm:prSet/>
      <dgm:spPr/>
      <dgm:t>
        <a:bodyPr/>
        <a:lstStyle/>
        <a:p>
          <a:r>
            <a:rPr lang="da-DK" dirty="0" smtClean="0"/>
            <a:t>Sæt klare mål og rammer for forbedringsarbejdet og skabe et stærkt forbedringsteam</a:t>
          </a:r>
          <a:endParaRPr lang="da-DK" dirty="0"/>
        </a:p>
      </dgm:t>
    </dgm:pt>
    <dgm:pt modelId="{DA46CCBE-5F0D-4147-AE9C-D1ADF82C9B9E}" type="parTrans" cxnId="{26CB3690-CD12-4467-AFEC-A3F7262E430C}">
      <dgm:prSet/>
      <dgm:spPr/>
      <dgm:t>
        <a:bodyPr/>
        <a:lstStyle/>
        <a:p>
          <a:endParaRPr lang="da-DK"/>
        </a:p>
      </dgm:t>
    </dgm:pt>
    <dgm:pt modelId="{2E77928E-E446-48C7-867D-6354F45514B8}" type="sibTrans" cxnId="{26CB3690-CD12-4467-AFEC-A3F7262E430C}">
      <dgm:prSet/>
      <dgm:spPr/>
      <dgm:t>
        <a:bodyPr/>
        <a:lstStyle/>
        <a:p>
          <a:endParaRPr lang="da-DK"/>
        </a:p>
      </dgm:t>
    </dgm:pt>
    <dgm:pt modelId="{9FB923D4-262D-4387-9183-B4B106519F1F}">
      <dgm:prSet/>
      <dgm:spPr/>
      <dgm:t>
        <a:bodyPr/>
        <a:lstStyle/>
        <a:p>
          <a:r>
            <a:rPr lang="da-DK" dirty="0" smtClean="0"/>
            <a:t>Træf beslutninger baseret på data og viden og efterspørg, anvend og formidl data</a:t>
          </a:r>
          <a:endParaRPr lang="da-DK" dirty="0"/>
        </a:p>
      </dgm:t>
    </dgm:pt>
    <dgm:pt modelId="{2F6AC0A7-D86E-4B7D-9C4C-10CEB0671058}" type="parTrans" cxnId="{92F36066-BDBA-4701-92E0-44B450786236}">
      <dgm:prSet/>
      <dgm:spPr/>
      <dgm:t>
        <a:bodyPr/>
        <a:lstStyle/>
        <a:p>
          <a:endParaRPr lang="da-DK"/>
        </a:p>
      </dgm:t>
    </dgm:pt>
    <dgm:pt modelId="{4A6A5AF1-A69D-4A74-976A-2354F3C807C9}" type="sibTrans" cxnId="{92F36066-BDBA-4701-92E0-44B450786236}">
      <dgm:prSet/>
      <dgm:spPr/>
      <dgm:t>
        <a:bodyPr/>
        <a:lstStyle/>
        <a:p>
          <a:endParaRPr lang="da-DK"/>
        </a:p>
      </dgm:t>
    </dgm:pt>
    <dgm:pt modelId="{7D7916E2-7E35-40DB-BF84-126C2CE3870F}">
      <dgm:prSet/>
      <dgm:spPr/>
      <dgm:t>
        <a:bodyPr/>
        <a:lstStyle/>
        <a:p>
          <a:r>
            <a:rPr lang="da-DK" dirty="0" smtClean="0"/>
            <a:t>Fokusér på at sikre fremdrift og fjerne barrierer for forbedringsarbejdet</a:t>
          </a:r>
          <a:endParaRPr lang="da-DK" dirty="0"/>
        </a:p>
      </dgm:t>
    </dgm:pt>
    <dgm:pt modelId="{042ADB4C-AB7F-492E-9A5D-BC0E2C5EF9FE}" type="parTrans" cxnId="{E377EDD3-C8AB-439D-987F-4E406FB184AB}">
      <dgm:prSet/>
      <dgm:spPr/>
      <dgm:t>
        <a:bodyPr/>
        <a:lstStyle/>
        <a:p>
          <a:endParaRPr lang="da-DK"/>
        </a:p>
      </dgm:t>
    </dgm:pt>
    <dgm:pt modelId="{1E41F869-838D-4107-8761-EC029FC556FB}" type="sibTrans" cxnId="{E377EDD3-C8AB-439D-987F-4E406FB184AB}">
      <dgm:prSet/>
      <dgm:spPr/>
      <dgm:t>
        <a:bodyPr/>
        <a:lstStyle/>
        <a:p>
          <a:endParaRPr lang="da-DK"/>
        </a:p>
      </dgm:t>
    </dgm:pt>
    <dgm:pt modelId="{3BFCF0FD-0275-49E4-BB72-33F268C81D77}" type="pres">
      <dgm:prSet presAssocID="{E55CFF4A-8905-4CD3-A78F-FD9B4116B6D8}" presName="diagram" presStyleCnt="0">
        <dgm:presLayoutVars>
          <dgm:chPref val="1"/>
          <dgm:dir/>
          <dgm:animOne val="branch"/>
          <dgm:animLvl val="lvl"/>
          <dgm:resizeHandles val="exact"/>
        </dgm:presLayoutVars>
      </dgm:prSet>
      <dgm:spPr/>
      <dgm:t>
        <a:bodyPr/>
        <a:lstStyle/>
        <a:p>
          <a:endParaRPr lang="da-DK"/>
        </a:p>
      </dgm:t>
    </dgm:pt>
    <dgm:pt modelId="{0775A40C-5B5C-4EB1-A981-6744262C93A9}" type="pres">
      <dgm:prSet presAssocID="{A296102C-DDCF-4C61-9E5F-18C11D4A58C7}" presName="root1" presStyleCnt="0"/>
      <dgm:spPr/>
    </dgm:pt>
    <dgm:pt modelId="{93BC2D18-C2AC-40E8-896D-6E22F30CBC29}" type="pres">
      <dgm:prSet presAssocID="{A296102C-DDCF-4C61-9E5F-18C11D4A58C7}" presName="LevelOneTextNode" presStyleLbl="node0" presStyleIdx="0" presStyleCnt="1">
        <dgm:presLayoutVars>
          <dgm:chPref val="3"/>
        </dgm:presLayoutVars>
      </dgm:prSet>
      <dgm:spPr/>
      <dgm:t>
        <a:bodyPr/>
        <a:lstStyle/>
        <a:p>
          <a:endParaRPr lang="da-DK"/>
        </a:p>
      </dgm:t>
    </dgm:pt>
    <dgm:pt modelId="{EAC45872-A08F-471E-9FC0-9334BA80C9DE}" type="pres">
      <dgm:prSet presAssocID="{A296102C-DDCF-4C61-9E5F-18C11D4A58C7}" presName="level2hierChild" presStyleCnt="0"/>
      <dgm:spPr/>
    </dgm:pt>
    <dgm:pt modelId="{CC2BEAF9-8832-4331-992B-58DB36033085}" type="pres">
      <dgm:prSet presAssocID="{DA46CCBE-5F0D-4147-AE9C-D1ADF82C9B9E}" presName="conn2-1" presStyleLbl="parChTrans1D2" presStyleIdx="0" presStyleCnt="3"/>
      <dgm:spPr/>
      <dgm:t>
        <a:bodyPr/>
        <a:lstStyle/>
        <a:p>
          <a:endParaRPr lang="da-DK"/>
        </a:p>
      </dgm:t>
    </dgm:pt>
    <dgm:pt modelId="{94CA3F22-B7CE-40F4-B0AA-85FF74276265}" type="pres">
      <dgm:prSet presAssocID="{DA46CCBE-5F0D-4147-AE9C-D1ADF82C9B9E}" presName="connTx" presStyleLbl="parChTrans1D2" presStyleIdx="0" presStyleCnt="3"/>
      <dgm:spPr/>
      <dgm:t>
        <a:bodyPr/>
        <a:lstStyle/>
        <a:p>
          <a:endParaRPr lang="da-DK"/>
        </a:p>
      </dgm:t>
    </dgm:pt>
    <dgm:pt modelId="{B4C95C33-8466-40E4-AC48-32F9A2D17199}" type="pres">
      <dgm:prSet presAssocID="{3A27C279-278D-4485-86BF-BA73A510F0DC}" presName="root2" presStyleCnt="0"/>
      <dgm:spPr/>
    </dgm:pt>
    <dgm:pt modelId="{15BA5F67-4A8A-40BA-A749-50FC627F7D94}" type="pres">
      <dgm:prSet presAssocID="{3A27C279-278D-4485-86BF-BA73A510F0DC}" presName="LevelTwoTextNode" presStyleLbl="node2" presStyleIdx="0" presStyleCnt="3">
        <dgm:presLayoutVars>
          <dgm:chPref val="3"/>
        </dgm:presLayoutVars>
      </dgm:prSet>
      <dgm:spPr/>
      <dgm:t>
        <a:bodyPr/>
        <a:lstStyle/>
        <a:p>
          <a:endParaRPr lang="da-DK"/>
        </a:p>
      </dgm:t>
    </dgm:pt>
    <dgm:pt modelId="{13FED339-81F2-4284-ACDA-3D58E7604E8E}" type="pres">
      <dgm:prSet presAssocID="{3A27C279-278D-4485-86BF-BA73A510F0DC}" presName="level3hierChild" presStyleCnt="0"/>
      <dgm:spPr/>
    </dgm:pt>
    <dgm:pt modelId="{83EF78F4-931B-4C14-8A03-FE2EFD6078D7}" type="pres">
      <dgm:prSet presAssocID="{2F6AC0A7-D86E-4B7D-9C4C-10CEB0671058}" presName="conn2-1" presStyleLbl="parChTrans1D2" presStyleIdx="1" presStyleCnt="3"/>
      <dgm:spPr/>
      <dgm:t>
        <a:bodyPr/>
        <a:lstStyle/>
        <a:p>
          <a:endParaRPr lang="da-DK"/>
        </a:p>
      </dgm:t>
    </dgm:pt>
    <dgm:pt modelId="{C1747BC8-0D0C-4C03-84D9-36ED1505AC53}" type="pres">
      <dgm:prSet presAssocID="{2F6AC0A7-D86E-4B7D-9C4C-10CEB0671058}" presName="connTx" presStyleLbl="parChTrans1D2" presStyleIdx="1" presStyleCnt="3"/>
      <dgm:spPr/>
      <dgm:t>
        <a:bodyPr/>
        <a:lstStyle/>
        <a:p>
          <a:endParaRPr lang="da-DK"/>
        </a:p>
      </dgm:t>
    </dgm:pt>
    <dgm:pt modelId="{5B6275E2-7556-4882-9C49-9A5B332F8EE5}" type="pres">
      <dgm:prSet presAssocID="{9FB923D4-262D-4387-9183-B4B106519F1F}" presName="root2" presStyleCnt="0"/>
      <dgm:spPr/>
    </dgm:pt>
    <dgm:pt modelId="{37A710EB-7A19-4C35-B506-55E9E4AD5152}" type="pres">
      <dgm:prSet presAssocID="{9FB923D4-262D-4387-9183-B4B106519F1F}" presName="LevelTwoTextNode" presStyleLbl="node2" presStyleIdx="1" presStyleCnt="3">
        <dgm:presLayoutVars>
          <dgm:chPref val="3"/>
        </dgm:presLayoutVars>
      </dgm:prSet>
      <dgm:spPr/>
      <dgm:t>
        <a:bodyPr/>
        <a:lstStyle/>
        <a:p>
          <a:endParaRPr lang="da-DK"/>
        </a:p>
      </dgm:t>
    </dgm:pt>
    <dgm:pt modelId="{0DFCD0B4-457B-4FDF-8BFD-30BE8B17BAA6}" type="pres">
      <dgm:prSet presAssocID="{9FB923D4-262D-4387-9183-B4B106519F1F}" presName="level3hierChild" presStyleCnt="0"/>
      <dgm:spPr/>
    </dgm:pt>
    <dgm:pt modelId="{D0349E3F-B045-4773-B9C9-EF3315A8D6CF}" type="pres">
      <dgm:prSet presAssocID="{042ADB4C-AB7F-492E-9A5D-BC0E2C5EF9FE}" presName="conn2-1" presStyleLbl="parChTrans1D2" presStyleIdx="2" presStyleCnt="3"/>
      <dgm:spPr/>
      <dgm:t>
        <a:bodyPr/>
        <a:lstStyle/>
        <a:p>
          <a:endParaRPr lang="da-DK"/>
        </a:p>
      </dgm:t>
    </dgm:pt>
    <dgm:pt modelId="{1360497D-C4FE-4735-8D7C-666CAE177ED3}" type="pres">
      <dgm:prSet presAssocID="{042ADB4C-AB7F-492E-9A5D-BC0E2C5EF9FE}" presName="connTx" presStyleLbl="parChTrans1D2" presStyleIdx="2" presStyleCnt="3"/>
      <dgm:spPr/>
      <dgm:t>
        <a:bodyPr/>
        <a:lstStyle/>
        <a:p>
          <a:endParaRPr lang="da-DK"/>
        </a:p>
      </dgm:t>
    </dgm:pt>
    <dgm:pt modelId="{DADA3FA5-DAED-48F1-A117-7AC7D9DDDC2C}" type="pres">
      <dgm:prSet presAssocID="{7D7916E2-7E35-40DB-BF84-126C2CE3870F}" presName="root2" presStyleCnt="0"/>
      <dgm:spPr/>
    </dgm:pt>
    <dgm:pt modelId="{D00F7848-BE0C-43AA-AE65-715B6C527AD2}" type="pres">
      <dgm:prSet presAssocID="{7D7916E2-7E35-40DB-BF84-126C2CE3870F}" presName="LevelTwoTextNode" presStyleLbl="node2" presStyleIdx="2" presStyleCnt="3">
        <dgm:presLayoutVars>
          <dgm:chPref val="3"/>
        </dgm:presLayoutVars>
      </dgm:prSet>
      <dgm:spPr/>
      <dgm:t>
        <a:bodyPr/>
        <a:lstStyle/>
        <a:p>
          <a:endParaRPr lang="da-DK"/>
        </a:p>
      </dgm:t>
    </dgm:pt>
    <dgm:pt modelId="{3936B42A-3D03-4F3A-84BD-FDE6F676578A}" type="pres">
      <dgm:prSet presAssocID="{7D7916E2-7E35-40DB-BF84-126C2CE3870F}" presName="level3hierChild" presStyleCnt="0"/>
      <dgm:spPr/>
    </dgm:pt>
  </dgm:ptLst>
  <dgm:cxnLst>
    <dgm:cxn modelId="{E1C09A38-491A-4819-B0FA-B745C9A69980}" type="presOf" srcId="{A296102C-DDCF-4C61-9E5F-18C11D4A58C7}" destId="{93BC2D18-C2AC-40E8-896D-6E22F30CBC29}" srcOrd="0" destOrd="0" presId="urn:microsoft.com/office/officeart/2005/8/layout/hierarchy2"/>
    <dgm:cxn modelId="{1C03B7A0-EC9A-4D2E-8FDB-EBA380A41890}" type="presOf" srcId="{2F6AC0A7-D86E-4B7D-9C4C-10CEB0671058}" destId="{C1747BC8-0D0C-4C03-84D9-36ED1505AC53}" srcOrd="1" destOrd="0" presId="urn:microsoft.com/office/officeart/2005/8/layout/hierarchy2"/>
    <dgm:cxn modelId="{92F36066-BDBA-4701-92E0-44B450786236}" srcId="{A296102C-DDCF-4C61-9E5F-18C11D4A58C7}" destId="{9FB923D4-262D-4387-9183-B4B106519F1F}" srcOrd="1" destOrd="0" parTransId="{2F6AC0A7-D86E-4B7D-9C4C-10CEB0671058}" sibTransId="{4A6A5AF1-A69D-4A74-976A-2354F3C807C9}"/>
    <dgm:cxn modelId="{B0AE8FF5-4770-427A-8BB6-28071BF804F2}" type="presOf" srcId="{7D7916E2-7E35-40DB-BF84-126C2CE3870F}" destId="{D00F7848-BE0C-43AA-AE65-715B6C527AD2}" srcOrd="0" destOrd="0" presId="urn:microsoft.com/office/officeart/2005/8/layout/hierarchy2"/>
    <dgm:cxn modelId="{BB307664-D7CC-49DE-BE96-B8BAA62CFAB0}" type="presOf" srcId="{9FB923D4-262D-4387-9183-B4B106519F1F}" destId="{37A710EB-7A19-4C35-B506-55E9E4AD5152}" srcOrd="0" destOrd="0" presId="urn:microsoft.com/office/officeart/2005/8/layout/hierarchy2"/>
    <dgm:cxn modelId="{A11FBD92-DC26-4BB5-AC79-B9BA666FAAC9}" type="presOf" srcId="{E55CFF4A-8905-4CD3-A78F-FD9B4116B6D8}" destId="{3BFCF0FD-0275-49E4-BB72-33F268C81D77}" srcOrd="0" destOrd="0" presId="urn:microsoft.com/office/officeart/2005/8/layout/hierarchy2"/>
    <dgm:cxn modelId="{935282E5-07EA-4D33-A203-4490F402807A}" type="presOf" srcId="{DA46CCBE-5F0D-4147-AE9C-D1ADF82C9B9E}" destId="{94CA3F22-B7CE-40F4-B0AA-85FF74276265}" srcOrd="1" destOrd="0" presId="urn:microsoft.com/office/officeart/2005/8/layout/hierarchy2"/>
    <dgm:cxn modelId="{6A5237B7-E0D9-4C50-948C-9B2E3551D01A}" type="presOf" srcId="{042ADB4C-AB7F-492E-9A5D-BC0E2C5EF9FE}" destId="{1360497D-C4FE-4735-8D7C-666CAE177ED3}" srcOrd="1" destOrd="0" presId="urn:microsoft.com/office/officeart/2005/8/layout/hierarchy2"/>
    <dgm:cxn modelId="{795EBBDA-09E6-4C24-A502-2DA71EAD70E0}" type="presOf" srcId="{3A27C279-278D-4485-86BF-BA73A510F0DC}" destId="{15BA5F67-4A8A-40BA-A749-50FC627F7D94}" srcOrd="0" destOrd="0" presId="urn:microsoft.com/office/officeart/2005/8/layout/hierarchy2"/>
    <dgm:cxn modelId="{FDEB5650-D700-48FB-B804-D6EDCFC302E7}" type="presOf" srcId="{2F6AC0A7-D86E-4B7D-9C4C-10CEB0671058}" destId="{83EF78F4-931B-4C14-8A03-FE2EFD6078D7}" srcOrd="0" destOrd="0" presId="urn:microsoft.com/office/officeart/2005/8/layout/hierarchy2"/>
    <dgm:cxn modelId="{26CB3690-CD12-4467-AFEC-A3F7262E430C}" srcId="{A296102C-DDCF-4C61-9E5F-18C11D4A58C7}" destId="{3A27C279-278D-4485-86BF-BA73A510F0DC}" srcOrd="0" destOrd="0" parTransId="{DA46CCBE-5F0D-4147-AE9C-D1ADF82C9B9E}" sibTransId="{2E77928E-E446-48C7-867D-6354F45514B8}"/>
    <dgm:cxn modelId="{E377EDD3-C8AB-439D-987F-4E406FB184AB}" srcId="{A296102C-DDCF-4C61-9E5F-18C11D4A58C7}" destId="{7D7916E2-7E35-40DB-BF84-126C2CE3870F}" srcOrd="2" destOrd="0" parTransId="{042ADB4C-AB7F-492E-9A5D-BC0E2C5EF9FE}" sibTransId="{1E41F869-838D-4107-8761-EC029FC556FB}"/>
    <dgm:cxn modelId="{55EAC88D-C2FD-4CF3-8E09-8F1BF0072623}" srcId="{E55CFF4A-8905-4CD3-A78F-FD9B4116B6D8}" destId="{A296102C-DDCF-4C61-9E5F-18C11D4A58C7}" srcOrd="0" destOrd="0" parTransId="{347A865B-C821-45E1-894A-EACED2052FBC}" sibTransId="{ACFEEED1-661E-4323-B928-1249DE15B3A3}"/>
    <dgm:cxn modelId="{D3CD142E-A08C-455D-A73B-407BD2AC9297}" type="presOf" srcId="{042ADB4C-AB7F-492E-9A5D-BC0E2C5EF9FE}" destId="{D0349E3F-B045-4773-B9C9-EF3315A8D6CF}" srcOrd="0" destOrd="0" presId="urn:microsoft.com/office/officeart/2005/8/layout/hierarchy2"/>
    <dgm:cxn modelId="{34A1BDEB-2941-4396-921E-6870EDB621C5}" type="presOf" srcId="{DA46CCBE-5F0D-4147-AE9C-D1ADF82C9B9E}" destId="{CC2BEAF9-8832-4331-992B-58DB36033085}" srcOrd="0" destOrd="0" presId="urn:microsoft.com/office/officeart/2005/8/layout/hierarchy2"/>
    <dgm:cxn modelId="{CD71B23C-4B4F-4B9E-A78D-BC683AB5AC56}" type="presParOf" srcId="{3BFCF0FD-0275-49E4-BB72-33F268C81D77}" destId="{0775A40C-5B5C-4EB1-A981-6744262C93A9}" srcOrd="0" destOrd="0" presId="urn:microsoft.com/office/officeart/2005/8/layout/hierarchy2"/>
    <dgm:cxn modelId="{E07518C4-C6BD-44F3-99A6-5B97EA6789FF}" type="presParOf" srcId="{0775A40C-5B5C-4EB1-A981-6744262C93A9}" destId="{93BC2D18-C2AC-40E8-896D-6E22F30CBC29}" srcOrd="0" destOrd="0" presId="urn:microsoft.com/office/officeart/2005/8/layout/hierarchy2"/>
    <dgm:cxn modelId="{7C9B1C67-D0DA-4AE4-A2B1-219DE471B636}" type="presParOf" srcId="{0775A40C-5B5C-4EB1-A981-6744262C93A9}" destId="{EAC45872-A08F-471E-9FC0-9334BA80C9DE}" srcOrd="1" destOrd="0" presId="urn:microsoft.com/office/officeart/2005/8/layout/hierarchy2"/>
    <dgm:cxn modelId="{782DB807-3B1B-423F-8049-A0052F3DA642}" type="presParOf" srcId="{EAC45872-A08F-471E-9FC0-9334BA80C9DE}" destId="{CC2BEAF9-8832-4331-992B-58DB36033085}" srcOrd="0" destOrd="0" presId="urn:microsoft.com/office/officeart/2005/8/layout/hierarchy2"/>
    <dgm:cxn modelId="{447DD5D3-B74F-4198-869F-CFF30A162087}" type="presParOf" srcId="{CC2BEAF9-8832-4331-992B-58DB36033085}" destId="{94CA3F22-B7CE-40F4-B0AA-85FF74276265}" srcOrd="0" destOrd="0" presId="urn:microsoft.com/office/officeart/2005/8/layout/hierarchy2"/>
    <dgm:cxn modelId="{3BD3A432-0887-4B04-ACDB-95A17E22347A}" type="presParOf" srcId="{EAC45872-A08F-471E-9FC0-9334BA80C9DE}" destId="{B4C95C33-8466-40E4-AC48-32F9A2D17199}" srcOrd="1" destOrd="0" presId="urn:microsoft.com/office/officeart/2005/8/layout/hierarchy2"/>
    <dgm:cxn modelId="{8FFD0982-F5EA-4D77-AAE0-00FDA1722CEF}" type="presParOf" srcId="{B4C95C33-8466-40E4-AC48-32F9A2D17199}" destId="{15BA5F67-4A8A-40BA-A749-50FC627F7D94}" srcOrd="0" destOrd="0" presId="urn:microsoft.com/office/officeart/2005/8/layout/hierarchy2"/>
    <dgm:cxn modelId="{18A71E51-C7B1-4157-8DDC-5844F07644DC}" type="presParOf" srcId="{B4C95C33-8466-40E4-AC48-32F9A2D17199}" destId="{13FED339-81F2-4284-ACDA-3D58E7604E8E}" srcOrd="1" destOrd="0" presId="urn:microsoft.com/office/officeart/2005/8/layout/hierarchy2"/>
    <dgm:cxn modelId="{3CF786B7-C05A-46C7-8160-F16418628125}" type="presParOf" srcId="{EAC45872-A08F-471E-9FC0-9334BA80C9DE}" destId="{83EF78F4-931B-4C14-8A03-FE2EFD6078D7}" srcOrd="2" destOrd="0" presId="urn:microsoft.com/office/officeart/2005/8/layout/hierarchy2"/>
    <dgm:cxn modelId="{7381CDF8-21C0-433A-AFCC-10FFB3FDEB10}" type="presParOf" srcId="{83EF78F4-931B-4C14-8A03-FE2EFD6078D7}" destId="{C1747BC8-0D0C-4C03-84D9-36ED1505AC53}" srcOrd="0" destOrd="0" presId="urn:microsoft.com/office/officeart/2005/8/layout/hierarchy2"/>
    <dgm:cxn modelId="{1A2D54E0-C13F-4E20-9B4F-C0212D05A1E6}" type="presParOf" srcId="{EAC45872-A08F-471E-9FC0-9334BA80C9DE}" destId="{5B6275E2-7556-4882-9C49-9A5B332F8EE5}" srcOrd="3" destOrd="0" presId="urn:microsoft.com/office/officeart/2005/8/layout/hierarchy2"/>
    <dgm:cxn modelId="{F728B79E-8A41-4E19-A721-E37CC44D9FD0}" type="presParOf" srcId="{5B6275E2-7556-4882-9C49-9A5B332F8EE5}" destId="{37A710EB-7A19-4C35-B506-55E9E4AD5152}" srcOrd="0" destOrd="0" presId="urn:microsoft.com/office/officeart/2005/8/layout/hierarchy2"/>
    <dgm:cxn modelId="{D0804548-DD67-4547-A028-8FDD6BAE360B}" type="presParOf" srcId="{5B6275E2-7556-4882-9C49-9A5B332F8EE5}" destId="{0DFCD0B4-457B-4FDF-8BFD-30BE8B17BAA6}" srcOrd="1" destOrd="0" presId="urn:microsoft.com/office/officeart/2005/8/layout/hierarchy2"/>
    <dgm:cxn modelId="{33555D91-964E-4C97-9F00-C1795CD3C366}" type="presParOf" srcId="{EAC45872-A08F-471E-9FC0-9334BA80C9DE}" destId="{D0349E3F-B045-4773-B9C9-EF3315A8D6CF}" srcOrd="4" destOrd="0" presId="urn:microsoft.com/office/officeart/2005/8/layout/hierarchy2"/>
    <dgm:cxn modelId="{D8ECA0E7-DF00-4918-A3B7-B77D1DE1E912}" type="presParOf" srcId="{D0349E3F-B045-4773-B9C9-EF3315A8D6CF}" destId="{1360497D-C4FE-4735-8D7C-666CAE177ED3}" srcOrd="0" destOrd="0" presId="urn:microsoft.com/office/officeart/2005/8/layout/hierarchy2"/>
    <dgm:cxn modelId="{2DEFFCE5-BAA2-4580-8BA2-EE62B1BBEE05}" type="presParOf" srcId="{EAC45872-A08F-471E-9FC0-9334BA80C9DE}" destId="{DADA3FA5-DAED-48F1-A117-7AC7D9DDDC2C}" srcOrd="5" destOrd="0" presId="urn:microsoft.com/office/officeart/2005/8/layout/hierarchy2"/>
    <dgm:cxn modelId="{78278837-E02D-4293-9A3E-6CC689D5388E}" type="presParOf" srcId="{DADA3FA5-DAED-48F1-A117-7AC7D9DDDC2C}" destId="{D00F7848-BE0C-43AA-AE65-715B6C527AD2}" srcOrd="0" destOrd="0" presId="urn:microsoft.com/office/officeart/2005/8/layout/hierarchy2"/>
    <dgm:cxn modelId="{3BA6302B-53E3-47ED-8FE6-A8BDD430BADF}" type="presParOf" srcId="{DADA3FA5-DAED-48F1-A117-7AC7D9DDDC2C}" destId="{3936B42A-3D03-4F3A-84BD-FDE6F67657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5CFF4A-8905-4CD3-A78F-FD9B4116B6D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da-DK"/>
        </a:p>
      </dgm:t>
    </dgm:pt>
    <dgm:pt modelId="{3A27C279-278D-4485-86BF-BA73A510F0DC}">
      <dgm:prSet custT="1"/>
      <dgm:spPr/>
      <dgm:t>
        <a:bodyPr/>
        <a:lstStyle/>
        <a:p>
          <a:r>
            <a:rPr lang="da-DK" sz="1600" dirty="0" smtClean="0"/>
            <a:t>Vær åben om mål og resultater</a:t>
          </a:r>
          <a:endParaRPr lang="da-DK" sz="1600" dirty="0"/>
        </a:p>
      </dgm:t>
    </dgm:pt>
    <dgm:pt modelId="{DA46CCBE-5F0D-4147-AE9C-D1ADF82C9B9E}" type="parTrans" cxnId="{26CB3690-CD12-4467-AFEC-A3F7262E430C}">
      <dgm:prSet/>
      <dgm:spPr/>
      <dgm:t>
        <a:bodyPr/>
        <a:lstStyle/>
        <a:p>
          <a:endParaRPr lang="da-DK" sz="1600"/>
        </a:p>
      </dgm:t>
    </dgm:pt>
    <dgm:pt modelId="{2E77928E-E446-48C7-867D-6354F45514B8}" type="sibTrans" cxnId="{26CB3690-CD12-4467-AFEC-A3F7262E430C}">
      <dgm:prSet/>
      <dgm:spPr/>
      <dgm:t>
        <a:bodyPr/>
        <a:lstStyle/>
        <a:p>
          <a:endParaRPr lang="da-DK" sz="1600"/>
        </a:p>
      </dgm:t>
    </dgm:pt>
    <dgm:pt modelId="{7D7916E2-7E35-40DB-BF84-126C2CE3870F}">
      <dgm:prSet custT="1"/>
      <dgm:spPr/>
      <dgm:t>
        <a:bodyPr/>
        <a:lstStyle/>
        <a:p>
          <a:r>
            <a:rPr lang="da-DK" sz="1600" dirty="0" smtClean="0"/>
            <a:t>Vis data frem og del viden – data er læring og ikke kontrol</a:t>
          </a:r>
          <a:endParaRPr lang="da-DK" sz="1600" dirty="0"/>
        </a:p>
      </dgm:t>
    </dgm:pt>
    <dgm:pt modelId="{042ADB4C-AB7F-492E-9A5D-BC0E2C5EF9FE}" type="parTrans" cxnId="{E377EDD3-C8AB-439D-987F-4E406FB184AB}">
      <dgm:prSet custT="1"/>
      <dgm:spPr/>
      <dgm:t>
        <a:bodyPr/>
        <a:lstStyle/>
        <a:p>
          <a:endParaRPr lang="da-DK" sz="1600"/>
        </a:p>
      </dgm:t>
    </dgm:pt>
    <dgm:pt modelId="{1E41F869-838D-4107-8761-EC029FC556FB}" type="sibTrans" cxnId="{E377EDD3-C8AB-439D-987F-4E406FB184AB}">
      <dgm:prSet/>
      <dgm:spPr/>
      <dgm:t>
        <a:bodyPr/>
        <a:lstStyle/>
        <a:p>
          <a:endParaRPr lang="da-DK" sz="1600"/>
        </a:p>
      </dgm:t>
    </dgm:pt>
    <dgm:pt modelId="{061773E6-242C-4D4A-A0AC-BE89F5BA5803}">
      <dgm:prSet custT="1"/>
      <dgm:spPr/>
      <dgm:t>
        <a:bodyPr/>
        <a:lstStyle/>
        <a:p>
          <a:r>
            <a:rPr lang="da-DK" sz="1600" dirty="0" smtClean="0"/>
            <a:t>Hav en åben dialog om brister i kvalitet og sikkerhed</a:t>
          </a:r>
          <a:endParaRPr lang="da-DK" sz="1600" dirty="0"/>
        </a:p>
      </dgm:t>
    </dgm:pt>
    <dgm:pt modelId="{684DDF7B-A7F5-4FD2-8903-8F8EE045AA43}" type="parTrans" cxnId="{FD0E09B6-DD63-4DAA-8C76-52D6DC27CE93}">
      <dgm:prSet custT="1"/>
      <dgm:spPr/>
      <dgm:t>
        <a:bodyPr/>
        <a:lstStyle/>
        <a:p>
          <a:endParaRPr lang="da-DK" sz="1600"/>
        </a:p>
      </dgm:t>
    </dgm:pt>
    <dgm:pt modelId="{AE094409-65A7-404B-AD8E-47E6AB9C1ABB}" type="sibTrans" cxnId="{FD0E09B6-DD63-4DAA-8C76-52D6DC27CE93}">
      <dgm:prSet/>
      <dgm:spPr/>
      <dgm:t>
        <a:bodyPr/>
        <a:lstStyle/>
        <a:p>
          <a:endParaRPr lang="da-DK" sz="1600"/>
        </a:p>
      </dgm:t>
    </dgm:pt>
    <dgm:pt modelId="{3BFCF0FD-0275-49E4-BB72-33F268C81D77}" type="pres">
      <dgm:prSet presAssocID="{E55CFF4A-8905-4CD3-A78F-FD9B4116B6D8}" presName="diagram" presStyleCnt="0">
        <dgm:presLayoutVars>
          <dgm:chPref val="1"/>
          <dgm:dir/>
          <dgm:animOne val="branch"/>
          <dgm:animLvl val="lvl"/>
          <dgm:resizeHandles val="exact"/>
        </dgm:presLayoutVars>
      </dgm:prSet>
      <dgm:spPr/>
      <dgm:t>
        <a:bodyPr/>
        <a:lstStyle/>
        <a:p>
          <a:endParaRPr lang="da-DK"/>
        </a:p>
      </dgm:t>
    </dgm:pt>
    <dgm:pt modelId="{41230A35-25EF-4946-9732-13F7275E77B2}" type="pres">
      <dgm:prSet presAssocID="{3A27C279-278D-4485-86BF-BA73A510F0DC}" presName="root1" presStyleCnt="0"/>
      <dgm:spPr/>
    </dgm:pt>
    <dgm:pt modelId="{E74CC186-EB2A-4CA6-9901-B80B10B4A99E}" type="pres">
      <dgm:prSet presAssocID="{3A27C279-278D-4485-86BF-BA73A510F0DC}" presName="LevelOneTextNode" presStyleLbl="node0" presStyleIdx="0" presStyleCnt="1">
        <dgm:presLayoutVars>
          <dgm:chPref val="3"/>
        </dgm:presLayoutVars>
      </dgm:prSet>
      <dgm:spPr/>
      <dgm:t>
        <a:bodyPr/>
        <a:lstStyle/>
        <a:p>
          <a:endParaRPr lang="da-DK"/>
        </a:p>
      </dgm:t>
    </dgm:pt>
    <dgm:pt modelId="{61DC6708-E083-4A73-998E-986BCA0D33E3}" type="pres">
      <dgm:prSet presAssocID="{3A27C279-278D-4485-86BF-BA73A510F0DC}" presName="level2hierChild" presStyleCnt="0"/>
      <dgm:spPr/>
    </dgm:pt>
    <dgm:pt modelId="{D0349E3F-B045-4773-B9C9-EF3315A8D6CF}" type="pres">
      <dgm:prSet presAssocID="{042ADB4C-AB7F-492E-9A5D-BC0E2C5EF9FE}" presName="conn2-1" presStyleLbl="parChTrans1D2" presStyleIdx="0" presStyleCnt="2"/>
      <dgm:spPr/>
      <dgm:t>
        <a:bodyPr/>
        <a:lstStyle/>
        <a:p>
          <a:endParaRPr lang="da-DK"/>
        </a:p>
      </dgm:t>
    </dgm:pt>
    <dgm:pt modelId="{1360497D-C4FE-4735-8D7C-666CAE177ED3}" type="pres">
      <dgm:prSet presAssocID="{042ADB4C-AB7F-492E-9A5D-BC0E2C5EF9FE}" presName="connTx" presStyleLbl="parChTrans1D2" presStyleIdx="0" presStyleCnt="2"/>
      <dgm:spPr/>
      <dgm:t>
        <a:bodyPr/>
        <a:lstStyle/>
        <a:p>
          <a:endParaRPr lang="da-DK"/>
        </a:p>
      </dgm:t>
    </dgm:pt>
    <dgm:pt modelId="{DADA3FA5-DAED-48F1-A117-7AC7D9DDDC2C}" type="pres">
      <dgm:prSet presAssocID="{7D7916E2-7E35-40DB-BF84-126C2CE3870F}" presName="root2" presStyleCnt="0"/>
      <dgm:spPr/>
    </dgm:pt>
    <dgm:pt modelId="{D00F7848-BE0C-43AA-AE65-715B6C527AD2}" type="pres">
      <dgm:prSet presAssocID="{7D7916E2-7E35-40DB-BF84-126C2CE3870F}" presName="LevelTwoTextNode" presStyleLbl="node2" presStyleIdx="0" presStyleCnt="2">
        <dgm:presLayoutVars>
          <dgm:chPref val="3"/>
        </dgm:presLayoutVars>
      </dgm:prSet>
      <dgm:spPr/>
      <dgm:t>
        <a:bodyPr/>
        <a:lstStyle/>
        <a:p>
          <a:endParaRPr lang="da-DK"/>
        </a:p>
      </dgm:t>
    </dgm:pt>
    <dgm:pt modelId="{3936B42A-3D03-4F3A-84BD-FDE6F676578A}" type="pres">
      <dgm:prSet presAssocID="{7D7916E2-7E35-40DB-BF84-126C2CE3870F}" presName="level3hierChild" presStyleCnt="0"/>
      <dgm:spPr/>
    </dgm:pt>
    <dgm:pt modelId="{BC3C42B9-9FC0-4E84-82BC-2D7702039332}" type="pres">
      <dgm:prSet presAssocID="{684DDF7B-A7F5-4FD2-8903-8F8EE045AA43}" presName="conn2-1" presStyleLbl="parChTrans1D2" presStyleIdx="1" presStyleCnt="2"/>
      <dgm:spPr/>
      <dgm:t>
        <a:bodyPr/>
        <a:lstStyle/>
        <a:p>
          <a:endParaRPr lang="da-DK"/>
        </a:p>
      </dgm:t>
    </dgm:pt>
    <dgm:pt modelId="{82792C37-FEFE-4520-8045-D6A0650559BF}" type="pres">
      <dgm:prSet presAssocID="{684DDF7B-A7F5-4FD2-8903-8F8EE045AA43}" presName="connTx" presStyleLbl="parChTrans1D2" presStyleIdx="1" presStyleCnt="2"/>
      <dgm:spPr/>
      <dgm:t>
        <a:bodyPr/>
        <a:lstStyle/>
        <a:p>
          <a:endParaRPr lang="da-DK"/>
        </a:p>
      </dgm:t>
    </dgm:pt>
    <dgm:pt modelId="{6D614573-71EB-4218-9CEA-4B21AA2C20BE}" type="pres">
      <dgm:prSet presAssocID="{061773E6-242C-4D4A-A0AC-BE89F5BA5803}" presName="root2" presStyleCnt="0"/>
      <dgm:spPr/>
    </dgm:pt>
    <dgm:pt modelId="{1D33CA2F-5A70-4E6A-9A11-02539B5C8A42}" type="pres">
      <dgm:prSet presAssocID="{061773E6-242C-4D4A-A0AC-BE89F5BA5803}" presName="LevelTwoTextNode" presStyleLbl="node2" presStyleIdx="1" presStyleCnt="2">
        <dgm:presLayoutVars>
          <dgm:chPref val="3"/>
        </dgm:presLayoutVars>
      </dgm:prSet>
      <dgm:spPr/>
      <dgm:t>
        <a:bodyPr/>
        <a:lstStyle/>
        <a:p>
          <a:endParaRPr lang="da-DK"/>
        </a:p>
      </dgm:t>
    </dgm:pt>
    <dgm:pt modelId="{ECDF3AD1-26DC-4D50-8526-C42B6DE2E198}" type="pres">
      <dgm:prSet presAssocID="{061773E6-242C-4D4A-A0AC-BE89F5BA5803}" presName="level3hierChild" presStyleCnt="0"/>
      <dgm:spPr/>
    </dgm:pt>
  </dgm:ptLst>
  <dgm:cxnLst>
    <dgm:cxn modelId="{FD0E09B6-DD63-4DAA-8C76-52D6DC27CE93}" srcId="{3A27C279-278D-4485-86BF-BA73A510F0DC}" destId="{061773E6-242C-4D4A-A0AC-BE89F5BA5803}" srcOrd="1" destOrd="0" parTransId="{684DDF7B-A7F5-4FD2-8903-8F8EE045AA43}" sibTransId="{AE094409-65A7-404B-AD8E-47E6AB9C1ABB}"/>
    <dgm:cxn modelId="{A239585B-C529-4E0F-9BD1-7557A8E5FB7D}" type="presOf" srcId="{061773E6-242C-4D4A-A0AC-BE89F5BA5803}" destId="{1D33CA2F-5A70-4E6A-9A11-02539B5C8A42}" srcOrd="0" destOrd="0" presId="urn:microsoft.com/office/officeart/2005/8/layout/hierarchy2"/>
    <dgm:cxn modelId="{65E3ABA6-1DCB-47EE-958A-61E7D8AA14E1}" type="presOf" srcId="{E55CFF4A-8905-4CD3-A78F-FD9B4116B6D8}" destId="{3BFCF0FD-0275-49E4-BB72-33F268C81D77}" srcOrd="0" destOrd="0" presId="urn:microsoft.com/office/officeart/2005/8/layout/hierarchy2"/>
    <dgm:cxn modelId="{5F10199F-0C57-4320-9688-0CDE21A74211}" type="presOf" srcId="{042ADB4C-AB7F-492E-9A5D-BC0E2C5EF9FE}" destId="{D0349E3F-B045-4773-B9C9-EF3315A8D6CF}" srcOrd="0" destOrd="0" presId="urn:microsoft.com/office/officeart/2005/8/layout/hierarchy2"/>
    <dgm:cxn modelId="{2BD3A310-CFEC-495E-BF6E-D03AB82F4953}" type="presOf" srcId="{042ADB4C-AB7F-492E-9A5D-BC0E2C5EF9FE}" destId="{1360497D-C4FE-4735-8D7C-666CAE177ED3}" srcOrd="1" destOrd="0" presId="urn:microsoft.com/office/officeart/2005/8/layout/hierarchy2"/>
    <dgm:cxn modelId="{44B392E3-752E-4999-81C2-4D521DE45180}" type="presOf" srcId="{684DDF7B-A7F5-4FD2-8903-8F8EE045AA43}" destId="{82792C37-FEFE-4520-8045-D6A0650559BF}" srcOrd="1" destOrd="0" presId="urn:microsoft.com/office/officeart/2005/8/layout/hierarchy2"/>
    <dgm:cxn modelId="{D80542BD-9FA1-40D6-9750-22C376910764}" type="presOf" srcId="{684DDF7B-A7F5-4FD2-8903-8F8EE045AA43}" destId="{BC3C42B9-9FC0-4E84-82BC-2D7702039332}" srcOrd="0" destOrd="0" presId="urn:microsoft.com/office/officeart/2005/8/layout/hierarchy2"/>
    <dgm:cxn modelId="{EEBBBAB4-E3E8-41AD-9D85-4231FFD51DD7}" type="presOf" srcId="{3A27C279-278D-4485-86BF-BA73A510F0DC}" destId="{E74CC186-EB2A-4CA6-9901-B80B10B4A99E}" srcOrd="0" destOrd="0" presId="urn:microsoft.com/office/officeart/2005/8/layout/hierarchy2"/>
    <dgm:cxn modelId="{26CB3690-CD12-4467-AFEC-A3F7262E430C}" srcId="{E55CFF4A-8905-4CD3-A78F-FD9B4116B6D8}" destId="{3A27C279-278D-4485-86BF-BA73A510F0DC}" srcOrd="0" destOrd="0" parTransId="{DA46CCBE-5F0D-4147-AE9C-D1ADF82C9B9E}" sibTransId="{2E77928E-E446-48C7-867D-6354F45514B8}"/>
    <dgm:cxn modelId="{E377EDD3-C8AB-439D-987F-4E406FB184AB}" srcId="{3A27C279-278D-4485-86BF-BA73A510F0DC}" destId="{7D7916E2-7E35-40DB-BF84-126C2CE3870F}" srcOrd="0" destOrd="0" parTransId="{042ADB4C-AB7F-492E-9A5D-BC0E2C5EF9FE}" sibTransId="{1E41F869-838D-4107-8761-EC029FC556FB}"/>
    <dgm:cxn modelId="{B6472374-BF81-4D18-BBA4-D8C68E628691}" type="presOf" srcId="{7D7916E2-7E35-40DB-BF84-126C2CE3870F}" destId="{D00F7848-BE0C-43AA-AE65-715B6C527AD2}" srcOrd="0" destOrd="0" presId="urn:microsoft.com/office/officeart/2005/8/layout/hierarchy2"/>
    <dgm:cxn modelId="{D26D9697-2012-4F0A-AEB0-6952181E72FB}" type="presParOf" srcId="{3BFCF0FD-0275-49E4-BB72-33F268C81D77}" destId="{41230A35-25EF-4946-9732-13F7275E77B2}" srcOrd="0" destOrd="0" presId="urn:microsoft.com/office/officeart/2005/8/layout/hierarchy2"/>
    <dgm:cxn modelId="{BE95477F-B600-43D1-8CAF-A57493EA22C5}" type="presParOf" srcId="{41230A35-25EF-4946-9732-13F7275E77B2}" destId="{E74CC186-EB2A-4CA6-9901-B80B10B4A99E}" srcOrd="0" destOrd="0" presId="urn:microsoft.com/office/officeart/2005/8/layout/hierarchy2"/>
    <dgm:cxn modelId="{E220DE49-9B25-4A64-9FED-5FEA1001DB09}" type="presParOf" srcId="{41230A35-25EF-4946-9732-13F7275E77B2}" destId="{61DC6708-E083-4A73-998E-986BCA0D33E3}" srcOrd="1" destOrd="0" presId="urn:microsoft.com/office/officeart/2005/8/layout/hierarchy2"/>
    <dgm:cxn modelId="{24824A59-D259-4E9E-BD9B-AE180BA8678F}" type="presParOf" srcId="{61DC6708-E083-4A73-998E-986BCA0D33E3}" destId="{D0349E3F-B045-4773-B9C9-EF3315A8D6CF}" srcOrd="0" destOrd="0" presId="urn:microsoft.com/office/officeart/2005/8/layout/hierarchy2"/>
    <dgm:cxn modelId="{FD7D28CB-30A0-4231-90AC-2898C87C2BA4}" type="presParOf" srcId="{D0349E3F-B045-4773-B9C9-EF3315A8D6CF}" destId="{1360497D-C4FE-4735-8D7C-666CAE177ED3}" srcOrd="0" destOrd="0" presId="urn:microsoft.com/office/officeart/2005/8/layout/hierarchy2"/>
    <dgm:cxn modelId="{ADA5A8FB-05F1-4011-93B8-01BC44C43FEC}" type="presParOf" srcId="{61DC6708-E083-4A73-998E-986BCA0D33E3}" destId="{DADA3FA5-DAED-48F1-A117-7AC7D9DDDC2C}" srcOrd="1" destOrd="0" presId="urn:microsoft.com/office/officeart/2005/8/layout/hierarchy2"/>
    <dgm:cxn modelId="{52DF6375-23C9-46DB-8411-869BC6898438}" type="presParOf" srcId="{DADA3FA5-DAED-48F1-A117-7AC7D9DDDC2C}" destId="{D00F7848-BE0C-43AA-AE65-715B6C527AD2}" srcOrd="0" destOrd="0" presId="urn:microsoft.com/office/officeart/2005/8/layout/hierarchy2"/>
    <dgm:cxn modelId="{8D259993-C870-44AC-9305-5D0971779A76}" type="presParOf" srcId="{DADA3FA5-DAED-48F1-A117-7AC7D9DDDC2C}" destId="{3936B42A-3D03-4F3A-84BD-FDE6F676578A}" srcOrd="1" destOrd="0" presId="urn:microsoft.com/office/officeart/2005/8/layout/hierarchy2"/>
    <dgm:cxn modelId="{B8636F71-FDCD-4432-B167-BD3ED8A92D02}" type="presParOf" srcId="{61DC6708-E083-4A73-998E-986BCA0D33E3}" destId="{BC3C42B9-9FC0-4E84-82BC-2D7702039332}" srcOrd="2" destOrd="0" presId="urn:microsoft.com/office/officeart/2005/8/layout/hierarchy2"/>
    <dgm:cxn modelId="{40AC59CD-6215-48B9-B6B0-6833E3D703EC}" type="presParOf" srcId="{BC3C42B9-9FC0-4E84-82BC-2D7702039332}" destId="{82792C37-FEFE-4520-8045-D6A0650559BF}" srcOrd="0" destOrd="0" presId="urn:microsoft.com/office/officeart/2005/8/layout/hierarchy2"/>
    <dgm:cxn modelId="{B4754F48-6FC9-41C9-ADD1-19227BAD6601}" type="presParOf" srcId="{61DC6708-E083-4A73-998E-986BCA0D33E3}" destId="{6D614573-71EB-4218-9CEA-4B21AA2C20BE}" srcOrd="3" destOrd="0" presId="urn:microsoft.com/office/officeart/2005/8/layout/hierarchy2"/>
    <dgm:cxn modelId="{2925BABC-5A0B-4D03-9F1F-E4BDCC492BC4}" type="presParOf" srcId="{6D614573-71EB-4218-9CEA-4B21AA2C20BE}" destId="{1D33CA2F-5A70-4E6A-9A11-02539B5C8A42}" srcOrd="0" destOrd="0" presId="urn:microsoft.com/office/officeart/2005/8/layout/hierarchy2"/>
    <dgm:cxn modelId="{E9656B3C-046D-4005-A4C4-38B9A3260951}" type="presParOf" srcId="{6D614573-71EB-4218-9CEA-4B21AA2C20BE}" destId="{ECDF3AD1-26DC-4D50-8526-C42B6DE2E19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5CFF4A-8905-4CD3-A78F-FD9B4116B6D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da-DK"/>
        </a:p>
      </dgm:t>
    </dgm:pt>
    <dgm:pt modelId="{A296102C-DDCF-4C61-9E5F-18C11D4A58C7}">
      <dgm:prSet phldrT="[Tekst]"/>
      <dgm:spPr/>
      <dgm:t>
        <a:bodyPr/>
        <a:lstStyle/>
        <a:p>
          <a:r>
            <a:rPr lang="da-DK" dirty="0" smtClean="0"/>
            <a:t>Sørg for sammenhæng for patienten og samarbejd på tværs af grænser</a:t>
          </a:r>
        </a:p>
        <a:p>
          <a:endParaRPr lang="da-DK" dirty="0"/>
        </a:p>
      </dgm:t>
    </dgm:pt>
    <dgm:pt modelId="{347A865B-C821-45E1-894A-EACED2052FBC}" type="parTrans" cxnId="{55EAC88D-C2FD-4CF3-8E09-8F1BF0072623}">
      <dgm:prSet/>
      <dgm:spPr/>
      <dgm:t>
        <a:bodyPr/>
        <a:lstStyle/>
        <a:p>
          <a:endParaRPr lang="da-DK"/>
        </a:p>
      </dgm:t>
    </dgm:pt>
    <dgm:pt modelId="{ACFEEED1-661E-4323-B928-1249DE15B3A3}" type="sibTrans" cxnId="{55EAC88D-C2FD-4CF3-8E09-8F1BF0072623}">
      <dgm:prSet/>
      <dgm:spPr/>
      <dgm:t>
        <a:bodyPr/>
        <a:lstStyle/>
        <a:p>
          <a:endParaRPr lang="da-DK"/>
        </a:p>
      </dgm:t>
    </dgm:pt>
    <dgm:pt modelId="{9FB923D4-262D-4387-9183-B4B106519F1F}">
      <dgm:prSet/>
      <dgm:spPr/>
      <dgm:t>
        <a:bodyPr/>
        <a:lstStyle/>
        <a:p>
          <a:r>
            <a:rPr lang="da-DK" dirty="0" smtClean="0"/>
            <a:t>Find fælles løsninger på fælles udfordringer på tværs af organisationen</a:t>
          </a:r>
        </a:p>
        <a:p>
          <a:endParaRPr lang="da-DK" dirty="0"/>
        </a:p>
      </dgm:t>
    </dgm:pt>
    <dgm:pt modelId="{2F6AC0A7-D86E-4B7D-9C4C-10CEB0671058}" type="parTrans" cxnId="{92F36066-BDBA-4701-92E0-44B450786236}">
      <dgm:prSet/>
      <dgm:spPr/>
      <dgm:t>
        <a:bodyPr/>
        <a:lstStyle/>
        <a:p>
          <a:endParaRPr lang="da-DK"/>
        </a:p>
      </dgm:t>
    </dgm:pt>
    <dgm:pt modelId="{4A6A5AF1-A69D-4A74-976A-2354F3C807C9}" type="sibTrans" cxnId="{92F36066-BDBA-4701-92E0-44B450786236}">
      <dgm:prSet/>
      <dgm:spPr/>
      <dgm:t>
        <a:bodyPr/>
        <a:lstStyle/>
        <a:p>
          <a:endParaRPr lang="da-DK"/>
        </a:p>
      </dgm:t>
    </dgm:pt>
    <dgm:pt modelId="{7D7916E2-7E35-40DB-BF84-126C2CE3870F}">
      <dgm:prSet/>
      <dgm:spPr/>
      <dgm:t>
        <a:bodyPr/>
        <a:lstStyle/>
        <a:p>
          <a:r>
            <a:rPr lang="da-DK" dirty="0" smtClean="0"/>
            <a:t>Sæt fælles mål for patienten på tværs af faggrænser, enheder, lokaleområder og sektorer </a:t>
          </a:r>
        </a:p>
        <a:p>
          <a:endParaRPr lang="da-DK" dirty="0"/>
        </a:p>
      </dgm:t>
    </dgm:pt>
    <dgm:pt modelId="{042ADB4C-AB7F-492E-9A5D-BC0E2C5EF9FE}" type="parTrans" cxnId="{E377EDD3-C8AB-439D-987F-4E406FB184AB}">
      <dgm:prSet/>
      <dgm:spPr/>
      <dgm:t>
        <a:bodyPr/>
        <a:lstStyle/>
        <a:p>
          <a:endParaRPr lang="da-DK"/>
        </a:p>
      </dgm:t>
    </dgm:pt>
    <dgm:pt modelId="{1E41F869-838D-4107-8761-EC029FC556FB}" type="sibTrans" cxnId="{E377EDD3-C8AB-439D-987F-4E406FB184AB}">
      <dgm:prSet/>
      <dgm:spPr/>
      <dgm:t>
        <a:bodyPr/>
        <a:lstStyle/>
        <a:p>
          <a:endParaRPr lang="da-DK"/>
        </a:p>
      </dgm:t>
    </dgm:pt>
    <dgm:pt modelId="{3BFCF0FD-0275-49E4-BB72-33F268C81D77}" type="pres">
      <dgm:prSet presAssocID="{E55CFF4A-8905-4CD3-A78F-FD9B4116B6D8}" presName="diagram" presStyleCnt="0">
        <dgm:presLayoutVars>
          <dgm:chPref val="1"/>
          <dgm:dir/>
          <dgm:animOne val="branch"/>
          <dgm:animLvl val="lvl"/>
          <dgm:resizeHandles val="exact"/>
        </dgm:presLayoutVars>
      </dgm:prSet>
      <dgm:spPr/>
      <dgm:t>
        <a:bodyPr/>
        <a:lstStyle/>
        <a:p>
          <a:endParaRPr lang="da-DK"/>
        </a:p>
      </dgm:t>
    </dgm:pt>
    <dgm:pt modelId="{0775A40C-5B5C-4EB1-A981-6744262C93A9}" type="pres">
      <dgm:prSet presAssocID="{A296102C-DDCF-4C61-9E5F-18C11D4A58C7}" presName="root1" presStyleCnt="0"/>
      <dgm:spPr/>
    </dgm:pt>
    <dgm:pt modelId="{93BC2D18-C2AC-40E8-896D-6E22F30CBC29}" type="pres">
      <dgm:prSet presAssocID="{A296102C-DDCF-4C61-9E5F-18C11D4A58C7}" presName="LevelOneTextNode" presStyleLbl="node0" presStyleIdx="0" presStyleCnt="1">
        <dgm:presLayoutVars>
          <dgm:chPref val="3"/>
        </dgm:presLayoutVars>
      </dgm:prSet>
      <dgm:spPr/>
      <dgm:t>
        <a:bodyPr/>
        <a:lstStyle/>
        <a:p>
          <a:endParaRPr lang="da-DK"/>
        </a:p>
      </dgm:t>
    </dgm:pt>
    <dgm:pt modelId="{EAC45872-A08F-471E-9FC0-9334BA80C9DE}" type="pres">
      <dgm:prSet presAssocID="{A296102C-DDCF-4C61-9E5F-18C11D4A58C7}" presName="level2hierChild" presStyleCnt="0"/>
      <dgm:spPr/>
    </dgm:pt>
    <dgm:pt modelId="{83EF78F4-931B-4C14-8A03-FE2EFD6078D7}" type="pres">
      <dgm:prSet presAssocID="{2F6AC0A7-D86E-4B7D-9C4C-10CEB0671058}" presName="conn2-1" presStyleLbl="parChTrans1D2" presStyleIdx="0" presStyleCnt="2"/>
      <dgm:spPr/>
      <dgm:t>
        <a:bodyPr/>
        <a:lstStyle/>
        <a:p>
          <a:endParaRPr lang="da-DK"/>
        </a:p>
      </dgm:t>
    </dgm:pt>
    <dgm:pt modelId="{C1747BC8-0D0C-4C03-84D9-36ED1505AC53}" type="pres">
      <dgm:prSet presAssocID="{2F6AC0A7-D86E-4B7D-9C4C-10CEB0671058}" presName="connTx" presStyleLbl="parChTrans1D2" presStyleIdx="0" presStyleCnt="2"/>
      <dgm:spPr/>
      <dgm:t>
        <a:bodyPr/>
        <a:lstStyle/>
        <a:p>
          <a:endParaRPr lang="da-DK"/>
        </a:p>
      </dgm:t>
    </dgm:pt>
    <dgm:pt modelId="{5B6275E2-7556-4882-9C49-9A5B332F8EE5}" type="pres">
      <dgm:prSet presAssocID="{9FB923D4-262D-4387-9183-B4B106519F1F}" presName="root2" presStyleCnt="0"/>
      <dgm:spPr/>
    </dgm:pt>
    <dgm:pt modelId="{37A710EB-7A19-4C35-B506-55E9E4AD5152}" type="pres">
      <dgm:prSet presAssocID="{9FB923D4-262D-4387-9183-B4B106519F1F}" presName="LevelTwoTextNode" presStyleLbl="node2" presStyleIdx="0" presStyleCnt="2">
        <dgm:presLayoutVars>
          <dgm:chPref val="3"/>
        </dgm:presLayoutVars>
      </dgm:prSet>
      <dgm:spPr/>
      <dgm:t>
        <a:bodyPr/>
        <a:lstStyle/>
        <a:p>
          <a:endParaRPr lang="da-DK"/>
        </a:p>
      </dgm:t>
    </dgm:pt>
    <dgm:pt modelId="{0DFCD0B4-457B-4FDF-8BFD-30BE8B17BAA6}" type="pres">
      <dgm:prSet presAssocID="{9FB923D4-262D-4387-9183-B4B106519F1F}" presName="level3hierChild" presStyleCnt="0"/>
      <dgm:spPr/>
    </dgm:pt>
    <dgm:pt modelId="{D0349E3F-B045-4773-B9C9-EF3315A8D6CF}" type="pres">
      <dgm:prSet presAssocID="{042ADB4C-AB7F-492E-9A5D-BC0E2C5EF9FE}" presName="conn2-1" presStyleLbl="parChTrans1D2" presStyleIdx="1" presStyleCnt="2"/>
      <dgm:spPr/>
      <dgm:t>
        <a:bodyPr/>
        <a:lstStyle/>
        <a:p>
          <a:endParaRPr lang="da-DK"/>
        </a:p>
      </dgm:t>
    </dgm:pt>
    <dgm:pt modelId="{1360497D-C4FE-4735-8D7C-666CAE177ED3}" type="pres">
      <dgm:prSet presAssocID="{042ADB4C-AB7F-492E-9A5D-BC0E2C5EF9FE}" presName="connTx" presStyleLbl="parChTrans1D2" presStyleIdx="1" presStyleCnt="2"/>
      <dgm:spPr/>
      <dgm:t>
        <a:bodyPr/>
        <a:lstStyle/>
        <a:p>
          <a:endParaRPr lang="da-DK"/>
        </a:p>
      </dgm:t>
    </dgm:pt>
    <dgm:pt modelId="{DADA3FA5-DAED-48F1-A117-7AC7D9DDDC2C}" type="pres">
      <dgm:prSet presAssocID="{7D7916E2-7E35-40DB-BF84-126C2CE3870F}" presName="root2" presStyleCnt="0"/>
      <dgm:spPr/>
    </dgm:pt>
    <dgm:pt modelId="{D00F7848-BE0C-43AA-AE65-715B6C527AD2}" type="pres">
      <dgm:prSet presAssocID="{7D7916E2-7E35-40DB-BF84-126C2CE3870F}" presName="LevelTwoTextNode" presStyleLbl="node2" presStyleIdx="1" presStyleCnt="2">
        <dgm:presLayoutVars>
          <dgm:chPref val="3"/>
        </dgm:presLayoutVars>
      </dgm:prSet>
      <dgm:spPr/>
      <dgm:t>
        <a:bodyPr/>
        <a:lstStyle/>
        <a:p>
          <a:endParaRPr lang="da-DK"/>
        </a:p>
      </dgm:t>
    </dgm:pt>
    <dgm:pt modelId="{3936B42A-3D03-4F3A-84BD-FDE6F676578A}" type="pres">
      <dgm:prSet presAssocID="{7D7916E2-7E35-40DB-BF84-126C2CE3870F}" presName="level3hierChild" presStyleCnt="0"/>
      <dgm:spPr/>
    </dgm:pt>
  </dgm:ptLst>
  <dgm:cxnLst>
    <dgm:cxn modelId="{13A30B6F-3625-4F7B-8A36-B65F97C946EE}" type="presOf" srcId="{7D7916E2-7E35-40DB-BF84-126C2CE3870F}" destId="{D00F7848-BE0C-43AA-AE65-715B6C527AD2}" srcOrd="0" destOrd="0" presId="urn:microsoft.com/office/officeart/2005/8/layout/hierarchy2"/>
    <dgm:cxn modelId="{821ABE25-432E-4C4A-9E94-E955EA18F946}" type="presOf" srcId="{042ADB4C-AB7F-492E-9A5D-BC0E2C5EF9FE}" destId="{1360497D-C4FE-4735-8D7C-666CAE177ED3}" srcOrd="1" destOrd="0" presId="urn:microsoft.com/office/officeart/2005/8/layout/hierarchy2"/>
    <dgm:cxn modelId="{55EAC88D-C2FD-4CF3-8E09-8F1BF0072623}" srcId="{E55CFF4A-8905-4CD3-A78F-FD9B4116B6D8}" destId="{A296102C-DDCF-4C61-9E5F-18C11D4A58C7}" srcOrd="0" destOrd="0" parTransId="{347A865B-C821-45E1-894A-EACED2052FBC}" sibTransId="{ACFEEED1-661E-4323-B928-1249DE15B3A3}"/>
    <dgm:cxn modelId="{92DB74E8-689C-47E5-B907-9815B9C9D852}" type="presOf" srcId="{9FB923D4-262D-4387-9183-B4B106519F1F}" destId="{37A710EB-7A19-4C35-B506-55E9E4AD5152}" srcOrd="0" destOrd="0" presId="urn:microsoft.com/office/officeart/2005/8/layout/hierarchy2"/>
    <dgm:cxn modelId="{E377EDD3-C8AB-439D-987F-4E406FB184AB}" srcId="{A296102C-DDCF-4C61-9E5F-18C11D4A58C7}" destId="{7D7916E2-7E35-40DB-BF84-126C2CE3870F}" srcOrd="1" destOrd="0" parTransId="{042ADB4C-AB7F-492E-9A5D-BC0E2C5EF9FE}" sibTransId="{1E41F869-838D-4107-8761-EC029FC556FB}"/>
    <dgm:cxn modelId="{8339A650-006F-4C22-8577-483CD72421F2}" type="presOf" srcId="{2F6AC0A7-D86E-4B7D-9C4C-10CEB0671058}" destId="{83EF78F4-931B-4C14-8A03-FE2EFD6078D7}" srcOrd="0" destOrd="0" presId="urn:microsoft.com/office/officeart/2005/8/layout/hierarchy2"/>
    <dgm:cxn modelId="{F5DEA290-4240-40AE-90A0-C7D080A5A5BC}" type="presOf" srcId="{2F6AC0A7-D86E-4B7D-9C4C-10CEB0671058}" destId="{C1747BC8-0D0C-4C03-84D9-36ED1505AC53}" srcOrd="1" destOrd="0" presId="urn:microsoft.com/office/officeart/2005/8/layout/hierarchy2"/>
    <dgm:cxn modelId="{4C86509A-85CA-49D7-AB10-AE178CD407E3}" type="presOf" srcId="{E55CFF4A-8905-4CD3-A78F-FD9B4116B6D8}" destId="{3BFCF0FD-0275-49E4-BB72-33F268C81D77}" srcOrd="0" destOrd="0" presId="urn:microsoft.com/office/officeart/2005/8/layout/hierarchy2"/>
    <dgm:cxn modelId="{2B37A890-4CDA-40CE-A127-EA06451817E7}" type="presOf" srcId="{042ADB4C-AB7F-492E-9A5D-BC0E2C5EF9FE}" destId="{D0349E3F-B045-4773-B9C9-EF3315A8D6CF}" srcOrd="0" destOrd="0" presId="urn:microsoft.com/office/officeart/2005/8/layout/hierarchy2"/>
    <dgm:cxn modelId="{92F36066-BDBA-4701-92E0-44B450786236}" srcId="{A296102C-DDCF-4C61-9E5F-18C11D4A58C7}" destId="{9FB923D4-262D-4387-9183-B4B106519F1F}" srcOrd="0" destOrd="0" parTransId="{2F6AC0A7-D86E-4B7D-9C4C-10CEB0671058}" sibTransId="{4A6A5AF1-A69D-4A74-976A-2354F3C807C9}"/>
    <dgm:cxn modelId="{3F7E83A2-8145-4E0A-AA2D-B8727DD88115}" type="presOf" srcId="{A296102C-DDCF-4C61-9E5F-18C11D4A58C7}" destId="{93BC2D18-C2AC-40E8-896D-6E22F30CBC29}" srcOrd="0" destOrd="0" presId="urn:microsoft.com/office/officeart/2005/8/layout/hierarchy2"/>
    <dgm:cxn modelId="{5F9D7DFE-7F26-4BC4-8192-FEDE9C52BBD8}" type="presParOf" srcId="{3BFCF0FD-0275-49E4-BB72-33F268C81D77}" destId="{0775A40C-5B5C-4EB1-A981-6744262C93A9}" srcOrd="0" destOrd="0" presId="urn:microsoft.com/office/officeart/2005/8/layout/hierarchy2"/>
    <dgm:cxn modelId="{A4DC13B2-E304-417E-83CE-65B20ECD843B}" type="presParOf" srcId="{0775A40C-5B5C-4EB1-A981-6744262C93A9}" destId="{93BC2D18-C2AC-40E8-896D-6E22F30CBC29}" srcOrd="0" destOrd="0" presId="urn:microsoft.com/office/officeart/2005/8/layout/hierarchy2"/>
    <dgm:cxn modelId="{87F3D258-FD96-4468-82DA-F0D1AADB4911}" type="presParOf" srcId="{0775A40C-5B5C-4EB1-A981-6744262C93A9}" destId="{EAC45872-A08F-471E-9FC0-9334BA80C9DE}" srcOrd="1" destOrd="0" presId="urn:microsoft.com/office/officeart/2005/8/layout/hierarchy2"/>
    <dgm:cxn modelId="{3668B6D4-76D8-418B-A4F2-0D657DCFE928}" type="presParOf" srcId="{EAC45872-A08F-471E-9FC0-9334BA80C9DE}" destId="{83EF78F4-931B-4C14-8A03-FE2EFD6078D7}" srcOrd="0" destOrd="0" presId="urn:microsoft.com/office/officeart/2005/8/layout/hierarchy2"/>
    <dgm:cxn modelId="{E5DC4105-707C-48D8-98F5-87305FFF0751}" type="presParOf" srcId="{83EF78F4-931B-4C14-8A03-FE2EFD6078D7}" destId="{C1747BC8-0D0C-4C03-84D9-36ED1505AC53}" srcOrd="0" destOrd="0" presId="urn:microsoft.com/office/officeart/2005/8/layout/hierarchy2"/>
    <dgm:cxn modelId="{51571BCE-4050-4818-BD06-43EA51A09353}" type="presParOf" srcId="{EAC45872-A08F-471E-9FC0-9334BA80C9DE}" destId="{5B6275E2-7556-4882-9C49-9A5B332F8EE5}" srcOrd="1" destOrd="0" presId="urn:microsoft.com/office/officeart/2005/8/layout/hierarchy2"/>
    <dgm:cxn modelId="{2B5E00B6-973E-4A92-936C-A3572E56A2FF}" type="presParOf" srcId="{5B6275E2-7556-4882-9C49-9A5B332F8EE5}" destId="{37A710EB-7A19-4C35-B506-55E9E4AD5152}" srcOrd="0" destOrd="0" presId="urn:microsoft.com/office/officeart/2005/8/layout/hierarchy2"/>
    <dgm:cxn modelId="{13B45721-884C-44FB-A08B-8829BD203BA1}" type="presParOf" srcId="{5B6275E2-7556-4882-9C49-9A5B332F8EE5}" destId="{0DFCD0B4-457B-4FDF-8BFD-30BE8B17BAA6}" srcOrd="1" destOrd="0" presId="urn:microsoft.com/office/officeart/2005/8/layout/hierarchy2"/>
    <dgm:cxn modelId="{9F6450A5-769F-42CB-AC4F-62CA0CC096C7}" type="presParOf" srcId="{EAC45872-A08F-471E-9FC0-9334BA80C9DE}" destId="{D0349E3F-B045-4773-B9C9-EF3315A8D6CF}" srcOrd="2" destOrd="0" presId="urn:microsoft.com/office/officeart/2005/8/layout/hierarchy2"/>
    <dgm:cxn modelId="{EA0E4EBE-54BA-4607-A1AD-D468123C8ACB}" type="presParOf" srcId="{D0349E3F-B045-4773-B9C9-EF3315A8D6CF}" destId="{1360497D-C4FE-4735-8D7C-666CAE177ED3}" srcOrd="0" destOrd="0" presId="urn:microsoft.com/office/officeart/2005/8/layout/hierarchy2"/>
    <dgm:cxn modelId="{19420B92-06C3-4A6D-934A-76D759464FAB}" type="presParOf" srcId="{EAC45872-A08F-471E-9FC0-9334BA80C9DE}" destId="{DADA3FA5-DAED-48F1-A117-7AC7D9DDDC2C}" srcOrd="3" destOrd="0" presId="urn:microsoft.com/office/officeart/2005/8/layout/hierarchy2"/>
    <dgm:cxn modelId="{D469D76D-B8F2-4F22-A141-FFC26EFB3015}" type="presParOf" srcId="{DADA3FA5-DAED-48F1-A117-7AC7D9DDDC2C}" destId="{D00F7848-BE0C-43AA-AE65-715B6C527AD2}" srcOrd="0" destOrd="0" presId="urn:microsoft.com/office/officeart/2005/8/layout/hierarchy2"/>
    <dgm:cxn modelId="{C8771A58-4F98-41E2-9CE8-007C787F80C4}" type="presParOf" srcId="{DADA3FA5-DAED-48F1-A117-7AC7D9DDDC2C}" destId="{3936B42A-3D03-4F3A-84BD-FDE6F67657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576B-7EF4-409B-BEDC-C005C37C88D7}">
      <dsp:nvSpPr>
        <dsp:cNvPr id="0" name=""/>
        <dsp:cNvSpPr/>
      </dsp:nvSpPr>
      <dsp:spPr>
        <a:xfrm>
          <a:off x="1200126" y="1272504"/>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Sæt patienten først</a:t>
          </a:r>
          <a:endParaRPr lang="da-DK" sz="1400" kern="1200" dirty="0"/>
        </a:p>
      </dsp:txBody>
      <dsp:txXfrm>
        <a:off x="1232490" y="1304868"/>
        <a:ext cx="2145223" cy="1040247"/>
      </dsp:txXfrm>
    </dsp:sp>
    <dsp:sp modelId="{BF230B72-3FEC-456F-90D0-421E8A684AAC}">
      <dsp:nvSpPr>
        <dsp:cNvPr id="0" name=""/>
        <dsp:cNvSpPr/>
      </dsp:nvSpPr>
      <dsp:spPr>
        <a:xfrm rot="18289469">
          <a:off x="3078092" y="1162385"/>
          <a:ext cx="1547952" cy="54492"/>
        </a:xfrm>
        <a:custGeom>
          <a:avLst/>
          <a:gdLst/>
          <a:ahLst/>
          <a:cxnLst/>
          <a:rect l="0" t="0" r="0" b="0"/>
          <a:pathLst>
            <a:path>
              <a:moveTo>
                <a:pt x="0" y="27246"/>
              </a:moveTo>
              <a:lnTo>
                <a:pt x="154795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3369" y="1150932"/>
        <a:ext cx="77397" cy="77397"/>
      </dsp:txXfrm>
    </dsp:sp>
    <dsp:sp modelId="{82F3E2F5-96B2-4B3F-A931-CF1E6554D92D}">
      <dsp:nvSpPr>
        <dsp:cNvPr id="0" name=""/>
        <dsp:cNvSpPr/>
      </dsp:nvSpPr>
      <dsp:spPr>
        <a:xfrm>
          <a:off x="4294058" y="1782"/>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Efterspørg patientens behov og oplevelser - hvad er vigtigt for dig?</a:t>
          </a:r>
        </a:p>
        <a:p>
          <a:pPr lvl="0" algn="ctr" defTabSz="622300">
            <a:lnSpc>
              <a:spcPct val="90000"/>
            </a:lnSpc>
            <a:spcBef>
              <a:spcPct val="0"/>
            </a:spcBef>
            <a:spcAft>
              <a:spcPct val="35000"/>
            </a:spcAft>
          </a:pPr>
          <a:endParaRPr lang="da-DK" sz="1400" kern="1200" dirty="0"/>
        </a:p>
      </dsp:txBody>
      <dsp:txXfrm>
        <a:off x="4326422" y="34146"/>
        <a:ext cx="2145223" cy="1040247"/>
      </dsp:txXfrm>
    </dsp:sp>
    <dsp:sp modelId="{A66032F4-1991-4A19-BB8F-8C7A63BA6DFF}">
      <dsp:nvSpPr>
        <dsp:cNvPr id="0" name=""/>
        <dsp:cNvSpPr/>
      </dsp:nvSpPr>
      <dsp:spPr>
        <a:xfrm>
          <a:off x="3410078" y="1797746"/>
          <a:ext cx="883980" cy="54492"/>
        </a:xfrm>
        <a:custGeom>
          <a:avLst/>
          <a:gdLst/>
          <a:ahLst/>
          <a:cxnLst/>
          <a:rect l="0" t="0" r="0" b="0"/>
          <a:pathLst>
            <a:path>
              <a:moveTo>
                <a:pt x="0" y="27246"/>
              </a:moveTo>
              <a:lnTo>
                <a:pt x="883980"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29968" y="1802892"/>
        <a:ext cx="44199" cy="44199"/>
      </dsp:txXfrm>
    </dsp:sp>
    <dsp:sp modelId="{992F270A-14EF-4938-A5E7-55DA82A7F849}">
      <dsp:nvSpPr>
        <dsp:cNvPr id="0" name=""/>
        <dsp:cNvSpPr/>
      </dsp:nvSpPr>
      <dsp:spPr>
        <a:xfrm>
          <a:off x="4294058" y="1272504"/>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Inddrag patienten i forbedringsarbejdet – vis tillid</a:t>
          </a:r>
          <a:endParaRPr lang="da-DK" sz="1400" kern="1200" dirty="0"/>
        </a:p>
      </dsp:txBody>
      <dsp:txXfrm>
        <a:off x="4326422" y="1304868"/>
        <a:ext cx="2145223" cy="1040247"/>
      </dsp:txXfrm>
    </dsp:sp>
    <dsp:sp modelId="{CCE62DBA-1C42-407C-9768-DC71FCF3EC95}">
      <dsp:nvSpPr>
        <dsp:cNvPr id="0" name=""/>
        <dsp:cNvSpPr/>
      </dsp:nvSpPr>
      <dsp:spPr>
        <a:xfrm rot="3310531">
          <a:off x="3078092" y="2433107"/>
          <a:ext cx="1547952" cy="54492"/>
        </a:xfrm>
        <a:custGeom>
          <a:avLst/>
          <a:gdLst/>
          <a:ahLst/>
          <a:cxnLst/>
          <a:rect l="0" t="0" r="0" b="0"/>
          <a:pathLst>
            <a:path>
              <a:moveTo>
                <a:pt x="0" y="27246"/>
              </a:moveTo>
              <a:lnTo>
                <a:pt x="154795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3369" y="2421654"/>
        <a:ext cx="77397" cy="77397"/>
      </dsp:txXfrm>
    </dsp:sp>
    <dsp:sp modelId="{9D87B83D-DA00-488F-A59C-41AD016234C7}">
      <dsp:nvSpPr>
        <dsp:cNvPr id="0" name=""/>
        <dsp:cNvSpPr/>
      </dsp:nvSpPr>
      <dsp:spPr>
        <a:xfrm>
          <a:off x="4294058" y="2543226"/>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Lyt til, og samarbejde med, pårørende</a:t>
          </a:r>
          <a:endParaRPr lang="da-DK" sz="1400" kern="1200" dirty="0"/>
        </a:p>
      </dsp:txBody>
      <dsp:txXfrm>
        <a:off x="4326422" y="2575590"/>
        <a:ext cx="2145223" cy="1040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576B-7EF4-409B-BEDC-C005C37C88D7}">
      <dsp:nvSpPr>
        <dsp:cNvPr id="0" name=""/>
        <dsp:cNvSpPr/>
      </dsp:nvSpPr>
      <dsp:spPr>
        <a:xfrm>
          <a:off x="1200126" y="1272504"/>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Vær reelt tilstede ved frontlinjen og vær en synlig forkæmper for forbedring</a:t>
          </a:r>
          <a:endParaRPr lang="da-DK" sz="1400" kern="1200" dirty="0"/>
        </a:p>
      </dsp:txBody>
      <dsp:txXfrm>
        <a:off x="1232490" y="1304868"/>
        <a:ext cx="2145223" cy="1040247"/>
      </dsp:txXfrm>
    </dsp:sp>
    <dsp:sp modelId="{BF230B72-3FEC-456F-90D0-421E8A684AAC}">
      <dsp:nvSpPr>
        <dsp:cNvPr id="0" name=""/>
        <dsp:cNvSpPr/>
      </dsp:nvSpPr>
      <dsp:spPr>
        <a:xfrm rot="18289469">
          <a:off x="3078092" y="1162385"/>
          <a:ext cx="1547952" cy="54492"/>
        </a:xfrm>
        <a:custGeom>
          <a:avLst/>
          <a:gdLst/>
          <a:ahLst/>
          <a:cxnLst/>
          <a:rect l="0" t="0" r="0" b="0"/>
          <a:pathLst>
            <a:path>
              <a:moveTo>
                <a:pt x="0" y="27246"/>
              </a:moveTo>
              <a:lnTo>
                <a:pt x="154795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3369" y="1150932"/>
        <a:ext cx="77397" cy="77397"/>
      </dsp:txXfrm>
    </dsp:sp>
    <dsp:sp modelId="{82F3E2F5-96B2-4B3F-A931-CF1E6554D92D}">
      <dsp:nvSpPr>
        <dsp:cNvPr id="0" name=""/>
        <dsp:cNvSpPr/>
      </dsp:nvSpPr>
      <dsp:spPr>
        <a:xfrm>
          <a:off x="4294058" y="1782"/>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Vær en rollemodel for forbedringsarbejdet ved selv at anvende forbedringsretorik og –metoder</a:t>
          </a:r>
          <a:endParaRPr lang="da-DK" sz="1400" kern="1200" dirty="0"/>
        </a:p>
      </dsp:txBody>
      <dsp:txXfrm>
        <a:off x="4326422" y="34146"/>
        <a:ext cx="2145223" cy="1040247"/>
      </dsp:txXfrm>
    </dsp:sp>
    <dsp:sp modelId="{A3424C89-A2DD-4BA8-AC58-D6874F56AEC0}">
      <dsp:nvSpPr>
        <dsp:cNvPr id="0" name=""/>
        <dsp:cNvSpPr/>
      </dsp:nvSpPr>
      <dsp:spPr>
        <a:xfrm>
          <a:off x="3410078" y="1797746"/>
          <a:ext cx="883980" cy="54492"/>
        </a:xfrm>
        <a:custGeom>
          <a:avLst/>
          <a:gdLst/>
          <a:ahLst/>
          <a:cxnLst/>
          <a:rect l="0" t="0" r="0" b="0"/>
          <a:pathLst>
            <a:path>
              <a:moveTo>
                <a:pt x="0" y="27246"/>
              </a:moveTo>
              <a:lnTo>
                <a:pt x="883980"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29968" y="1802892"/>
        <a:ext cx="44199" cy="44199"/>
      </dsp:txXfrm>
    </dsp:sp>
    <dsp:sp modelId="{C1630E95-742B-4DE8-A809-56C4AAA47971}">
      <dsp:nvSpPr>
        <dsp:cNvPr id="0" name=""/>
        <dsp:cNvSpPr/>
      </dsp:nvSpPr>
      <dsp:spPr>
        <a:xfrm>
          <a:off x="4294058" y="1272504"/>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Skab rammer og vis tillid til at medarbejderne kan finde løsninger på kvalitetsudfordringer</a:t>
          </a:r>
        </a:p>
      </dsp:txBody>
      <dsp:txXfrm>
        <a:off x="4326422" y="1304868"/>
        <a:ext cx="2145223" cy="1040247"/>
      </dsp:txXfrm>
    </dsp:sp>
    <dsp:sp modelId="{C9B719FC-D0E7-441B-82F5-6E7593C917CD}">
      <dsp:nvSpPr>
        <dsp:cNvPr id="0" name=""/>
        <dsp:cNvSpPr/>
      </dsp:nvSpPr>
      <dsp:spPr>
        <a:xfrm rot="3310531">
          <a:off x="3078092" y="2433107"/>
          <a:ext cx="1547952" cy="54492"/>
        </a:xfrm>
        <a:custGeom>
          <a:avLst/>
          <a:gdLst/>
          <a:ahLst/>
          <a:cxnLst/>
          <a:rect l="0" t="0" r="0" b="0"/>
          <a:pathLst>
            <a:path>
              <a:moveTo>
                <a:pt x="0" y="27246"/>
              </a:moveTo>
              <a:lnTo>
                <a:pt x="154795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3369" y="2421654"/>
        <a:ext cx="77397" cy="77397"/>
      </dsp:txXfrm>
    </dsp:sp>
    <dsp:sp modelId="{758339F3-2E13-43ED-8F61-8F2DC60A7CA8}">
      <dsp:nvSpPr>
        <dsp:cNvPr id="0" name=""/>
        <dsp:cNvSpPr/>
      </dsp:nvSpPr>
      <dsp:spPr>
        <a:xfrm>
          <a:off x="4294058" y="2543226"/>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Motivér og anerkend medarbejdere og fejrer succeser</a:t>
          </a:r>
        </a:p>
      </dsp:txBody>
      <dsp:txXfrm>
        <a:off x="4326422" y="2575590"/>
        <a:ext cx="2145223" cy="1040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C2D18-C2AC-40E8-896D-6E22F30CBC29}">
      <dsp:nvSpPr>
        <dsp:cNvPr id="0" name=""/>
        <dsp:cNvSpPr/>
      </dsp:nvSpPr>
      <dsp:spPr>
        <a:xfrm>
          <a:off x="1200126" y="1272504"/>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Hav et vedvarende fokus på forbedringsarbejdet og sæt det øverst på dagsordenen</a:t>
          </a:r>
          <a:endParaRPr lang="da-DK" sz="1400" kern="1200" dirty="0"/>
        </a:p>
      </dsp:txBody>
      <dsp:txXfrm>
        <a:off x="1232490" y="1304868"/>
        <a:ext cx="2145223" cy="1040247"/>
      </dsp:txXfrm>
    </dsp:sp>
    <dsp:sp modelId="{CC2BEAF9-8832-4331-992B-58DB36033085}">
      <dsp:nvSpPr>
        <dsp:cNvPr id="0" name=""/>
        <dsp:cNvSpPr/>
      </dsp:nvSpPr>
      <dsp:spPr>
        <a:xfrm rot="18289469">
          <a:off x="3078092" y="1162385"/>
          <a:ext cx="1547952" cy="54492"/>
        </a:xfrm>
        <a:custGeom>
          <a:avLst/>
          <a:gdLst/>
          <a:ahLst/>
          <a:cxnLst/>
          <a:rect l="0" t="0" r="0" b="0"/>
          <a:pathLst>
            <a:path>
              <a:moveTo>
                <a:pt x="0" y="27246"/>
              </a:moveTo>
              <a:lnTo>
                <a:pt x="154795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3369" y="1150932"/>
        <a:ext cx="77397" cy="77397"/>
      </dsp:txXfrm>
    </dsp:sp>
    <dsp:sp modelId="{15BA5F67-4A8A-40BA-A749-50FC627F7D94}">
      <dsp:nvSpPr>
        <dsp:cNvPr id="0" name=""/>
        <dsp:cNvSpPr/>
      </dsp:nvSpPr>
      <dsp:spPr>
        <a:xfrm>
          <a:off x="4294058" y="1782"/>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Sæt klare mål og rammer for forbedringsarbejdet og skabe et stærkt forbedringsteam</a:t>
          </a:r>
          <a:endParaRPr lang="da-DK" sz="1400" kern="1200" dirty="0"/>
        </a:p>
      </dsp:txBody>
      <dsp:txXfrm>
        <a:off x="4326422" y="34146"/>
        <a:ext cx="2145223" cy="1040247"/>
      </dsp:txXfrm>
    </dsp:sp>
    <dsp:sp modelId="{83EF78F4-931B-4C14-8A03-FE2EFD6078D7}">
      <dsp:nvSpPr>
        <dsp:cNvPr id="0" name=""/>
        <dsp:cNvSpPr/>
      </dsp:nvSpPr>
      <dsp:spPr>
        <a:xfrm>
          <a:off x="3410078" y="1797746"/>
          <a:ext cx="883980" cy="54492"/>
        </a:xfrm>
        <a:custGeom>
          <a:avLst/>
          <a:gdLst/>
          <a:ahLst/>
          <a:cxnLst/>
          <a:rect l="0" t="0" r="0" b="0"/>
          <a:pathLst>
            <a:path>
              <a:moveTo>
                <a:pt x="0" y="27246"/>
              </a:moveTo>
              <a:lnTo>
                <a:pt x="883980"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29968" y="1802892"/>
        <a:ext cx="44199" cy="44199"/>
      </dsp:txXfrm>
    </dsp:sp>
    <dsp:sp modelId="{37A710EB-7A19-4C35-B506-55E9E4AD5152}">
      <dsp:nvSpPr>
        <dsp:cNvPr id="0" name=""/>
        <dsp:cNvSpPr/>
      </dsp:nvSpPr>
      <dsp:spPr>
        <a:xfrm>
          <a:off x="4294058" y="1272504"/>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Træf beslutninger baseret på data og viden og efterspørg, anvend og formidl data</a:t>
          </a:r>
          <a:endParaRPr lang="da-DK" sz="1400" kern="1200" dirty="0"/>
        </a:p>
      </dsp:txBody>
      <dsp:txXfrm>
        <a:off x="4326422" y="1304868"/>
        <a:ext cx="2145223" cy="1040247"/>
      </dsp:txXfrm>
    </dsp:sp>
    <dsp:sp modelId="{D0349E3F-B045-4773-B9C9-EF3315A8D6CF}">
      <dsp:nvSpPr>
        <dsp:cNvPr id="0" name=""/>
        <dsp:cNvSpPr/>
      </dsp:nvSpPr>
      <dsp:spPr>
        <a:xfrm rot="3310531">
          <a:off x="3078092" y="2433107"/>
          <a:ext cx="1547952" cy="54492"/>
        </a:xfrm>
        <a:custGeom>
          <a:avLst/>
          <a:gdLst/>
          <a:ahLst/>
          <a:cxnLst/>
          <a:rect l="0" t="0" r="0" b="0"/>
          <a:pathLst>
            <a:path>
              <a:moveTo>
                <a:pt x="0" y="27246"/>
              </a:moveTo>
              <a:lnTo>
                <a:pt x="1547952"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3369" y="2421654"/>
        <a:ext cx="77397" cy="77397"/>
      </dsp:txXfrm>
    </dsp:sp>
    <dsp:sp modelId="{D00F7848-BE0C-43AA-AE65-715B6C527AD2}">
      <dsp:nvSpPr>
        <dsp:cNvPr id="0" name=""/>
        <dsp:cNvSpPr/>
      </dsp:nvSpPr>
      <dsp:spPr>
        <a:xfrm>
          <a:off x="4294058" y="2543226"/>
          <a:ext cx="2209951" cy="11049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kern="1200" dirty="0" smtClean="0"/>
            <a:t>Fokusér på at sikre fremdrift og fjerne barrierer for forbedringsarbejdet</a:t>
          </a:r>
          <a:endParaRPr lang="da-DK" sz="1400" kern="1200" dirty="0"/>
        </a:p>
      </dsp:txBody>
      <dsp:txXfrm>
        <a:off x="4326422" y="2575590"/>
        <a:ext cx="2145223" cy="1040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CC186-EB2A-4CA6-9901-B80B10B4A99E}">
      <dsp:nvSpPr>
        <dsp:cNvPr id="0" name=""/>
        <dsp:cNvSpPr/>
      </dsp:nvSpPr>
      <dsp:spPr>
        <a:xfrm>
          <a:off x="198337" y="789978"/>
          <a:ext cx="2744742" cy="137237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Vær åben om mål og resultater</a:t>
          </a:r>
          <a:endParaRPr lang="da-DK" sz="1600" kern="1200" dirty="0"/>
        </a:p>
      </dsp:txBody>
      <dsp:txXfrm>
        <a:off x="238532" y="830173"/>
        <a:ext cx="2664352" cy="1291981"/>
      </dsp:txXfrm>
    </dsp:sp>
    <dsp:sp modelId="{D0349E3F-B045-4773-B9C9-EF3315A8D6CF}">
      <dsp:nvSpPr>
        <dsp:cNvPr id="0" name=""/>
        <dsp:cNvSpPr/>
      </dsp:nvSpPr>
      <dsp:spPr>
        <a:xfrm rot="19457599">
          <a:off x="2815996" y="1039771"/>
          <a:ext cx="1352064" cy="83671"/>
        </a:xfrm>
        <a:custGeom>
          <a:avLst/>
          <a:gdLst/>
          <a:ahLst/>
          <a:cxnLst/>
          <a:rect l="0" t="0" r="0" b="0"/>
          <a:pathLst>
            <a:path>
              <a:moveTo>
                <a:pt x="0" y="41835"/>
              </a:moveTo>
              <a:lnTo>
                <a:pt x="1352064" y="418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da-DK" sz="1600" kern="1200"/>
        </a:p>
      </dsp:txBody>
      <dsp:txXfrm>
        <a:off x="3458226" y="1047805"/>
        <a:ext cx="67603" cy="67603"/>
      </dsp:txXfrm>
    </dsp:sp>
    <dsp:sp modelId="{D00F7848-BE0C-43AA-AE65-715B6C527AD2}">
      <dsp:nvSpPr>
        <dsp:cNvPr id="0" name=""/>
        <dsp:cNvSpPr/>
      </dsp:nvSpPr>
      <dsp:spPr>
        <a:xfrm>
          <a:off x="4040976" y="864"/>
          <a:ext cx="2744742" cy="137237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Vis data frem og del viden – data er læring og ikke kontrol</a:t>
          </a:r>
          <a:endParaRPr lang="da-DK" sz="1600" kern="1200" dirty="0"/>
        </a:p>
      </dsp:txBody>
      <dsp:txXfrm>
        <a:off x="4081171" y="41059"/>
        <a:ext cx="2664352" cy="1291981"/>
      </dsp:txXfrm>
    </dsp:sp>
    <dsp:sp modelId="{BC3C42B9-9FC0-4E84-82BC-2D7702039332}">
      <dsp:nvSpPr>
        <dsp:cNvPr id="0" name=""/>
        <dsp:cNvSpPr/>
      </dsp:nvSpPr>
      <dsp:spPr>
        <a:xfrm rot="2142401">
          <a:off x="2815996" y="1828884"/>
          <a:ext cx="1352064" cy="83671"/>
        </a:xfrm>
        <a:custGeom>
          <a:avLst/>
          <a:gdLst/>
          <a:ahLst/>
          <a:cxnLst/>
          <a:rect l="0" t="0" r="0" b="0"/>
          <a:pathLst>
            <a:path>
              <a:moveTo>
                <a:pt x="0" y="41835"/>
              </a:moveTo>
              <a:lnTo>
                <a:pt x="1352064" y="418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da-DK" sz="1600" kern="1200"/>
        </a:p>
      </dsp:txBody>
      <dsp:txXfrm>
        <a:off x="3458226" y="1836919"/>
        <a:ext cx="67603" cy="67603"/>
      </dsp:txXfrm>
    </dsp:sp>
    <dsp:sp modelId="{1D33CA2F-5A70-4E6A-9A11-02539B5C8A42}">
      <dsp:nvSpPr>
        <dsp:cNvPr id="0" name=""/>
        <dsp:cNvSpPr/>
      </dsp:nvSpPr>
      <dsp:spPr>
        <a:xfrm>
          <a:off x="4040976" y="1579091"/>
          <a:ext cx="2744742" cy="137237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Hav en åben dialog om brister i kvalitet og sikkerhed</a:t>
          </a:r>
          <a:endParaRPr lang="da-DK" sz="1600" kern="1200" dirty="0"/>
        </a:p>
      </dsp:txBody>
      <dsp:txXfrm>
        <a:off x="4081171" y="1619286"/>
        <a:ext cx="2664352" cy="1291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C2D18-C2AC-40E8-896D-6E22F30CBC29}">
      <dsp:nvSpPr>
        <dsp:cNvPr id="0" name=""/>
        <dsp:cNvSpPr/>
      </dsp:nvSpPr>
      <dsp:spPr>
        <a:xfrm>
          <a:off x="2474" y="1022993"/>
          <a:ext cx="3207994" cy="160399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a-DK" sz="1800" kern="1200" dirty="0" smtClean="0"/>
            <a:t>Sørg for sammenhæng for patienten og samarbejd på tværs af grænser</a:t>
          </a:r>
        </a:p>
        <a:p>
          <a:pPr lvl="0" algn="ctr" defTabSz="800100">
            <a:lnSpc>
              <a:spcPct val="90000"/>
            </a:lnSpc>
            <a:spcBef>
              <a:spcPct val="0"/>
            </a:spcBef>
            <a:spcAft>
              <a:spcPct val="35000"/>
            </a:spcAft>
          </a:pPr>
          <a:endParaRPr lang="da-DK" sz="1800" kern="1200" dirty="0"/>
        </a:p>
      </dsp:txBody>
      <dsp:txXfrm>
        <a:off x="49453" y="1069972"/>
        <a:ext cx="3114036" cy="1510039"/>
      </dsp:txXfrm>
    </dsp:sp>
    <dsp:sp modelId="{83EF78F4-931B-4C14-8A03-FE2EFD6078D7}">
      <dsp:nvSpPr>
        <dsp:cNvPr id="0" name=""/>
        <dsp:cNvSpPr/>
      </dsp:nvSpPr>
      <dsp:spPr>
        <a:xfrm rot="19457599">
          <a:off x="3061936" y="1324292"/>
          <a:ext cx="1580263" cy="79101"/>
        </a:xfrm>
        <a:custGeom>
          <a:avLst/>
          <a:gdLst/>
          <a:ahLst/>
          <a:cxnLst/>
          <a:rect l="0" t="0" r="0" b="0"/>
          <a:pathLst>
            <a:path>
              <a:moveTo>
                <a:pt x="0" y="39550"/>
              </a:moveTo>
              <a:lnTo>
                <a:pt x="1580263" y="395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2561" y="1324336"/>
        <a:ext cx="79013" cy="79013"/>
      </dsp:txXfrm>
    </dsp:sp>
    <dsp:sp modelId="{37A710EB-7A19-4C35-B506-55E9E4AD5152}">
      <dsp:nvSpPr>
        <dsp:cNvPr id="0" name=""/>
        <dsp:cNvSpPr/>
      </dsp:nvSpPr>
      <dsp:spPr>
        <a:xfrm>
          <a:off x="4493667" y="100695"/>
          <a:ext cx="3207994" cy="160399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a-DK" sz="1800" kern="1200" dirty="0" smtClean="0"/>
            <a:t>Find fælles løsninger på fælles udfordringer på tværs af organisationen</a:t>
          </a:r>
        </a:p>
        <a:p>
          <a:pPr lvl="0" algn="ctr" defTabSz="800100">
            <a:lnSpc>
              <a:spcPct val="90000"/>
            </a:lnSpc>
            <a:spcBef>
              <a:spcPct val="0"/>
            </a:spcBef>
            <a:spcAft>
              <a:spcPct val="35000"/>
            </a:spcAft>
          </a:pPr>
          <a:endParaRPr lang="da-DK" sz="1800" kern="1200" dirty="0"/>
        </a:p>
      </dsp:txBody>
      <dsp:txXfrm>
        <a:off x="4540646" y="147674"/>
        <a:ext cx="3114036" cy="1510039"/>
      </dsp:txXfrm>
    </dsp:sp>
    <dsp:sp modelId="{D0349E3F-B045-4773-B9C9-EF3315A8D6CF}">
      <dsp:nvSpPr>
        <dsp:cNvPr id="0" name=""/>
        <dsp:cNvSpPr/>
      </dsp:nvSpPr>
      <dsp:spPr>
        <a:xfrm rot="2142401">
          <a:off x="3061936" y="2246590"/>
          <a:ext cx="1580263" cy="79101"/>
        </a:xfrm>
        <a:custGeom>
          <a:avLst/>
          <a:gdLst/>
          <a:ahLst/>
          <a:cxnLst/>
          <a:rect l="0" t="0" r="0" b="0"/>
          <a:pathLst>
            <a:path>
              <a:moveTo>
                <a:pt x="0" y="39550"/>
              </a:moveTo>
              <a:lnTo>
                <a:pt x="1580263" y="395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812561" y="2246635"/>
        <a:ext cx="79013" cy="79013"/>
      </dsp:txXfrm>
    </dsp:sp>
    <dsp:sp modelId="{D00F7848-BE0C-43AA-AE65-715B6C527AD2}">
      <dsp:nvSpPr>
        <dsp:cNvPr id="0" name=""/>
        <dsp:cNvSpPr/>
      </dsp:nvSpPr>
      <dsp:spPr>
        <a:xfrm>
          <a:off x="4493667" y="1945292"/>
          <a:ext cx="3207994" cy="160399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a-DK" sz="1800" kern="1200" dirty="0" smtClean="0"/>
            <a:t>Sæt fælles mål for patienten på tværs af faggrænser, enheder, lokaleområder og sektorer </a:t>
          </a:r>
        </a:p>
        <a:p>
          <a:pPr lvl="0" algn="ctr" defTabSz="800100">
            <a:lnSpc>
              <a:spcPct val="90000"/>
            </a:lnSpc>
            <a:spcBef>
              <a:spcPct val="0"/>
            </a:spcBef>
            <a:spcAft>
              <a:spcPct val="35000"/>
            </a:spcAft>
          </a:pPr>
          <a:endParaRPr lang="da-DK" sz="1800" kern="1200" dirty="0"/>
        </a:p>
      </dsp:txBody>
      <dsp:txXfrm>
        <a:off x="4540646" y="1992271"/>
        <a:ext cx="3114036" cy="15100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0F27E-0455-4CC2-98F7-BB71D3DFDA74}" type="datetimeFigureOut">
              <a:rPr lang="da-DK" smtClean="0"/>
              <a:t>26-08-2020</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70A35-78E3-44A8-8817-30F330E52C31}" type="slidenum">
              <a:rPr lang="da-DK" smtClean="0"/>
              <a:t>‹nr.›</a:t>
            </a:fld>
            <a:endParaRPr lang="da-DK"/>
          </a:p>
        </p:txBody>
      </p:sp>
    </p:spTree>
    <p:extLst>
      <p:ext uri="{BB962C8B-B14F-4D97-AF65-F5344CB8AC3E}">
        <p14:creationId xmlns:p14="http://schemas.microsoft.com/office/powerpoint/2010/main" val="108211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2</a:t>
            </a:fld>
            <a:endParaRPr lang="da-DK"/>
          </a:p>
        </p:txBody>
      </p:sp>
    </p:spTree>
    <p:extLst>
      <p:ext uri="{BB962C8B-B14F-4D97-AF65-F5344CB8AC3E}">
        <p14:creationId xmlns:p14="http://schemas.microsoft.com/office/powerpoint/2010/main" val="301025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Italesæt målet og visionen om at nå derhen. Hold fokus på forbedringsarbejdet og anerkend at det tager tid. Men spørg</a:t>
            </a:r>
            <a:r>
              <a:rPr lang="da-DK" baseline="0" dirty="0" smtClean="0"/>
              <a:t> også til fremdriften i projektet, med en klar forventning om at forbedringsteamet arbejder med afprøvninger. </a:t>
            </a:r>
          </a:p>
          <a:p>
            <a:r>
              <a:rPr lang="da-DK" baseline="0" dirty="0" smtClean="0"/>
              <a:t>Kend driverdiagrammet for forbedringsarbejdet – det er vejkortet for forbedringsprojektet. Spørg gerne hvordan den aktuelle afprøvning hænger sammen med driverdiagrammet.</a:t>
            </a:r>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17</a:t>
            </a:fld>
            <a:endParaRPr lang="da-DK"/>
          </a:p>
        </p:txBody>
      </p:sp>
    </p:spTree>
    <p:extLst>
      <p:ext uri="{BB962C8B-B14F-4D97-AF65-F5344CB8AC3E}">
        <p14:creationId xmlns:p14="http://schemas.microsoft.com/office/powerpoint/2010/main" val="123145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Følg med i data fra forbedringsprojektet ugentligt!</a:t>
            </a:r>
            <a:r>
              <a:rPr lang="da-DK" baseline="0" dirty="0" smtClean="0"/>
              <a:t> Spørg ind til data uanset om der ses forbedring eller stilstand.</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18</a:t>
            </a:fld>
            <a:endParaRPr lang="da-DK"/>
          </a:p>
        </p:txBody>
      </p:sp>
    </p:spTree>
    <p:extLst>
      <p:ext uri="{BB962C8B-B14F-4D97-AF65-F5344CB8AC3E}">
        <p14:creationId xmlns:p14="http://schemas.microsoft.com/office/powerpoint/2010/main" val="123145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smtClean="0"/>
              <a:t>Stil</a:t>
            </a:r>
            <a:r>
              <a:rPr lang="en-US" dirty="0" smtClean="0"/>
              <a:t> </a:t>
            </a:r>
            <a:r>
              <a:rPr lang="en-US" dirty="0" err="1" smtClean="0"/>
              <a:t>åbne</a:t>
            </a:r>
            <a:r>
              <a:rPr lang="en-US" dirty="0" smtClean="0"/>
              <a:t> </a:t>
            </a:r>
            <a:r>
              <a:rPr lang="en-US" dirty="0" err="1" smtClean="0"/>
              <a:t>spørgsmål</a:t>
            </a:r>
            <a:r>
              <a:rPr lang="en-US" dirty="0" smtClean="0"/>
              <a:t> </a:t>
            </a:r>
            <a:r>
              <a:rPr lang="en-US" dirty="0" err="1" smtClean="0"/>
              <a:t>til</a:t>
            </a:r>
            <a:r>
              <a:rPr lang="en-US" dirty="0" smtClean="0"/>
              <a:t> </a:t>
            </a:r>
            <a:r>
              <a:rPr lang="en-US" dirty="0" err="1" smtClean="0"/>
              <a:t>patientforløb</a:t>
            </a:r>
            <a:r>
              <a:rPr lang="en-US" dirty="0" smtClean="0"/>
              <a:t>? </a:t>
            </a:r>
            <a:r>
              <a:rPr lang="en-US" dirty="0" err="1" smtClean="0"/>
              <a:t>Tør</a:t>
            </a:r>
            <a:r>
              <a:rPr lang="en-US" dirty="0" smtClean="0"/>
              <a:t> at </a:t>
            </a:r>
            <a:r>
              <a:rPr lang="en-US" dirty="0" err="1" smtClean="0"/>
              <a:t>spørge</a:t>
            </a:r>
            <a:r>
              <a:rPr lang="en-US" dirty="0" smtClean="0"/>
              <a:t> “</a:t>
            </a:r>
            <a:r>
              <a:rPr lang="en-US" dirty="0" err="1" smtClean="0"/>
              <a:t>Hvad</a:t>
            </a:r>
            <a:r>
              <a:rPr lang="en-US" dirty="0" smtClean="0"/>
              <a:t> </a:t>
            </a:r>
            <a:r>
              <a:rPr lang="en-US" dirty="0" err="1" smtClean="0"/>
              <a:t>ville</a:t>
            </a:r>
            <a:r>
              <a:rPr lang="en-US" dirty="0" smtClean="0"/>
              <a:t> </a:t>
            </a:r>
            <a:r>
              <a:rPr lang="en-US" dirty="0" err="1" smtClean="0"/>
              <a:t>jeg</a:t>
            </a:r>
            <a:r>
              <a:rPr lang="en-US" dirty="0" smtClean="0"/>
              <a:t> have </a:t>
            </a:r>
            <a:r>
              <a:rPr lang="en-US" dirty="0" err="1" smtClean="0"/>
              <a:t>ønsket</a:t>
            </a:r>
            <a:r>
              <a:rPr lang="en-US" dirty="0" smtClean="0"/>
              <a:t> </a:t>
            </a:r>
            <a:r>
              <a:rPr lang="en-US" dirty="0" err="1" smtClean="0"/>
              <a:t>som</a:t>
            </a:r>
            <a:r>
              <a:rPr lang="en-US" smtClean="0"/>
              <a:t> patient </a:t>
            </a:r>
            <a:r>
              <a:rPr lang="en-US" dirty="0" smtClean="0"/>
              <a:t>her?”</a:t>
            </a:r>
          </a:p>
          <a:p>
            <a:r>
              <a:rPr lang="en-US" dirty="0" err="1" smtClean="0"/>
              <a:t>Besøg</a:t>
            </a:r>
            <a:r>
              <a:rPr lang="en-US" baseline="0" dirty="0" smtClean="0"/>
              <a:t> </a:t>
            </a:r>
            <a:r>
              <a:rPr lang="en-US" baseline="0" dirty="0" err="1" smtClean="0"/>
              <a:t>forbedringsteams</a:t>
            </a:r>
            <a:r>
              <a:rPr lang="en-US" baseline="0" dirty="0" smtClean="0"/>
              <a:t> </a:t>
            </a:r>
            <a:r>
              <a:rPr lang="en-US" baseline="0" dirty="0" err="1" smtClean="0"/>
              <a:t>i</a:t>
            </a:r>
            <a:r>
              <a:rPr lang="en-US" baseline="0" dirty="0" smtClean="0"/>
              <a:t> </a:t>
            </a:r>
            <a:r>
              <a:rPr lang="en-US" baseline="0" dirty="0" err="1" smtClean="0"/>
              <a:t>andre</a:t>
            </a:r>
            <a:r>
              <a:rPr lang="en-US" baseline="0" dirty="0" smtClean="0"/>
              <a:t> </a:t>
            </a:r>
            <a:r>
              <a:rPr lang="en-US" baseline="0" dirty="0" err="1" smtClean="0"/>
              <a:t>enheder</a:t>
            </a:r>
            <a:r>
              <a:rPr lang="en-US" baseline="0" dirty="0" smtClean="0"/>
              <a:t>, </a:t>
            </a:r>
            <a:r>
              <a:rPr lang="en-US" baseline="0" dirty="0" err="1" smtClean="0"/>
              <a:t>eller</a:t>
            </a:r>
            <a:r>
              <a:rPr lang="en-US" baseline="0" dirty="0" smtClean="0"/>
              <a:t> </a:t>
            </a:r>
            <a:r>
              <a:rPr lang="en-US" baseline="0" dirty="0" err="1" smtClean="0"/>
              <a:t>i</a:t>
            </a:r>
            <a:r>
              <a:rPr lang="en-US" baseline="0" dirty="0" smtClean="0"/>
              <a:t> </a:t>
            </a:r>
            <a:r>
              <a:rPr lang="en-US" baseline="0" dirty="0" err="1" smtClean="0"/>
              <a:t>andre</a:t>
            </a:r>
            <a:r>
              <a:rPr lang="en-US" baseline="0" dirty="0" smtClean="0"/>
              <a:t> led </a:t>
            </a:r>
            <a:r>
              <a:rPr lang="en-US" baseline="0" dirty="0" err="1" smtClean="0"/>
              <a:t>i</a:t>
            </a:r>
            <a:r>
              <a:rPr lang="en-US" baseline="0" dirty="0" smtClean="0"/>
              <a:t> </a:t>
            </a:r>
            <a:r>
              <a:rPr lang="en-US" baseline="0" dirty="0" err="1" smtClean="0"/>
              <a:t>organisationen</a:t>
            </a:r>
            <a:r>
              <a:rPr lang="en-US" baseline="0" dirty="0" smtClean="0"/>
              <a:t>, </a:t>
            </a:r>
            <a:r>
              <a:rPr lang="en-US" baseline="0" dirty="0" err="1" smtClean="0"/>
              <a:t>det</a:t>
            </a:r>
            <a:r>
              <a:rPr lang="en-US" baseline="0" dirty="0" smtClean="0"/>
              <a:t> </a:t>
            </a:r>
            <a:r>
              <a:rPr lang="en-US" baseline="0" dirty="0" err="1" smtClean="0"/>
              <a:t>er</a:t>
            </a:r>
            <a:r>
              <a:rPr lang="en-US" baseline="0" dirty="0" smtClean="0"/>
              <a:t> </a:t>
            </a:r>
            <a:r>
              <a:rPr lang="en-US" baseline="0" dirty="0" err="1" smtClean="0"/>
              <a:t>ikke</a:t>
            </a:r>
            <a:r>
              <a:rPr lang="en-US" baseline="0" dirty="0" smtClean="0"/>
              <a:t> </a:t>
            </a:r>
            <a:r>
              <a:rPr lang="en-US" baseline="0" dirty="0" err="1" smtClean="0"/>
              <a:t>sikkert</a:t>
            </a:r>
            <a:r>
              <a:rPr lang="en-US" baseline="0" dirty="0" smtClean="0"/>
              <a:t> de </a:t>
            </a:r>
            <a:r>
              <a:rPr lang="en-US" baseline="0" dirty="0" err="1" smtClean="0"/>
              <a:t>arbejder</a:t>
            </a:r>
            <a:r>
              <a:rPr lang="en-US" baseline="0" dirty="0" smtClean="0"/>
              <a:t> med </a:t>
            </a:r>
            <a:r>
              <a:rPr lang="en-US" baseline="0" dirty="0" err="1" smtClean="0"/>
              <a:t>samme</a:t>
            </a:r>
            <a:r>
              <a:rPr lang="en-US" baseline="0" dirty="0" smtClean="0"/>
              <a:t> </a:t>
            </a:r>
            <a:r>
              <a:rPr lang="en-US" baseline="0" dirty="0" err="1" smtClean="0"/>
              <a:t>udfordringer</a:t>
            </a:r>
            <a:r>
              <a:rPr lang="en-US" baseline="0" dirty="0" smtClean="0"/>
              <a:t> men de </a:t>
            </a:r>
            <a:r>
              <a:rPr lang="en-US" baseline="0" dirty="0" err="1" smtClean="0"/>
              <a:t>løsninger</a:t>
            </a:r>
            <a:r>
              <a:rPr lang="en-US" baseline="0" dirty="0" smtClean="0"/>
              <a:t> de </a:t>
            </a:r>
            <a:r>
              <a:rPr lang="en-US" baseline="0" dirty="0" err="1" smtClean="0"/>
              <a:t>afprøver</a:t>
            </a:r>
            <a:r>
              <a:rPr lang="en-US" baseline="0" dirty="0" smtClean="0"/>
              <a:t> </a:t>
            </a:r>
            <a:r>
              <a:rPr lang="en-US" baseline="0" dirty="0" err="1" smtClean="0"/>
              <a:t>kan</a:t>
            </a:r>
            <a:r>
              <a:rPr lang="en-US" baseline="0" dirty="0" smtClean="0"/>
              <a:t> </a:t>
            </a:r>
            <a:r>
              <a:rPr lang="en-US" baseline="0" dirty="0" err="1" smtClean="0"/>
              <a:t>være</a:t>
            </a:r>
            <a:r>
              <a:rPr lang="en-US" baseline="0" dirty="0" smtClean="0"/>
              <a:t> </a:t>
            </a:r>
            <a:r>
              <a:rPr lang="en-US" baseline="0" dirty="0" err="1" smtClean="0"/>
              <a:t>meget</a:t>
            </a:r>
            <a:r>
              <a:rPr lang="en-US" baseline="0" dirty="0" smtClean="0"/>
              <a:t> </a:t>
            </a:r>
            <a:r>
              <a:rPr lang="en-US" baseline="0" dirty="0" err="1" smtClean="0"/>
              <a:t>inspirerende</a:t>
            </a:r>
            <a:r>
              <a:rPr lang="en-US" baseline="0" dirty="0" smtClean="0"/>
              <a:t>.</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19</a:t>
            </a:fld>
            <a:endParaRPr lang="da-DK"/>
          </a:p>
        </p:txBody>
      </p:sp>
    </p:spTree>
    <p:extLst>
      <p:ext uri="{BB962C8B-B14F-4D97-AF65-F5344CB8AC3E}">
        <p14:creationId xmlns:p14="http://schemas.microsoft.com/office/powerpoint/2010/main" val="123145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Forandring og forbedring sker gennem handlinger – ikke gennem ideer. </a:t>
            </a:r>
            <a:r>
              <a:rPr lang="da-DK" baseline="0" dirty="0" smtClean="0"/>
              <a:t>Vær klar til at drøfte helt konkrete ændringer af adfærd og arbejdsgange, da det er det der ligger bag forandringer. Det er ikke gyldne ideer, men ofte gnidrede detaljer i arbejdsgange.</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20</a:t>
            </a:fld>
            <a:endParaRPr lang="da-DK"/>
          </a:p>
        </p:txBody>
      </p:sp>
    </p:spTree>
    <p:extLst>
      <p:ext uri="{BB962C8B-B14F-4D97-AF65-F5344CB8AC3E}">
        <p14:creationId xmlns:p14="http://schemas.microsoft.com/office/powerpoint/2010/main" val="383193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3</a:t>
            </a:fld>
            <a:endParaRPr lang="da-DK"/>
          </a:p>
        </p:txBody>
      </p:sp>
    </p:spTree>
    <p:extLst>
      <p:ext uri="{BB962C8B-B14F-4D97-AF65-F5344CB8AC3E}">
        <p14:creationId xmlns:p14="http://schemas.microsoft.com/office/powerpoint/2010/main" val="428558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da-DK" b="1" dirty="0" smtClean="0">
                <a:effectLst/>
              </a:rPr>
              <a:t>OBS: Rogers</a:t>
            </a:r>
            <a:r>
              <a:rPr lang="da-DK" b="1" baseline="0" dirty="0" smtClean="0">
                <a:effectLst/>
              </a:rPr>
              <a:t> model er et forsimplet billede af virkeligheden</a:t>
            </a:r>
            <a:r>
              <a:rPr lang="da-DK" b="1" dirty="0" smtClean="0">
                <a:effectLst/>
              </a:rPr>
              <a:t>.</a:t>
            </a:r>
            <a:r>
              <a:rPr lang="da-DK" b="1" baseline="0" dirty="0" smtClean="0">
                <a:effectLst/>
              </a:rPr>
              <a:t> Folk kan skifte mellem de forskellige typer alt efter hvilken forandring</a:t>
            </a:r>
            <a:endParaRPr lang="da-DK" b="1" dirty="0" smtClean="0">
              <a:effectLst/>
            </a:endParaRPr>
          </a:p>
          <a:p>
            <a:pPr rtl="0"/>
            <a:r>
              <a:rPr lang="da-DK" b="1" dirty="0" smtClean="0">
                <a:effectLst/>
              </a:rPr>
              <a:t>Entusiaster - Innovatører (innovators):</a:t>
            </a:r>
            <a:r>
              <a:rPr lang="da-DK" dirty="0" smtClean="0">
                <a:effectLst/>
              </a:rPr>
              <a:t> Præget af risikovillighed, typisk yngre personer, tæt kontakt til videnskab </a:t>
            </a:r>
          </a:p>
          <a:p>
            <a:pPr rtl="0"/>
            <a:r>
              <a:rPr lang="da-DK" b="1" dirty="0" smtClean="0">
                <a:effectLst/>
              </a:rPr>
              <a:t>Visionære - Tidlige </a:t>
            </a:r>
            <a:r>
              <a:rPr lang="da-DK" b="1" dirty="0" err="1" smtClean="0">
                <a:effectLst/>
              </a:rPr>
              <a:t>tilsluttere</a:t>
            </a:r>
            <a:r>
              <a:rPr lang="da-DK" b="1" dirty="0" smtClean="0">
                <a:effectLst/>
              </a:rPr>
              <a:t> (</a:t>
            </a:r>
            <a:r>
              <a:rPr lang="da-DK" b="1" dirty="0" err="1" smtClean="0">
                <a:effectLst/>
              </a:rPr>
              <a:t>early</a:t>
            </a:r>
            <a:r>
              <a:rPr lang="da-DK" b="1" dirty="0" smtClean="0">
                <a:effectLst/>
              </a:rPr>
              <a:t> </a:t>
            </a:r>
            <a:r>
              <a:rPr lang="da-DK" b="1" dirty="0" err="1" smtClean="0">
                <a:effectLst/>
              </a:rPr>
              <a:t>adopters</a:t>
            </a:r>
            <a:r>
              <a:rPr lang="da-DK" b="1" dirty="0" smtClean="0">
                <a:effectLst/>
              </a:rPr>
              <a:t>): </a:t>
            </a:r>
            <a:r>
              <a:rPr lang="da-DK" dirty="0" smtClean="0">
                <a:effectLst/>
              </a:rPr>
              <a:t>Opinionsledere, typisk yngre personer</a:t>
            </a:r>
          </a:p>
          <a:p>
            <a:pPr rtl="0"/>
            <a:r>
              <a:rPr lang="da-DK" b="1" dirty="0" smtClean="0">
                <a:effectLst/>
              </a:rPr>
              <a:t>Pragmatikere - Tidlige flertal ( </a:t>
            </a:r>
            <a:r>
              <a:rPr lang="da-DK" b="1" dirty="0" err="1" smtClean="0">
                <a:effectLst/>
              </a:rPr>
              <a:t>early</a:t>
            </a:r>
            <a:r>
              <a:rPr lang="da-DK" b="1" dirty="0" smtClean="0">
                <a:effectLst/>
              </a:rPr>
              <a:t> </a:t>
            </a:r>
            <a:r>
              <a:rPr lang="da-DK" b="1" dirty="0" err="1" smtClean="0">
                <a:effectLst/>
              </a:rPr>
              <a:t>majority</a:t>
            </a:r>
            <a:r>
              <a:rPr lang="da-DK" b="1" dirty="0" smtClean="0">
                <a:effectLst/>
              </a:rPr>
              <a:t>): </a:t>
            </a:r>
            <a:r>
              <a:rPr lang="da-DK" dirty="0" smtClean="0">
                <a:effectLst/>
              </a:rPr>
              <a:t>Tager innovation i brug efter markant længere tid sammenlignet med innovators og </a:t>
            </a:r>
            <a:r>
              <a:rPr lang="da-DK" dirty="0" err="1" smtClean="0">
                <a:effectLst/>
              </a:rPr>
              <a:t>early</a:t>
            </a:r>
            <a:r>
              <a:rPr lang="da-DK" dirty="0" smtClean="0">
                <a:effectLst/>
              </a:rPr>
              <a:t> </a:t>
            </a:r>
            <a:r>
              <a:rPr lang="da-DK" dirty="0" err="1" smtClean="0">
                <a:effectLst/>
              </a:rPr>
              <a:t>adopters</a:t>
            </a:r>
            <a:endParaRPr lang="da-DK" dirty="0" smtClean="0">
              <a:effectLst/>
            </a:endParaRPr>
          </a:p>
          <a:p>
            <a:pPr rtl="0"/>
            <a:r>
              <a:rPr lang="da-DK" b="1" dirty="0" smtClean="0">
                <a:effectLst/>
              </a:rPr>
              <a:t>Konservative - Sene flertal (</a:t>
            </a:r>
            <a:r>
              <a:rPr lang="da-DK" b="1" dirty="0" err="1" smtClean="0">
                <a:effectLst/>
              </a:rPr>
              <a:t>late</a:t>
            </a:r>
            <a:r>
              <a:rPr lang="da-DK" b="1" dirty="0" smtClean="0">
                <a:effectLst/>
              </a:rPr>
              <a:t> </a:t>
            </a:r>
            <a:r>
              <a:rPr lang="da-DK" b="1" dirty="0" err="1" smtClean="0">
                <a:effectLst/>
              </a:rPr>
              <a:t>majority</a:t>
            </a:r>
            <a:r>
              <a:rPr lang="da-DK" b="1" dirty="0" smtClean="0">
                <a:effectLst/>
              </a:rPr>
              <a:t>): </a:t>
            </a:r>
            <a:r>
              <a:rPr lang="da-DK" dirty="0" smtClean="0">
                <a:effectLst/>
              </a:rPr>
              <a:t>Tager innovationer i brug efter flertallet har gjort det, personer er typisk skeptiske, sjældent opinionsledere.</a:t>
            </a:r>
          </a:p>
          <a:p>
            <a:pPr rtl="0"/>
            <a:r>
              <a:rPr lang="da-DK" b="1" dirty="0" smtClean="0">
                <a:effectLst/>
              </a:rPr>
              <a:t>Skeptikere</a:t>
            </a:r>
            <a:r>
              <a:rPr lang="da-DK" b="1" baseline="0" dirty="0" smtClean="0">
                <a:effectLst/>
              </a:rPr>
              <a:t> - </a:t>
            </a:r>
            <a:r>
              <a:rPr lang="da-DK" b="1" dirty="0" smtClean="0">
                <a:effectLst/>
              </a:rPr>
              <a:t>Efternølere (</a:t>
            </a:r>
            <a:r>
              <a:rPr lang="da-DK" b="1" dirty="0" err="1" smtClean="0">
                <a:effectLst/>
              </a:rPr>
              <a:t>laggards</a:t>
            </a:r>
            <a:r>
              <a:rPr lang="da-DK" b="1" dirty="0" smtClean="0">
                <a:effectLst/>
              </a:rPr>
              <a:t>): </a:t>
            </a:r>
            <a:r>
              <a:rPr lang="da-DK" dirty="0" smtClean="0">
                <a:effectLst/>
              </a:rPr>
              <a:t>Er de sidste til at tage en innovation i brug, er typisk optaget af traditioner og imod forandringer, højere gennemsnitsalder end de andre adoptantgrupper.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5</a:t>
            </a:fld>
            <a:endParaRPr lang="da-DK"/>
          </a:p>
        </p:txBody>
      </p:sp>
    </p:spTree>
    <p:extLst>
      <p:ext uri="{BB962C8B-B14F-4D97-AF65-F5344CB8AC3E}">
        <p14:creationId xmlns:p14="http://schemas.microsoft.com/office/powerpoint/2010/main" val="8104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7</a:t>
            </a:fld>
            <a:endParaRPr lang="da-DK"/>
          </a:p>
        </p:txBody>
      </p:sp>
    </p:spTree>
    <p:extLst>
      <p:ext uri="{BB962C8B-B14F-4D97-AF65-F5344CB8AC3E}">
        <p14:creationId xmlns:p14="http://schemas.microsoft.com/office/powerpoint/2010/main" val="116368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Følelser virker!!!</a:t>
            </a:r>
          </a:p>
          <a:p>
            <a:endParaRPr lang="da-DK" dirty="0" smtClean="0"/>
          </a:p>
          <a:p>
            <a:r>
              <a:rPr lang="da-DK" dirty="0" smtClean="0"/>
              <a:t>Til bogen ”The </a:t>
            </a:r>
            <a:r>
              <a:rPr lang="da-DK" dirty="0" err="1" smtClean="0"/>
              <a:t>heart</a:t>
            </a:r>
            <a:r>
              <a:rPr lang="da-DK" dirty="0" smtClean="0"/>
              <a:t> of </a:t>
            </a:r>
            <a:r>
              <a:rPr lang="da-DK" dirty="0" err="1" smtClean="0"/>
              <a:t>change</a:t>
            </a:r>
            <a:r>
              <a:rPr lang="da-DK" dirty="0" smtClean="0"/>
              <a:t>” udførte John </a:t>
            </a:r>
            <a:r>
              <a:rPr lang="da-DK" dirty="0" err="1" smtClean="0"/>
              <a:t>Kotter</a:t>
            </a:r>
            <a:r>
              <a:rPr lang="da-DK" dirty="0" smtClean="0"/>
              <a:t> og Dan Cohen en undersøgelse med</a:t>
            </a:r>
            <a:r>
              <a:rPr lang="da-DK" baseline="0" dirty="0" smtClean="0"/>
              <a:t> et formål at forstå hvorfor forandring finder sted i store organisationer. De interviewede 400 mennesker og 130 store virksomheder i USA, Europa, Australien og </a:t>
            </a:r>
            <a:r>
              <a:rPr lang="da-DK" baseline="0" dirty="0" err="1" smtClean="0"/>
              <a:t>sydafrika</a:t>
            </a:r>
            <a:r>
              <a:rPr lang="da-DK" baseline="0" dirty="0" smtClean="0"/>
              <a:t>. </a:t>
            </a:r>
          </a:p>
        </p:txBody>
      </p:sp>
      <p:sp>
        <p:nvSpPr>
          <p:cNvPr id="4" name="Pladsholder til diasnummer 3"/>
          <p:cNvSpPr>
            <a:spLocks noGrp="1"/>
          </p:cNvSpPr>
          <p:nvPr>
            <p:ph type="sldNum" sz="quarter" idx="10"/>
          </p:nvPr>
        </p:nvSpPr>
        <p:spPr/>
        <p:txBody>
          <a:bodyPr/>
          <a:lstStyle/>
          <a:p>
            <a:fld id="{F5C70A35-78E3-44A8-8817-30F330E52C31}" type="slidenum">
              <a:rPr lang="da-DK" smtClean="0"/>
              <a:t>8</a:t>
            </a:fld>
            <a:endParaRPr lang="da-DK"/>
          </a:p>
        </p:txBody>
      </p:sp>
    </p:spTree>
    <p:extLst>
      <p:ext uri="{BB962C8B-B14F-4D97-AF65-F5344CB8AC3E}">
        <p14:creationId xmlns:p14="http://schemas.microsoft.com/office/powerpoint/2010/main" val="334203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err="1" smtClean="0"/>
              <a:t>IHI’s</a:t>
            </a:r>
            <a:r>
              <a:rPr lang="da-DK" sz="1200" dirty="0" smtClean="0"/>
              <a:t> erfaring og teori er, at de </a:t>
            </a:r>
            <a:r>
              <a:rPr lang="da-DK" sz="1200" b="0" i="0" u="none" strike="noStrike" kern="1200" baseline="0" dirty="0" smtClean="0">
                <a:solidFill>
                  <a:schemeClr val="tx1"/>
                </a:solidFill>
                <a:latin typeface="+mn-lt"/>
                <a:ea typeface="+mn-ea"/>
                <a:cs typeface="+mn-cs"/>
              </a:rPr>
              <a:t>fem adfærdselementer for ledere skaber gennemslagskraft i forandrings- og forbedringsledelse. </a:t>
            </a: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Alle 5 adfærdselementer har fokus på mennesker og på samarbejde.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Kilde: </a:t>
            </a:r>
            <a:r>
              <a:rPr lang="da-DK" sz="1200" dirty="0" err="1" smtClean="0"/>
              <a:t>Swensen</a:t>
            </a:r>
            <a:r>
              <a:rPr lang="da-DK" sz="1200" dirty="0" smtClean="0"/>
              <a:t> S, </a:t>
            </a:r>
            <a:r>
              <a:rPr lang="da-DK" sz="1200" dirty="0" err="1" smtClean="0"/>
              <a:t>Pugh</a:t>
            </a:r>
            <a:r>
              <a:rPr lang="da-DK" sz="1200" dirty="0" smtClean="0"/>
              <a:t> M, </a:t>
            </a:r>
            <a:r>
              <a:rPr lang="da-DK" sz="1200" dirty="0" err="1" smtClean="0"/>
              <a:t>McMullan</a:t>
            </a:r>
            <a:r>
              <a:rPr lang="da-DK" sz="1200" dirty="0" smtClean="0"/>
              <a:t> C, </a:t>
            </a:r>
            <a:r>
              <a:rPr lang="da-DK" sz="1200" dirty="0" err="1" smtClean="0"/>
              <a:t>Kabcenell</a:t>
            </a:r>
            <a:r>
              <a:rPr lang="da-DK" sz="1200" dirty="0" smtClean="0"/>
              <a:t> A. High-</a:t>
            </a:r>
            <a:r>
              <a:rPr lang="da-DK" sz="1200" dirty="0" err="1" smtClean="0"/>
              <a:t>Impact</a:t>
            </a:r>
            <a:r>
              <a:rPr lang="da-DK" sz="1200" dirty="0" smtClean="0"/>
              <a:t> </a:t>
            </a:r>
            <a:r>
              <a:rPr lang="da-DK" sz="1200" dirty="0" err="1" smtClean="0"/>
              <a:t>Leadership</a:t>
            </a:r>
            <a:r>
              <a:rPr lang="da-DK" sz="1200" dirty="0" smtClean="0"/>
              <a:t>: </a:t>
            </a:r>
            <a:r>
              <a:rPr lang="da-DK" sz="1200" dirty="0" err="1" smtClean="0"/>
              <a:t>Improve</a:t>
            </a:r>
            <a:r>
              <a:rPr lang="da-DK" sz="1200" dirty="0" smtClean="0"/>
              <a:t> Care, </a:t>
            </a:r>
            <a:r>
              <a:rPr lang="da-DK" sz="1200" dirty="0" err="1" smtClean="0"/>
              <a:t>Improve</a:t>
            </a:r>
            <a:r>
              <a:rPr lang="da-DK" sz="1200" dirty="0" smtClean="0"/>
              <a:t> the Health of Populations, and </a:t>
            </a:r>
            <a:r>
              <a:rPr lang="da-DK" sz="1200" dirty="0" err="1" smtClean="0"/>
              <a:t>Reduce</a:t>
            </a:r>
            <a:r>
              <a:rPr lang="da-DK" sz="1200" dirty="0" smtClean="0"/>
              <a:t> </a:t>
            </a:r>
            <a:r>
              <a:rPr lang="da-DK" sz="1200" dirty="0" err="1" smtClean="0"/>
              <a:t>Costs</a:t>
            </a:r>
            <a:r>
              <a:rPr lang="da-DK" sz="1200" dirty="0" smtClean="0"/>
              <a:t>. IHI White Paper. Cambridge, Massachusetts: Institute for Healthcare </a:t>
            </a:r>
            <a:r>
              <a:rPr lang="da-DK" sz="1200" dirty="0" err="1" smtClean="0"/>
              <a:t>Improvement</a:t>
            </a:r>
            <a:r>
              <a:rPr lang="da-DK" sz="1200" dirty="0" smtClean="0"/>
              <a:t>; 2013. (</a:t>
            </a:r>
            <a:r>
              <a:rPr lang="da-DK" sz="1200" dirty="0" err="1" smtClean="0"/>
              <a:t>Available</a:t>
            </a:r>
            <a:r>
              <a:rPr lang="da-DK" sz="1200" dirty="0" smtClean="0"/>
              <a:t> at ihi.org)</a:t>
            </a:r>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13</a:t>
            </a:fld>
            <a:endParaRPr lang="da-DK"/>
          </a:p>
        </p:txBody>
      </p:sp>
    </p:spTree>
    <p:extLst>
      <p:ext uri="{BB962C8B-B14F-4D97-AF65-F5344CB8AC3E}">
        <p14:creationId xmlns:p14="http://schemas.microsoft.com/office/powerpoint/2010/main" val="294571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Som leder er det en essentiel</a:t>
            </a:r>
            <a:r>
              <a:rPr lang="da-DK" baseline="0" dirty="0" smtClean="0"/>
              <a:t> værdi at sætte patienten først. Opsøg enhver lejlighed til at få talt med patienter/pårørende, hør hvad der rør sig hos den enkelte. Fokus på ”</a:t>
            </a:r>
            <a:r>
              <a:rPr lang="da-DK" baseline="0" dirty="0" err="1" smtClean="0"/>
              <a:t>What</a:t>
            </a:r>
            <a:r>
              <a:rPr lang="da-DK" baseline="0" dirty="0" smtClean="0"/>
              <a:t> </a:t>
            </a:r>
            <a:r>
              <a:rPr lang="da-DK" baseline="0" dirty="0" err="1" smtClean="0"/>
              <a:t>matters</a:t>
            </a:r>
            <a:r>
              <a:rPr lang="da-DK" baseline="0" dirty="0" smtClean="0"/>
              <a:t> to </a:t>
            </a:r>
            <a:r>
              <a:rPr lang="da-DK" baseline="0" dirty="0" err="1" smtClean="0"/>
              <a:t>you</a:t>
            </a:r>
            <a:r>
              <a:rPr lang="da-DK" baseline="0" dirty="0" smtClean="0"/>
              <a:t>?”, fremfor ”</a:t>
            </a:r>
            <a:r>
              <a:rPr lang="da-DK" baseline="0" dirty="0" err="1" smtClean="0"/>
              <a:t>What’s</a:t>
            </a:r>
            <a:r>
              <a:rPr lang="da-DK" baseline="0" dirty="0" smtClean="0"/>
              <a:t> the matter with </a:t>
            </a:r>
            <a:r>
              <a:rPr lang="da-DK" baseline="0" dirty="0" err="1" smtClean="0"/>
              <a:t>you</a:t>
            </a:r>
            <a:r>
              <a:rPr lang="da-DK" baseline="0" dirty="0" smtClean="0"/>
              <a:t>?”</a:t>
            </a:r>
            <a:r>
              <a:rPr lang="da-DK" dirty="0" smtClean="0"/>
              <a:t> </a:t>
            </a:r>
          </a:p>
          <a:p>
            <a:r>
              <a:rPr lang="en-US" sz="1200" b="0" i="0" u="none" strike="noStrike" kern="1200" baseline="0" dirty="0" smtClean="0">
                <a:solidFill>
                  <a:schemeClr val="tx1"/>
                </a:solidFill>
                <a:latin typeface="+mn-lt"/>
                <a:ea typeface="+mn-ea"/>
                <a:cs typeface="+mn-cs"/>
              </a:rPr>
              <a:t>At </a:t>
            </a:r>
            <a:r>
              <a:rPr lang="en-US" sz="1200" b="0" i="0" u="none" strike="noStrike" kern="1200" baseline="0" dirty="0" err="1" smtClean="0">
                <a:solidFill>
                  <a:schemeClr val="tx1"/>
                </a:solidFill>
                <a:latin typeface="+mn-lt"/>
                <a:ea typeface="+mn-ea"/>
                <a:cs typeface="+mn-cs"/>
              </a:rPr>
              <a:t>sætte</a:t>
            </a:r>
            <a:r>
              <a:rPr lang="en-US" sz="1200" b="0" i="0" u="none" strike="noStrike" kern="1200" baseline="0" dirty="0" smtClean="0">
                <a:solidFill>
                  <a:schemeClr val="tx1"/>
                </a:solidFill>
                <a:latin typeface="+mn-lt"/>
                <a:ea typeface="+mn-ea"/>
                <a:cs typeface="+mn-cs"/>
              </a:rPr>
              <a:t> patient </a:t>
            </a:r>
            <a:r>
              <a:rPr lang="en-US" sz="1200" b="0" i="0" u="none" strike="noStrike" kern="1200" baseline="0" dirty="0" err="1" smtClean="0">
                <a:solidFill>
                  <a:schemeClr val="tx1"/>
                </a:solidFill>
                <a:latin typeface="+mn-lt"/>
                <a:ea typeface="+mn-ea"/>
                <a:cs typeface="+mn-cs"/>
              </a:rPr>
              <a:t>kan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også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være</a:t>
            </a:r>
            <a:r>
              <a:rPr lang="en-US" sz="1200" b="0" i="0" u="none" strike="noStrike" kern="1200" baseline="0" dirty="0" smtClean="0">
                <a:solidFill>
                  <a:schemeClr val="tx1"/>
                </a:solidFill>
                <a:latin typeface="+mn-lt"/>
                <a:ea typeface="+mn-ea"/>
                <a:cs typeface="+mn-cs"/>
              </a:rPr>
              <a:t> at </a:t>
            </a:r>
            <a:r>
              <a:rPr lang="en-US" sz="1200" b="0" i="0" u="none" strike="noStrike" kern="1200" baseline="0" dirty="0" err="1" smtClean="0">
                <a:solidFill>
                  <a:schemeClr val="tx1"/>
                </a:solidFill>
                <a:latin typeface="+mn-lt"/>
                <a:ea typeface="+mn-ea"/>
                <a:cs typeface="+mn-cs"/>
              </a:rPr>
              <a:t>lederen</a:t>
            </a:r>
            <a:r>
              <a:rPr lang="en-US" sz="1200" b="0" i="0" u="none" strike="noStrike" kern="1200" baseline="0" dirty="0" smtClean="0">
                <a:solidFill>
                  <a:schemeClr val="tx1"/>
                </a:solidFill>
                <a:latin typeface="+mn-lt"/>
                <a:ea typeface="+mn-ea"/>
                <a:cs typeface="+mn-cs"/>
              </a:rPr>
              <a:t> starter </a:t>
            </a:r>
            <a:r>
              <a:rPr lang="en-US" sz="1200" b="0" i="0" u="none" strike="noStrike" kern="1200" baseline="0" dirty="0" err="1" smtClean="0">
                <a:solidFill>
                  <a:schemeClr val="tx1"/>
                </a:solidFill>
                <a:latin typeface="+mn-lt"/>
                <a:ea typeface="+mn-ea"/>
                <a:cs typeface="+mn-cs"/>
              </a:rPr>
              <a:t>hvert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møde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forbedringsarbejdet</a:t>
            </a:r>
            <a:r>
              <a:rPr lang="en-US" sz="1200" b="0" i="0" u="none" strike="noStrike" kern="1200" baseline="0" dirty="0" smtClean="0">
                <a:solidFill>
                  <a:schemeClr val="tx1"/>
                </a:solidFill>
                <a:latin typeface="+mn-lt"/>
                <a:ea typeface="+mn-ea"/>
                <a:cs typeface="+mn-cs"/>
              </a:rPr>
              <a:t> med at </a:t>
            </a:r>
            <a:r>
              <a:rPr lang="en-US" sz="1200" b="0" i="0" u="none" strike="noStrike" kern="1200" baseline="0" dirty="0" err="1" smtClean="0">
                <a:solidFill>
                  <a:schemeClr val="tx1"/>
                </a:solidFill>
                <a:latin typeface="+mn-lt"/>
                <a:ea typeface="+mn-ea"/>
                <a:cs typeface="+mn-cs"/>
              </a:rPr>
              <a:t>fortælle</a:t>
            </a:r>
            <a:r>
              <a:rPr lang="en-US" sz="1200" b="0" i="0" u="none" strike="noStrike" kern="1200" baseline="0" dirty="0" smtClean="0">
                <a:solidFill>
                  <a:schemeClr val="tx1"/>
                </a:solidFill>
                <a:latin typeface="+mn-lt"/>
                <a:ea typeface="+mn-ea"/>
                <a:cs typeface="+mn-cs"/>
              </a:rPr>
              <a:t> om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samtale</a:t>
            </a:r>
            <a:r>
              <a:rPr lang="en-US" sz="1200" b="0" i="0" u="none" strike="noStrike" kern="1200" baseline="0" dirty="0" smtClean="0">
                <a:solidFill>
                  <a:schemeClr val="tx1"/>
                </a:solidFill>
                <a:latin typeface="+mn-lt"/>
                <a:ea typeface="+mn-ea"/>
                <a:cs typeface="+mn-cs"/>
              </a:rPr>
              <a:t> med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patient, </a:t>
            </a:r>
            <a:r>
              <a:rPr lang="en-US" sz="1200" b="0" i="0" u="none" strike="noStrike" kern="1200" baseline="0" dirty="0" err="1" smtClean="0">
                <a:solidFill>
                  <a:schemeClr val="tx1"/>
                </a:solidFill>
                <a:latin typeface="+mn-lt"/>
                <a:ea typeface="+mn-ea"/>
                <a:cs typeface="+mn-cs"/>
              </a:rPr>
              <a:t>eller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case </a:t>
            </a:r>
            <a:r>
              <a:rPr lang="en-US" sz="1200" b="0" i="0" u="none" strike="noStrike" kern="1200" baseline="0" dirty="0" err="1" smtClean="0">
                <a:solidFill>
                  <a:schemeClr val="tx1"/>
                </a:solidFill>
                <a:latin typeface="+mn-lt"/>
                <a:ea typeface="+mn-ea"/>
                <a:cs typeface="+mn-cs"/>
              </a:rPr>
              <a:t>fra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dagligdagen</a:t>
            </a:r>
            <a:r>
              <a:rPr lang="en-US" sz="1200" b="0" i="0" u="none" strike="noStrike" kern="1200" baseline="0" dirty="0" smtClean="0">
                <a:solidFill>
                  <a:schemeClr val="tx1"/>
                </a:solidFill>
                <a:latin typeface="+mn-lt"/>
                <a:ea typeface="+mn-ea"/>
                <a:cs typeface="+mn-cs"/>
              </a:rPr>
              <a:t>. </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14</a:t>
            </a:fld>
            <a:endParaRPr lang="da-DK"/>
          </a:p>
        </p:txBody>
      </p:sp>
    </p:spTree>
    <p:extLst>
      <p:ext uri="{BB962C8B-B14F-4D97-AF65-F5344CB8AC3E}">
        <p14:creationId xmlns:p14="http://schemas.microsoft.com/office/powerpoint/2010/main" val="211326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Spørg åbent ind</a:t>
            </a:r>
            <a:r>
              <a:rPr lang="da-DK" baseline="0" dirty="0" smtClean="0"/>
              <a:t> til forbedringsteamets arbejde og de metoder de anvender. Anerkend at de er de kliniske eksperter, og at de ideer de vil afprøve med stor sandsynlighed er mere kvalificerede end det du måske lige kan se. Fokuser på at bane vejen for at de kan arbejde, blandt andet ved at i</a:t>
            </a:r>
            <a:r>
              <a:rPr lang="da-DK" dirty="0" smtClean="0"/>
              <a:t>talesætte betydningen af det forbedringsprojekt</a:t>
            </a:r>
            <a:r>
              <a:rPr lang="da-DK" baseline="0" dirty="0" smtClean="0"/>
              <a:t> I har sat i gang overfor resten af organisationen. Det kan vare tid inden data viser resultater, afhængigt af hvilke indikatorer der måles på.</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15</a:t>
            </a:fld>
            <a:endParaRPr lang="da-DK"/>
          </a:p>
        </p:txBody>
      </p:sp>
    </p:spTree>
    <p:extLst>
      <p:ext uri="{BB962C8B-B14F-4D97-AF65-F5344CB8AC3E}">
        <p14:creationId xmlns:p14="http://schemas.microsoft.com/office/powerpoint/2010/main" val="123145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Et af de mest kendte</a:t>
            </a:r>
            <a:r>
              <a:rPr lang="da-DK" baseline="0" dirty="0" smtClean="0"/>
              <a:t> </a:t>
            </a:r>
            <a:r>
              <a:rPr lang="da-DK" dirty="0" smtClean="0"/>
              <a:t>citater fra skaberne af Forbedringsmodellen er ”</a:t>
            </a:r>
            <a:r>
              <a:rPr lang="da-DK" dirty="0" err="1" smtClean="0"/>
              <a:t>Every</a:t>
            </a:r>
            <a:r>
              <a:rPr lang="da-DK" dirty="0" smtClean="0"/>
              <a:t> </a:t>
            </a:r>
            <a:r>
              <a:rPr lang="da-DK" dirty="0" err="1" smtClean="0"/>
              <a:t>systen</a:t>
            </a:r>
            <a:r>
              <a:rPr lang="da-DK" dirty="0" smtClean="0"/>
              <a:t> is </a:t>
            </a:r>
            <a:r>
              <a:rPr lang="da-DK" dirty="0" err="1" smtClean="0"/>
              <a:t>perfectly</a:t>
            </a:r>
            <a:r>
              <a:rPr lang="da-DK" dirty="0" smtClean="0"/>
              <a:t> </a:t>
            </a:r>
            <a:r>
              <a:rPr lang="da-DK" dirty="0" err="1" smtClean="0"/>
              <a:t>designed</a:t>
            </a:r>
            <a:r>
              <a:rPr lang="da-DK" dirty="0" smtClean="0"/>
              <a:t> to </a:t>
            </a:r>
            <a:r>
              <a:rPr lang="da-DK" dirty="0" err="1" smtClean="0"/>
              <a:t>get</a:t>
            </a:r>
            <a:r>
              <a:rPr lang="da-DK" dirty="0" smtClean="0"/>
              <a:t> the </a:t>
            </a:r>
            <a:r>
              <a:rPr lang="da-DK" dirty="0" err="1" smtClean="0"/>
              <a:t>results</a:t>
            </a:r>
            <a:r>
              <a:rPr lang="da-DK" dirty="0" smtClean="0"/>
              <a:t> it </a:t>
            </a:r>
            <a:r>
              <a:rPr lang="da-DK" dirty="0" err="1" smtClean="0"/>
              <a:t>gets</a:t>
            </a:r>
            <a:r>
              <a:rPr lang="da-DK" dirty="0" smtClean="0"/>
              <a:t>”</a:t>
            </a:r>
            <a:r>
              <a:rPr lang="da-DK" baseline="0" dirty="0" smtClean="0"/>
              <a:t>. Citatet krediteres oftest til Edwards </a:t>
            </a:r>
            <a:r>
              <a:rPr lang="da-DK" baseline="0" dirty="0" err="1" smtClean="0"/>
              <a:t>Demings</a:t>
            </a:r>
            <a:r>
              <a:rPr lang="da-DK" baseline="0" dirty="0" smtClean="0"/>
              <a:t>, men stammer måske egentlig fra Paul </a:t>
            </a:r>
            <a:r>
              <a:rPr lang="da-DK" baseline="0" dirty="0" err="1" smtClean="0"/>
              <a:t>Batalden</a:t>
            </a:r>
            <a:r>
              <a:rPr lang="da-DK" baseline="0" dirty="0" smtClean="0"/>
              <a:t>.</a:t>
            </a:r>
          </a:p>
          <a:p>
            <a:r>
              <a:rPr lang="da-DK" baseline="0" dirty="0" smtClean="0"/>
              <a:t>Pointen er, at man må forstå at det IKKE ER TILFÆLDIGT at ens organisation performer som den gør. Se på data henover tid, hvis organisationen ret konsekvent leverer det samme henover en periode så skyldes det ikke uheld, dårlige tider, eller elendige medarbejdere. Det skyldes at organisationen simpelthen leverer det man har designet det til. Derfor skal man heller ikke fokusere at finde oprindelsen eller årsagen til dårlige resultater blandt medarbejdere et sted i organisationen. De fleste mennesker går op i deres arbejde og tillægger det stor værdi at gøre det så godt de kan. Men nogen gange kan de ikke gøre det bedre, fordi systemet er som det er. ”A bad system beats a </a:t>
            </a:r>
            <a:r>
              <a:rPr lang="da-DK" baseline="0" dirty="0" err="1" smtClean="0"/>
              <a:t>good</a:t>
            </a:r>
            <a:r>
              <a:rPr lang="da-DK" baseline="0" dirty="0" smtClean="0"/>
              <a:t> person </a:t>
            </a:r>
            <a:r>
              <a:rPr lang="da-DK" baseline="0" dirty="0" err="1" smtClean="0"/>
              <a:t>every</a:t>
            </a:r>
            <a:r>
              <a:rPr lang="da-DK" baseline="0" dirty="0" smtClean="0"/>
              <a:t> time!”</a:t>
            </a:r>
            <a:endParaRPr lang="da-DK"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16</a:t>
            </a:fld>
            <a:endParaRPr lang="da-DK"/>
          </a:p>
        </p:txBody>
      </p:sp>
    </p:spTree>
    <p:extLst>
      <p:ext uri="{BB962C8B-B14F-4D97-AF65-F5344CB8AC3E}">
        <p14:creationId xmlns:p14="http://schemas.microsoft.com/office/powerpoint/2010/main" val="292434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
        <p:nvSpPr>
          <p:cNvPr id="2" name="Rektangel 1"/>
          <p:cNvSpPr/>
          <p:nvPr/>
        </p:nvSpPr>
        <p:spPr>
          <a:xfrm>
            <a:off x="179999" y="792000"/>
            <a:ext cx="8784000" cy="558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38994" name="Rectangle 82"/>
          <p:cNvSpPr>
            <a:spLocks noGrp="1" noChangeArrowheads="1"/>
          </p:cNvSpPr>
          <p:nvPr>
            <p:ph type="ftr" sz="quarter" idx="3"/>
          </p:nvPr>
        </p:nvSpPr>
        <p:spPr/>
        <p:txBody>
          <a:bodyPr/>
          <a:lstStyle>
            <a:lvl1pPr>
              <a:defRPr>
                <a:solidFill>
                  <a:srgbClr val="E3DFD4"/>
                </a:solidFill>
              </a:defRPr>
            </a:lvl1pPr>
          </a:lstStyle>
          <a:p>
            <a:endParaRPr lang="da-DK"/>
          </a:p>
        </p:txBody>
      </p:sp>
      <p:sp>
        <p:nvSpPr>
          <p:cNvPr id="39024" name="Rectangle 112"/>
          <p:cNvSpPr>
            <a:spLocks noGrp="1" noChangeArrowheads="1"/>
          </p:cNvSpPr>
          <p:nvPr>
            <p:ph type="ctrTitle" sz="quarter" hasCustomPrompt="1"/>
          </p:nvPr>
        </p:nvSpPr>
        <p:spPr>
          <a:xfrm>
            <a:off x="898525" y="3813175"/>
            <a:ext cx="7377113" cy="1439863"/>
          </a:xfrm>
        </p:spPr>
        <p:txBody>
          <a:bodyPr/>
          <a:lstStyle>
            <a:lvl1pPr>
              <a:lnSpc>
                <a:spcPct val="100000"/>
              </a:lnSpc>
              <a:spcAft>
                <a:spcPct val="20000"/>
              </a:spcAft>
              <a:defRPr sz="4300">
                <a:solidFill>
                  <a:schemeClr val="bg1"/>
                </a:solidFill>
              </a:defRPr>
            </a:lvl1pPr>
          </a:lstStyle>
          <a:p>
            <a:pPr lvl="0"/>
            <a:r>
              <a:rPr lang="da-DK" altLang="da-DK" noProof="0" dirty="0" smtClean="0"/>
              <a:t>Skriv titel her</a:t>
            </a:r>
          </a:p>
        </p:txBody>
      </p:sp>
      <p:sp>
        <p:nvSpPr>
          <p:cNvPr id="39025" name="Rectangle 113"/>
          <p:cNvSpPr>
            <a:spLocks noGrp="1" noChangeArrowheads="1"/>
          </p:cNvSpPr>
          <p:nvPr>
            <p:ph type="subTitle" sz="quarter" idx="1" hasCustomPrompt="1"/>
          </p:nvPr>
        </p:nvSpPr>
        <p:spPr>
          <a:xfrm>
            <a:off x="898525" y="5397500"/>
            <a:ext cx="7377113" cy="719138"/>
          </a:xfrm>
        </p:spPr>
        <p:txBody>
          <a:bodyPr anchor="t"/>
          <a:lstStyle>
            <a:lvl1pPr marL="0" indent="0">
              <a:buFont typeface="Wingdings" pitchFamily="2" charset="2"/>
              <a:buNone/>
              <a:defRPr sz="2000"/>
            </a:lvl1pPr>
          </a:lstStyle>
          <a:p>
            <a:pPr lvl="0"/>
            <a:r>
              <a:rPr lang="da-DK" altLang="da-DK" noProof="0" dirty="0" smtClean="0"/>
              <a:t>Skriv undertitel her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skrive overskrift</a:t>
            </a:r>
            <a:endParaRPr lang="da-DK" dirty="0"/>
          </a:p>
        </p:txBody>
      </p:sp>
      <p:sp>
        <p:nvSpPr>
          <p:cNvPr id="3" name="Pladsholder til indhold 2"/>
          <p:cNvSpPr>
            <a:spLocks noGrp="1"/>
          </p:cNvSpPr>
          <p:nvPr>
            <p:ph idx="1" hasCustomPrompt="1"/>
          </p:nvPr>
        </p:nvSpPr>
        <p:spPr/>
        <p:txBody>
          <a:bodyPr/>
          <a:lstStyle>
            <a:lvl1pPr>
              <a:defRPr/>
            </a:lvl1pPr>
          </a:lstStyle>
          <a:p>
            <a:pPr lvl="0"/>
            <a:r>
              <a:rPr lang="da-DK" dirty="0" smtClean="0"/>
              <a:t>Klik for at skrive tekst eller klik på ikon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11122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Øvelser">
    <p:spTree>
      <p:nvGrpSpPr>
        <p:cNvPr id="1" name=""/>
        <p:cNvGrpSpPr/>
        <p:nvPr/>
      </p:nvGrpSpPr>
      <p:grpSpPr>
        <a:xfrm>
          <a:off x="0" y="0"/>
          <a:ext cx="0" cy="0"/>
          <a:chOff x="0" y="0"/>
          <a:chExt cx="0" cy="0"/>
        </a:xfrm>
      </p:grpSpPr>
      <p:sp>
        <p:nvSpPr>
          <p:cNvPr id="2" name="Titel 1"/>
          <p:cNvSpPr>
            <a:spLocks noGrp="1"/>
          </p:cNvSpPr>
          <p:nvPr>
            <p:ph type="title"/>
          </p:nvPr>
        </p:nvSpPr>
        <p:spPr>
          <a:xfrm>
            <a:off x="719138" y="1831188"/>
            <a:ext cx="7197725" cy="914400"/>
          </a:xfrm>
        </p:spPr>
        <p:txBody>
          <a:bodyPr/>
          <a:lstStyle>
            <a:lvl1pPr>
              <a:defRPr/>
            </a:lvl1pPr>
          </a:lstStyle>
          <a:p>
            <a:r>
              <a:rPr lang="da-DK" smtClean="0"/>
              <a:t>Klik for at redigere i master</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pic>
        <p:nvPicPr>
          <p:cNvPr id="8" name="Billed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33440"/>
          <a:stretch/>
        </p:blipFill>
        <p:spPr>
          <a:xfrm>
            <a:off x="4454958" y="2349904"/>
            <a:ext cx="4981646" cy="4235708"/>
          </a:xfrm>
          <a:prstGeom prst="rect">
            <a:avLst/>
          </a:prstGeom>
        </p:spPr>
      </p:pic>
      <p:sp>
        <p:nvSpPr>
          <p:cNvPr id="9" name="Tekstboks 8"/>
          <p:cNvSpPr txBox="1"/>
          <p:nvPr/>
        </p:nvSpPr>
        <p:spPr>
          <a:xfrm>
            <a:off x="0" y="1214324"/>
            <a:ext cx="1623974" cy="453183"/>
          </a:xfrm>
          <a:prstGeom prst="rect">
            <a:avLst/>
          </a:prstGeom>
          <a:solidFill>
            <a:srgbClr val="CCCC66"/>
          </a:solidFill>
        </p:spPr>
        <p:txBody>
          <a:bodyPr wrap="square" lIns="0" tIns="72000" rIns="180000" bIns="7200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da-DK" sz="2000" b="1" dirty="0" smtClean="0">
                <a:solidFill>
                  <a:schemeClr val="bg1"/>
                </a:solidFill>
              </a:rPr>
              <a:t>ØVELSE</a:t>
            </a:r>
          </a:p>
        </p:txBody>
      </p:sp>
    </p:spTree>
    <p:extLst>
      <p:ext uri="{BB962C8B-B14F-4D97-AF65-F5344CB8AC3E}">
        <p14:creationId xmlns:p14="http://schemas.microsoft.com/office/powerpoint/2010/main" val="108549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med hvid kant og logo">
    <p:spTree>
      <p:nvGrpSpPr>
        <p:cNvPr id="1" name=""/>
        <p:cNvGrpSpPr/>
        <p:nvPr/>
      </p:nvGrpSpPr>
      <p:grpSpPr>
        <a:xfrm>
          <a:off x="0" y="0"/>
          <a:ext cx="0" cy="0"/>
          <a:chOff x="0" y="0"/>
          <a:chExt cx="0" cy="0"/>
        </a:xfrm>
      </p:grpSpPr>
      <p:sp>
        <p:nvSpPr>
          <p:cNvPr id="5" name="Pladsholder til billede 2"/>
          <p:cNvSpPr>
            <a:spLocks noGrp="1" noChangeAspect="1"/>
          </p:cNvSpPr>
          <p:nvPr>
            <p:ph type="pic" idx="11"/>
          </p:nvPr>
        </p:nvSpPr>
        <p:spPr>
          <a:xfrm>
            <a:off x="180000" y="792000"/>
            <a:ext cx="8784000" cy="5580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34948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to på hele formatet">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lvl1pPr>
              <a:defRPr/>
            </a:lvl1pPr>
          </a:lstStyle>
          <a:p>
            <a:endParaRPr lang="da-DK"/>
          </a:p>
        </p:txBody>
      </p:sp>
      <p:sp>
        <p:nvSpPr>
          <p:cNvPr id="6" name="Pladsholder til billede 2"/>
          <p:cNvSpPr>
            <a:spLocks noGrp="1"/>
          </p:cNvSpPr>
          <p:nvPr>
            <p:ph type="pic" idx="11"/>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Tree>
    <p:extLst>
      <p:ext uri="{BB962C8B-B14F-4D97-AF65-F5344CB8AC3E}">
        <p14:creationId xmlns:p14="http://schemas.microsoft.com/office/powerpoint/2010/main" val="24807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719138"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4000"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4418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idefod 2"/>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54467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5454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itat med foto">
    <p:spTree>
      <p:nvGrpSpPr>
        <p:cNvPr id="1" name=""/>
        <p:cNvGrpSpPr/>
        <p:nvPr/>
      </p:nvGrpSpPr>
      <p:grpSpPr>
        <a:xfrm>
          <a:off x="0" y="0"/>
          <a:ext cx="0" cy="0"/>
          <a:chOff x="0" y="0"/>
          <a:chExt cx="0" cy="0"/>
        </a:xfrm>
      </p:grpSpPr>
      <p:sp>
        <p:nvSpPr>
          <p:cNvPr id="54" name="Pladsholder til billede 2"/>
          <p:cNvSpPr>
            <a:spLocks noGrp="1"/>
          </p:cNvSpPr>
          <p:nvPr>
            <p:ph type="pic" idx="10"/>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55" name="Rektangel 54"/>
          <p:cNvSpPr/>
          <p:nvPr/>
        </p:nvSpPr>
        <p:spPr bwMode="auto">
          <a:xfrm>
            <a:off x="-2" y="5191379"/>
            <a:ext cx="9144002" cy="1666621"/>
          </a:xfrm>
          <a:prstGeom prst="rect">
            <a:avLst/>
          </a:prstGeom>
          <a:solidFill>
            <a:schemeClr val="bg1">
              <a:alpha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400" b="0" i="0" u="none" strike="noStrike" cap="none" normalizeH="0" baseline="0" smtClean="0">
              <a:ln>
                <a:noFill/>
              </a:ln>
              <a:solidFill>
                <a:schemeClr val="tx1"/>
              </a:solidFill>
              <a:effectLst/>
              <a:latin typeface="Verdana" pitchFamily="34" charset="0"/>
            </a:endParaRPr>
          </a:p>
        </p:txBody>
      </p:sp>
      <p:sp>
        <p:nvSpPr>
          <p:cNvPr id="52" name="Rectangle 113"/>
          <p:cNvSpPr>
            <a:spLocks noGrp="1" noChangeArrowheads="1"/>
          </p:cNvSpPr>
          <p:nvPr>
            <p:ph type="subTitle" sz="quarter" idx="1" hasCustomPrompt="1"/>
          </p:nvPr>
        </p:nvSpPr>
        <p:spPr>
          <a:xfrm>
            <a:off x="1930232" y="6256420"/>
            <a:ext cx="6840000" cy="359075"/>
          </a:xfrm>
        </p:spPr>
        <p:txBody>
          <a:bodyPr anchor="t"/>
          <a:lstStyle>
            <a:lvl1pPr marL="0" indent="0" algn="r">
              <a:buFont typeface="Wingdings" pitchFamily="2" charset="2"/>
              <a:buNone/>
              <a:defRPr lang="da-DK" sz="1600" b="0" i="1" baseline="0" smtClean="0">
                <a:solidFill>
                  <a:srgbClr val="424242"/>
                </a:solidFill>
                <a:effectLst/>
              </a:defRPr>
            </a:lvl1pPr>
          </a:lstStyle>
          <a:p>
            <a:pPr lvl="0"/>
            <a:r>
              <a:rPr lang="da-DK" altLang="da-DK" b="0" i="1" noProof="0" dirty="0" smtClean="0">
                <a:solidFill>
                  <a:srgbClr val="424242"/>
                </a:solidFill>
                <a:effectLst/>
                <a:latin typeface="+mj-lt"/>
              </a:rPr>
              <a:t>- citat af</a:t>
            </a:r>
            <a:endParaRPr lang="da-DK" altLang="da-DK" noProof="0" dirty="0" smtClean="0"/>
          </a:p>
        </p:txBody>
      </p:sp>
      <p:sp>
        <p:nvSpPr>
          <p:cNvPr id="30" name="Freeform 6"/>
          <p:cNvSpPr>
            <a:spLocks noEditPoints="1"/>
          </p:cNvSpPr>
          <p:nvPr/>
        </p:nvSpPr>
        <p:spPr bwMode="auto">
          <a:xfrm>
            <a:off x="1099928" y="5089779"/>
            <a:ext cx="234950" cy="203200"/>
          </a:xfrm>
          <a:custGeom>
            <a:avLst/>
            <a:gdLst>
              <a:gd name="T0" fmla="*/ 64 w 148"/>
              <a:gd name="T1" fmla="*/ 0 h 128"/>
              <a:gd name="T2" fmla="*/ 4 w 148"/>
              <a:gd name="T3" fmla="*/ 0 h 128"/>
              <a:gd name="T4" fmla="*/ 4 w 148"/>
              <a:gd name="T5" fmla="*/ 58 h 128"/>
              <a:gd name="T6" fmla="*/ 32 w 148"/>
              <a:gd name="T7" fmla="*/ 58 h 128"/>
              <a:gd name="T8" fmla="*/ 32 w 148"/>
              <a:gd name="T9" fmla="*/ 58 h 128"/>
              <a:gd name="T10" fmla="*/ 30 w 148"/>
              <a:gd name="T11" fmla="*/ 74 h 128"/>
              <a:gd name="T12" fmla="*/ 28 w 148"/>
              <a:gd name="T13" fmla="*/ 80 h 128"/>
              <a:gd name="T14" fmla="*/ 24 w 148"/>
              <a:gd name="T15" fmla="*/ 86 h 128"/>
              <a:gd name="T16" fmla="*/ 20 w 148"/>
              <a:gd name="T17" fmla="*/ 92 h 128"/>
              <a:gd name="T18" fmla="*/ 14 w 148"/>
              <a:gd name="T19" fmla="*/ 96 h 128"/>
              <a:gd name="T20" fmla="*/ 0 w 148"/>
              <a:gd name="T21" fmla="*/ 104 h 128"/>
              <a:gd name="T22" fmla="*/ 10 w 148"/>
              <a:gd name="T23" fmla="*/ 128 h 128"/>
              <a:gd name="T24" fmla="*/ 10 w 148"/>
              <a:gd name="T25" fmla="*/ 128 h 128"/>
              <a:gd name="T26" fmla="*/ 28 w 148"/>
              <a:gd name="T27" fmla="*/ 120 h 128"/>
              <a:gd name="T28" fmla="*/ 42 w 148"/>
              <a:gd name="T29" fmla="*/ 110 h 128"/>
              <a:gd name="T30" fmla="*/ 42 w 148"/>
              <a:gd name="T31" fmla="*/ 110 h 128"/>
              <a:gd name="T32" fmla="*/ 52 w 148"/>
              <a:gd name="T33" fmla="*/ 98 h 128"/>
              <a:gd name="T34" fmla="*/ 58 w 148"/>
              <a:gd name="T35" fmla="*/ 82 h 128"/>
              <a:gd name="T36" fmla="*/ 62 w 148"/>
              <a:gd name="T37" fmla="*/ 64 h 128"/>
              <a:gd name="T38" fmla="*/ 64 w 148"/>
              <a:gd name="T39" fmla="*/ 42 h 128"/>
              <a:gd name="T40" fmla="*/ 64 w 148"/>
              <a:gd name="T41" fmla="*/ 0 h 128"/>
              <a:gd name="T42" fmla="*/ 148 w 148"/>
              <a:gd name="T43" fmla="*/ 0 h 128"/>
              <a:gd name="T44" fmla="*/ 90 w 148"/>
              <a:gd name="T45" fmla="*/ 0 h 128"/>
              <a:gd name="T46" fmla="*/ 90 w 148"/>
              <a:gd name="T47" fmla="*/ 58 h 128"/>
              <a:gd name="T48" fmla="*/ 118 w 148"/>
              <a:gd name="T49" fmla="*/ 58 h 128"/>
              <a:gd name="T50" fmla="*/ 118 w 148"/>
              <a:gd name="T51" fmla="*/ 58 h 128"/>
              <a:gd name="T52" fmla="*/ 116 w 148"/>
              <a:gd name="T53" fmla="*/ 74 h 128"/>
              <a:gd name="T54" fmla="*/ 112 w 148"/>
              <a:gd name="T55" fmla="*/ 80 h 128"/>
              <a:gd name="T56" fmla="*/ 110 w 148"/>
              <a:gd name="T57" fmla="*/ 86 h 128"/>
              <a:gd name="T58" fmla="*/ 104 w 148"/>
              <a:gd name="T59" fmla="*/ 92 h 128"/>
              <a:gd name="T60" fmla="*/ 98 w 148"/>
              <a:gd name="T61" fmla="*/ 96 h 128"/>
              <a:gd name="T62" fmla="*/ 84 w 148"/>
              <a:gd name="T63" fmla="*/ 104 h 128"/>
              <a:gd name="T64" fmla="*/ 96 w 148"/>
              <a:gd name="T65" fmla="*/ 128 h 128"/>
              <a:gd name="T66" fmla="*/ 96 w 148"/>
              <a:gd name="T67" fmla="*/ 128 h 128"/>
              <a:gd name="T68" fmla="*/ 114 w 148"/>
              <a:gd name="T69" fmla="*/ 120 h 128"/>
              <a:gd name="T70" fmla="*/ 128 w 148"/>
              <a:gd name="T71" fmla="*/ 110 h 128"/>
              <a:gd name="T72" fmla="*/ 128 w 148"/>
              <a:gd name="T73" fmla="*/ 110 h 128"/>
              <a:gd name="T74" fmla="*/ 134 w 148"/>
              <a:gd name="T75" fmla="*/ 102 h 128"/>
              <a:gd name="T76" fmla="*/ 138 w 148"/>
              <a:gd name="T77" fmla="*/ 96 h 128"/>
              <a:gd name="T78" fmla="*/ 142 w 148"/>
              <a:gd name="T79" fmla="*/ 88 h 128"/>
              <a:gd name="T80" fmla="*/ 146 w 148"/>
              <a:gd name="T81" fmla="*/ 78 h 128"/>
              <a:gd name="T82" fmla="*/ 146 w 148"/>
              <a:gd name="T83" fmla="*/ 78 h 128"/>
              <a:gd name="T84" fmla="*/ 148 w 148"/>
              <a:gd name="T85" fmla="*/ 62 h 128"/>
              <a:gd name="T86" fmla="*/ 148 w 148"/>
              <a:gd name="T87" fmla="*/ 42 h 128"/>
              <a:gd name="T88" fmla="*/ 148 w 148"/>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28">
                <a:moveTo>
                  <a:pt x="64" y="0"/>
                </a:moveTo>
                <a:lnTo>
                  <a:pt x="4" y="0"/>
                </a:lnTo>
                <a:lnTo>
                  <a:pt x="4" y="58"/>
                </a:lnTo>
                <a:lnTo>
                  <a:pt x="32" y="58"/>
                </a:lnTo>
                <a:lnTo>
                  <a:pt x="32" y="58"/>
                </a:lnTo>
                <a:lnTo>
                  <a:pt x="30" y="74"/>
                </a:lnTo>
                <a:lnTo>
                  <a:pt x="28" y="80"/>
                </a:lnTo>
                <a:lnTo>
                  <a:pt x="24" y="86"/>
                </a:lnTo>
                <a:lnTo>
                  <a:pt x="20" y="92"/>
                </a:lnTo>
                <a:lnTo>
                  <a:pt x="14" y="96"/>
                </a:lnTo>
                <a:lnTo>
                  <a:pt x="0" y="104"/>
                </a:lnTo>
                <a:lnTo>
                  <a:pt x="10" y="128"/>
                </a:lnTo>
                <a:lnTo>
                  <a:pt x="10" y="128"/>
                </a:lnTo>
                <a:lnTo>
                  <a:pt x="28" y="120"/>
                </a:lnTo>
                <a:lnTo>
                  <a:pt x="42" y="110"/>
                </a:lnTo>
                <a:lnTo>
                  <a:pt x="42" y="110"/>
                </a:lnTo>
                <a:lnTo>
                  <a:pt x="52" y="98"/>
                </a:lnTo>
                <a:lnTo>
                  <a:pt x="58" y="82"/>
                </a:lnTo>
                <a:lnTo>
                  <a:pt x="62" y="64"/>
                </a:lnTo>
                <a:lnTo>
                  <a:pt x="64" y="42"/>
                </a:lnTo>
                <a:lnTo>
                  <a:pt x="64" y="0"/>
                </a:lnTo>
                <a:close/>
                <a:moveTo>
                  <a:pt x="148" y="0"/>
                </a:moveTo>
                <a:lnTo>
                  <a:pt x="90" y="0"/>
                </a:lnTo>
                <a:lnTo>
                  <a:pt x="90" y="58"/>
                </a:lnTo>
                <a:lnTo>
                  <a:pt x="118" y="58"/>
                </a:lnTo>
                <a:lnTo>
                  <a:pt x="118" y="58"/>
                </a:lnTo>
                <a:lnTo>
                  <a:pt x="116" y="74"/>
                </a:lnTo>
                <a:lnTo>
                  <a:pt x="112" y="80"/>
                </a:lnTo>
                <a:lnTo>
                  <a:pt x="110" y="86"/>
                </a:lnTo>
                <a:lnTo>
                  <a:pt x="104" y="92"/>
                </a:lnTo>
                <a:lnTo>
                  <a:pt x="98" y="96"/>
                </a:lnTo>
                <a:lnTo>
                  <a:pt x="84" y="104"/>
                </a:lnTo>
                <a:lnTo>
                  <a:pt x="96" y="128"/>
                </a:lnTo>
                <a:lnTo>
                  <a:pt x="96" y="128"/>
                </a:lnTo>
                <a:lnTo>
                  <a:pt x="114" y="120"/>
                </a:lnTo>
                <a:lnTo>
                  <a:pt x="128" y="110"/>
                </a:lnTo>
                <a:lnTo>
                  <a:pt x="128" y="110"/>
                </a:lnTo>
                <a:lnTo>
                  <a:pt x="134" y="102"/>
                </a:lnTo>
                <a:lnTo>
                  <a:pt x="138" y="96"/>
                </a:lnTo>
                <a:lnTo>
                  <a:pt x="142" y="88"/>
                </a:lnTo>
                <a:lnTo>
                  <a:pt x="146" y="78"/>
                </a:lnTo>
                <a:lnTo>
                  <a:pt x="146" y="78"/>
                </a:lnTo>
                <a:lnTo>
                  <a:pt x="148" y="62"/>
                </a:lnTo>
                <a:lnTo>
                  <a:pt x="148" y="42"/>
                </a:lnTo>
                <a:lnTo>
                  <a:pt x="148"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Rectangle 112"/>
          <p:cNvSpPr>
            <a:spLocks noGrp="1" noChangeArrowheads="1"/>
          </p:cNvSpPr>
          <p:nvPr>
            <p:ph type="ctrTitle" sz="quarter" hasCustomPrompt="1"/>
          </p:nvPr>
        </p:nvSpPr>
        <p:spPr>
          <a:xfrm>
            <a:off x="1080000" y="5491324"/>
            <a:ext cx="6840000" cy="1494932"/>
          </a:xfrm>
        </p:spPr>
        <p:txBody>
          <a:bodyPr anchor="t" anchorCtr="0"/>
          <a:lstStyle>
            <a:lvl1pPr>
              <a:lnSpc>
                <a:spcPct val="100000"/>
              </a:lnSpc>
              <a:spcAft>
                <a:spcPct val="20000"/>
              </a:spcAft>
              <a:defRPr sz="2400">
                <a:solidFill>
                  <a:schemeClr val="tx1"/>
                </a:solidFill>
              </a:defRPr>
            </a:lvl1pPr>
          </a:lstStyle>
          <a:p>
            <a:pPr lvl="0"/>
            <a:r>
              <a:rPr lang="da-DK" altLang="da-DK" noProof="0" dirty="0" smtClean="0"/>
              <a:t>Klik og skriv citat</a:t>
            </a:r>
          </a:p>
        </p:txBody>
      </p:sp>
    </p:spTree>
    <p:extLst>
      <p:ext uri="{BB962C8B-B14F-4D97-AF65-F5344CB8AC3E}">
        <p14:creationId xmlns:p14="http://schemas.microsoft.com/office/powerpoint/2010/main" val="1059036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bwMode="auto">
          <a:xfrm>
            <a:off x="719136" y="1187450"/>
            <a:ext cx="770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Klik for at redigere titeltypografi i masteren</a:t>
            </a:r>
          </a:p>
        </p:txBody>
      </p:sp>
      <p:sp>
        <p:nvSpPr>
          <p:cNvPr id="37893" name="Rectangle 5"/>
          <p:cNvSpPr>
            <a:spLocks noGrp="1" noChangeArrowheads="1"/>
          </p:cNvSpPr>
          <p:nvPr>
            <p:ph type="body" idx="1"/>
          </p:nvPr>
        </p:nvSpPr>
        <p:spPr bwMode="auto">
          <a:xfrm>
            <a:off x="719137" y="2159000"/>
            <a:ext cx="77040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37895" name="Rectangle 7"/>
          <p:cNvSpPr>
            <a:spLocks noGrp="1" noChangeArrowheads="1"/>
          </p:cNvSpPr>
          <p:nvPr>
            <p:ph type="ftr" sz="quarter" idx="3"/>
          </p:nvPr>
        </p:nvSpPr>
        <p:spPr bwMode="auto">
          <a:xfrm>
            <a:off x="6638925" y="6332538"/>
            <a:ext cx="2324100" cy="3079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b="1">
                <a:solidFill>
                  <a:srgbClr val="E3DFD4"/>
                </a:solidFill>
              </a:defRPr>
            </a:lvl1pPr>
          </a:lstStyle>
          <a:p>
            <a:endParaRPr lang="da-DK"/>
          </a:p>
        </p:txBody>
      </p:sp>
      <p:grpSp>
        <p:nvGrpSpPr>
          <p:cNvPr id="38019" name="Group 131"/>
          <p:cNvGrpSpPr>
            <a:grpSpLocks noChangeAspect="1"/>
          </p:cNvGrpSpPr>
          <p:nvPr/>
        </p:nvGrpSpPr>
        <p:grpSpPr bwMode="auto">
          <a:xfrm>
            <a:off x="7877175" y="196850"/>
            <a:ext cx="1071563" cy="520700"/>
            <a:chOff x="2425" y="7208"/>
            <a:chExt cx="7069" cy="3441"/>
          </a:xfrm>
        </p:grpSpPr>
        <p:sp>
          <p:nvSpPr>
            <p:cNvPr id="38020" name="Freeform 13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1" name="Freeform 13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2" name="Freeform 13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3" name="Freeform 13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4" name="Freeform 13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5" name="Freeform 13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6" name="Freeform 13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7" name="Freeform 13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8" name="Freeform 14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9" name="Freeform 14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0" name="Freeform 14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1" name="Freeform 14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2" name="Freeform 14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3" name="Freeform 14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4" name="Freeform 14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5" name="Rectangle 147"/>
            <p:cNvSpPr>
              <a:spLocks noChangeAspect="1" noChangeArrowheads="1"/>
            </p:cNvSpPr>
            <p:nvPr/>
          </p:nvSpPr>
          <p:spPr bwMode="auto">
            <a:xfrm>
              <a:off x="7709"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6" name="Rectangle 148"/>
            <p:cNvSpPr>
              <a:spLocks noChangeAspect="1" noChangeArrowheads="1"/>
            </p:cNvSpPr>
            <p:nvPr/>
          </p:nvSpPr>
          <p:spPr bwMode="auto">
            <a:xfrm>
              <a:off x="7930"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7" name="Freeform 14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8" name="Freeform 15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9" name="Freeform 15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lnSpc>
          <a:spcPct val="80000"/>
        </a:lnSpc>
        <a:spcBef>
          <a:spcPct val="0"/>
        </a:spcBef>
        <a:spcAft>
          <a:spcPct val="0"/>
        </a:spcAft>
        <a:defRPr sz="3000" b="1">
          <a:solidFill>
            <a:schemeClr val="tx2"/>
          </a:solidFill>
          <a:latin typeface="+mj-lt"/>
          <a:ea typeface="+mj-ea"/>
          <a:cs typeface="+mj-cs"/>
        </a:defRPr>
      </a:lvl1pPr>
      <a:lvl2pPr algn="l" rtl="0" eaLnBrk="1" fontAlgn="base" hangingPunct="1">
        <a:lnSpc>
          <a:spcPct val="80000"/>
        </a:lnSpc>
        <a:spcBef>
          <a:spcPct val="0"/>
        </a:spcBef>
        <a:spcAft>
          <a:spcPct val="0"/>
        </a:spcAft>
        <a:defRPr sz="3000" b="1">
          <a:solidFill>
            <a:srgbClr val="3F3018"/>
          </a:solidFill>
          <a:latin typeface="Verdana" pitchFamily="34" charset="0"/>
        </a:defRPr>
      </a:lvl2pPr>
      <a:lvl3pPr algn="l" rtl="0" eaLnBrk="1" fontAlgn="base" hangingPunct="1">
        <a:lnSpc>
          <a:spcPct val="80000"/>
        </a:lnSpc>
        <a:spcBef>
          <a:spcPct val="0"/>
        </a:spcBef>
        <a:spcAft>
          <a:spcPct val="0"/>
        </a:spcAft>
        <a:defRPr sz="3000" b="1">
          <a:solidFill>
            <a:srgbClr val="3F3018"/>
          </a:solidFill>
          <a:latin typeface="Verdana" pitchFamily="34" charset="0"/>
        </a:defRPr>
      </a:lvl3pPr>
      <a:lvl4pPr algn="l" rtl="0" eaLnBrk="1" fontAlgn="base" hangingPunct="1">
        <a:lnSpc>
          <a:spcPct val="80000"/>
        </a:lnSpc>
        <a:spcBef>
          <a:spcPct val="0"/>
        </a:spcBef>
        <a:spcAft>
          <a:spcPct val="0"/>
        </a:spcAft>
        <a:defRPr sz="3000" b="1">
          <a:solidFill>
            <a:srgbClr val="3F3018"/>
          </a:solidFill>
          <a:latin typeface="Verdana" pitchFamily="34" charset="0"/>
        </a:defRPr>
      </a:lvl4pPr>
      <a:lvl5pPr algn="l" rtl="0" eaLnBrk="1" fontAlgn="base" hangingPunct="1">
        <a:lnSpc>
          <a:spcPct val="80000"/>
        </a:lnSpc>
        <a:spcBef>
          <a:spcPct val="0"/>
        </a:spcBef>
        <a:spcAft>
          <a:spcPct val="0"/>
        </a:spcAft>
        <a:defRPr sz="3000" b="1">
          <a:solidFill>
            <a:srgbClr val="3F3018"/>
          </a:solidFill>
          <a:latin typeface="Verdana" pitchFamily="34" charset="0"/>
        </a:defRPr>
      </a:lvl5pPr>
      <a:lvl6pPr marL="457200" algn="l" rtl="0" eaLnBrk="1" fontAlgn="base" hangingPunct="1">
        <a:lnSpc>
          <a:spcPct val="80000"/>
        </a:lnSpc>
        <a:spcBef>
          <a:spcPct val="0"/>
        </a:spcBef>
        <a:spcAft>
          <a:spcPct val="0"/>
        </a:spcAft>
        <a:defRPr sz="3000" b="1">
          <a:solidFill>
            <a:srgbClr val="3F3018"/>
          </a:solidFill>
          <a:latin typeface="Verdana" pitchFamily="34" charset="0"/>
        </a:defRPr>
      </a:lvl6pPr>
      <a:lvl7pPr marL="914400" algn="l" rtl="0" eaLnBrk="1" fontAlgn="base" hangingPunct="1">
        <a:lnSpc>
          <a:spcPct val="80000"/>
        </a:lnSpc>
        <a:spcBef>
          <a:spcPct val="0"/>
        </a:spcBef>
        <a:spcAft>
          <a:spcPct val="0"/>
        </a:spcAft>
        <a:defRPr sz="3000" b="1">
          <a:solidFill>
            <a:srgbClr val="3F3018"/>
          </a:solidFill>
          <a:latin typeface="Verdana" pitchFamily="34" charset="0"/>
        </a:defRPr>
      </a:lvl7pPr>
      <a:lvl8pPr marL="1371600" algn="l" rtl="0" eaLnBrk="1" fontAlgn="base" hangingPunct="1">
        <a:lnSpc>
          <a:spcPct val="80000"/>
        </a:lnSpc>
        <a:spcBef>
          <a:spcPct val="0"/>
        </a:spcBef>
        <a:spcAft>
          <a:spcPct val="0"/>
        </a:spcAft>
        <a:defRPr sz="3000" b="1">
          <a:solidFill>
            <a:srgbClr val="3F3018"/>
          </a:solidFill>
          <a:latin typeface="Verdana" pitchFamily="34" charset="0"/>
        </a:defRPr>
      </a:lvl8pPr>
      <a:lvl9pPr marL="1828800" algn="l" rtl="0" eaLnBrk="1" fontAlgn="base" hangingPunct="1">
        <a:lnSpc>
          <a:spcPct val="80000"/>
        </a:lnSpc>
        <a:spcBef>
          <a:spcPct val="0"/>
        </a:spcBef>
        <a:spcAft>
          <a:spcPct val="0"/>
        </a:spcAft>
        <a:defRPr sz="3000" b="1">
          <a:solidFill>
            <a:srgbClr val="3F3018"/>
          </a:solidFill>
          <a:latin typeface="Verdana" pitchFamily="34" charset="0"/>
        </a:defRPr>
      </a:lvl9pPr>
    </p:titleStyle>
    <p:bodyStyle>
      <a:lvl1pPr marL="271463" indent="-27146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lhouette of people on hill"/>
          <p:cNvPicPr>
            <a:picLocks noChangeAspect="1" noChangeArrowheads="1"/>
          </p:cNvPicPr>
          <p:nvPr/>
        </p:nvPicPr>
        <p:blipFill rotWithShape="1">
          <a:blip r:embed="rId2">
            <a:extLst>
              <a:ext uri="{28A0092B-C50C-407E-A947-70E740481C1C}">
                <a14:useLocalDpi xmlns:a14="http://schemas.microsoft.com/office/drawing/2010/main" val="0"/>
              </a:ext>
            </a:extLst>
          </a:blip>
          <a:srcRect t="40800" b="8066"/>
          <a:stretch/>
        </p:blipFill>
        <p:spPr bwMode="auto">
          <a:xfrm>
            <a:off x="179511" y="756745"/>
            <a:ext cx="8784977" cy="299626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sz="quarter"/>
          </p:nvPr>
        </p:nvSpPr>
        <p:spPr>
          <a:xfrm>
            <a:off x="898525" y="3813175"/>
            <a:ext cx="7705923" cy="1439863"/>
          </a:xfrm>
        </p:spPr>
        <p:txBody>
          <a:bodyPr/>
          <a:lstStyle/>
          <a:p>
            <a:r>
              <a:rPr lang="da-DK" dirty="0" smtClean="0"/>
              <a:t>Forbedringsledelse</a:t>
            </a:r>
            <a:endParaRPr lang="da-DK" dirty="0"/>
          </a:p>
        </p:txBody>
      </p:sp>
      <p:sp>
        <p:nvSpPr>
          <p:cNvPr id="8" name="Undertitel 7"/>
          <p:cNvSpPr>
            <a:spLocks noGrp="1"/>
          </p:cNvSpPr>
          <p:nvPr>
            <p:ph type="subTitle" sz="quarter" idx="1"/>
          </p:nvPr>
        </p:nvSpPr>
        <p:spPr/>
        <p:txBody>
          <a:bodyPr/>
          <a:lstStyle/>
          <a:p>
            <a:r>
              <a:rPr lang="da-DK" dirty="0" smtClean="0">
                <a:solidFill>
                  <a:schemeClr val="bg1"/>
                </a:solidFill>
              </a:rPr>
              <a:t>Psykiatriens forbedringsværktøjskasse</a:t>
            </a:r>
            <a:endParaRPr lang="da-DK" dirty="0">
              <a:solidFill>
                <a:schemeClr val="bg1"/>
              </a:solidFill>
            </a:endParaRPr>
          </a:p>
        </p:txBody>
      </p:sp>
      <p:pic>
        <p:nvPicPr>
          <p:cNvPr id="7" name="Picture 2" descr="N:\Afdeling\POSADMIN\KOM\K-team\FORBEDRING TIL WWW\Figurer og logo\SPOK uden baggrund.png"/>
          <p:cNvPicPr>
            <a:picLocks noChangeAspect="1" noChangeArrowheads="1"/>
          </p:cNvPicPr>
          <p:nvPr/>
        </p:nvPicPr>
        <p:blipFill rotWithShape="1">
          <a:blip r:embed="rId3">
            <a:extLst>
              <a:ext uri="{28A0092B-C50C-407E-A947-70E740481C1C}">
                <a14:useLocalDpi xmlns:a14="http://schemas.microsoft.com/office/drawing/2010/main" val="0"/>
              </a:ext>
            </a:extLst>
          </a:blip>
          <a:srcRect l="12722" r="32481"/>
          <a:stretch/>
        </p:blipFill>
        <p:spPr bwMode="auto">
          <a:xfrm>
            <a:off x="-1088908" y="2852936"/>
            <a:ext cx="364468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0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6" y="1187450"/>
            <a:ext cx="7885312" cy="914400"/>
          </a:xfrm>
        </p:spPr>
        <p:txBody>
          <a:bodyPr/>
          <a:lstStyle/>
          <a:p>
            <a:r>
              <a:rPr lang="da-DK" dirty="0" smtClean="0"/>
              <a:t>Hovedopgave: Kvalitetsplanlægning</a:t>
            </a:r>
            <a:br>
              <a:rPr lang="da-DK" dirty="0" smtClean="0"/>
            </a:br>
            <a:endParaRPr lang="da-DK" dirty="0"/>
          </a:p>
        </p:txBody>
      </p:sp>
      <p:grpSp>
        <p:nvGrpSpPr>
          <p:cNvPr id="4" name="Gruppe 3"/>
          <p:cNvGrpSpPr/>
          <p:nvPr/>
        </p:nvGrpSpPr>
        <p:grpSpPr>
          <a:xfrm>
            <a:off x="4896037" y="3717032"/>
            <a:ext cx="3636403" cy="2160240"/>
            <a:chOff x="4627263" y="2636912"/>
            <a:chExt cx="4482005" cy="3364081"/>
          </a:xfrm>
        </p:grpSpPr>
        <p:sp>
          <p:nvSpPr>
            <p:cNvPr id="5" name="Rektangel 4"/>
            <p:cNvSpPr/>
            <p:nvPr/>
          </p:nvSpPr>
          <p:spPr>
            <a:xfrm>
              <a:off x="4716016" y="2636912"/>
              <a:ext cx="4248472" cy="3240360"/>
            </a:xfrm>
            <a:prstGeom prst="rect">
              <a:avLst/>
            </a:prstGeom>
            <a:noFill/>
            <a:ln w="127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6" name="Ligebenet trekant 5"/>
            <p:cNvSpPr/>
            <p:nvPr/>
          </p:nvSpPr>
          <p:spPr>
            <a:xfrm>
              <a:off x="5772694" y="3486254"/>
              <a:ext cx="2150854" cy="1617650"/>
            </a:xfrm>
            <a:prstGeom prst="triangle">
              <a:avLst/>
            </a:prstGeom>
            <a:solidFill>
              <a:schemeClr val="tx2"/>
            </a:solidFill>
            <a:ln w="1524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7" name="Tekstboks 6"/>
            <p:cNvSpPr txBox="1"/>
            <p:nvPr/>
          </p:nvSpPr>
          <p:spPr>
            <a:xfrm>
              <a:off x="5580112" y="2699227"/>
              <a:ext cx="2664297" cy="787600"/>
            </a:xfrm>
            <a:prstGeom prst="rect">
              <a:avLst/>
            </a:prstGeom>
            <a:noFill/>
          </p:spPr>
          <p:txBody>
            <a:bodyPr wrap="square" rtlCol="0">
              <a:spAutoFit/>
            </a:bodyPr>
            <a:lstStyle/>
            <a:p>
              <a:pPr algn="ctr"/>
              <a:r>
                <a:rPr lang="da-DK" sz="1100" dirty="0" smtClean="0"/>
                <a:t>Kvalitetsplanlægning</a:t>
              </a:r>
            </a:p>
            <a:p>
              <a:pPr algn="ctr"/>
              <a:r>
                <a:rPr lang="da-DK" sz="1100" b="1" dirty="0" smtClean="0"/>
                <a:t>QP</a:t>
              </a:r>
              <a:endParaRPr lang="da-DK" sz="1100" b="1" dirty="0"/>
            </a:p>
          </p:txBody>
        </p:sp>
        <p:sp>
          <p:nvSpPr>
            <p:cNvPr id="8" name="Tekstboks 7"/>
            <p:cNvSpPr txBox="1"/>
            <p:nvPr/>
          </p:nvSpPr>
          <p:spPr>
            <a:xfrm>
              <a:off x="4627263" y="5157135"/>
              <a:ext cx="2008820" cy="843858"/>
            </a:xfrm>
            <a:prstGeom prst="rect">
              <a:avLst/>
            </a:prstGeom>
            <a:noFill/>
          </p:spPr>
          <p:txBody>
            <a:bodyPr wrap="square" rtlCol="0">
              <a:spAutoFit/>
            </a:bodyPr>
            <a:lstStyle/>
            <a:p>
              <a:pPr algn="ctr"/>
              <a:r>
                <a:rPr lang="da-DK" sz="1200" dirty="0" smtClean="0"/>
                <a:t>Kvalitetskontrol</a:t>
              </a:r>
            </a:p>
            <a:p>
              <a:pPr algn="ctr"/>
              <a:r>
                <a:rPr lang="da-DK" sz="1200" b="1" dirty="0" smtClean="0"/>
                <a:t>QC</a:t>
              </a:r>
              <a:endParaRPr lang="da-DK" sz="1200" b="1" dirty="0"/>
            </a:p>
          </p:txBody>
        </p:sp>
        <p:sp>
          <p:nvSpPr>
            <p:cNvPr id="9" name="Tekstboks 8"/>
            <p:cNvSpPr txBox="1"/>
            <p:nvPr/>
          </p:nvSpPr>
          <p:spPr>
            <a:xfrm>
              <a:off x="6846078" y="5157135"/>
              <a:ext cx="2263190" cy="718938"/>
            </a:xfrm>
            <a:prstGeom prst="rect">
              <a:avLst/>
            </a:prstGeom>
            <a:noFill/>
          </p:spPr>
          <p:txBody>
            <a:bodyPr wrap="square" rtlCol="0">
              <a:spAutoFit/>
            </a:bodyPr>
            <a:lstStyle/>
            <a:p>
              <a:pPr algn="ctr"/>
              <a:r>
                <a:rPr lang="da-DK" sz="1200" dirty="0" smtClean="0"/>
                <a:t>Kvalitetsforbedring </a:t>
              </a:r>
              <a:r>
                <a:rPr lang="da-DK" sz="1200" b="1" dirty="0" smtClean="0"/>
                <a:t>QI</a:t>
              </a:r>
              <a:endParaRPr lang="da-DK" sz="1200" b="1" dirty="0"/>
            </a:p>
          </p:txBody>
        </p:sp>
      </p:grpSp>
      <p:sp>
        <p:nvSpPr>
          <p:cNvPr id="11" name="Pladsholder til indhold 2"/>
          <p:cNvSpPr>
            <a:spLocks noGrp="1"/>
          </p:cNvSpPr>
          <p:nvPr>
            <p:ph idx="1"/>
          </p:nvPr>
        </p:nvSpPr>
        <p:spPr>
          <a:xfrm>
            <a:off x="719137" y="2492896"/>
            <a:ext cx="7623830" cy="1584176"/>
          </a:xfrm>
        </p:spPr>
        <p:txBody>
          <a:bodyPr/>
          <a:lstStyle/>
          <a:p>
            <a:r>
              <a:rPr lang="da-DK" dirty="0" smtClean="0"/>
              <a:t>Identificerer </a:t>
            </a:r>
            <a:r>
              <a:rPr lang="da-DK" dirty="0"/>
              <a:t>kvalitetsgab og spild, sætter mål og igangsætter </a:t>
            </a:r>
            <a:r>
              <a:rPr lang="da-DK" dirty="0" smtClean="0"/>
              <a:t>forbedringsprojekter.</a:t>
            </a:r>
            <a:endParaRPr lang="da-DK" dirty="0"/>
          </a:p>
          <a:p>
            <a:pPr marL="0" indent="0">
              <a:buNone/>
            </a:pPr>
            <a:endParaRPr lang="da-DK" dirty="0" smtClean="0"/>
          </a:p>
          <a:p>
            <a:pPr marL="0" indent="0">
              <a:buNone/>
            </a:pPr>
            <a:r>
              <a:rPr lang="da-DK" dirty="0" smtClean="0"/>
              <a:t> </a:t>
            </a:r>
            <a:endParaRPr lang="da-DK" dirty="0"/>
          </a:p>
          <a:p>
            <a:endParaRPr lang="da-DK" dirty="0"/>
          </a:p>
        </p:txBody>
      </p:sp>
      <p:sp>
        <p:nvSpPr>
          <p:cNvPr id="3" name="Rektangel 2"/>
          <p:cNvSpPr/>
          <p:nvPr/>
        </p:nvSpPr>
        <p:spPr>
          <a:xfrm>
            <a:off x="648072" y="3371971"/>
            <a:ext cx="3923928" cy="2505301"/>
          </a:xfrm>
          <a:prstGeom prst="rect">
            <a:avLst/>
          </a:prstGeom>
        </p:spPr>
        <p:txBody>
          <a:bodyPr wrap="square">
            <a:spAutoFit/>
          </a:bodyPr>
          <a:lstStyle/>
          <a:p>
            <a:pPr marL="271463" indent="-271463" fontAlgn="base">
              <a:spcBef>
                <a:spcPct val="0"/>
              </a:spcBef>
              <a:spcAft>
                <a:spcPct val="20000"/>
              </a:spcAft>
              <a:buClr>
                <a:schemeClr val="accent2"/>
              </a:buClr>
              <a:buFont typeface="Wingdings" pitchFamily="2" charset="2"/>
              <a:buChar char="§"/>
            </a:pPr>
            <a:r>
              <a:rPr lang="da-DK" sz="2400" dirty="0"/>
              <a:t>Udgangspunkt </a:t>
            </a:r>
            <a:r>
              <a:rPr lang="da-DK" sz="2400" dirty="0" smtClean="0"/>
              <a:t>i:</a:t>
            </a:r>
          </a:p>
          <a:p>
            <a:pPr marL="728663" lvl="1" indent="-271463" fontAlgn="base">
              <a:spcBef>
                <a:spcPct val="0"/>
              </a:spcBef>
              <a:spcAft>
                <a:spcPct val="20000"/>
              </a:spcAft>
              <a:buClr>
                <a:schemeClr val="accent2"/>
              </a:buClr>
              <a:buFont typeface="Wingdings" pitchFamily="2" charset="2"/>
              <a:buChar char="§"/>
            </a:pPr>
            <a:r>
              <a:rPr lang="da-DK" sz="2000" dirty="0" smtClean="0"/>
              <a:t>Forståelse </a:t>
            </a:r>
            <a:r>
              <a:rPr lang="da-DK" sz="2000" dirty="0"/>
              <a:t>af patienternes </a:t>
            </a:r>
            <a:r>
              <a:rPr lang="da-DK" sz="2000" dirty="0" smtClean="0"/>
              <a:t>behov.</a:t>
            </a:r>
          </a:p>
          <a:p>
            <a:pPr marL="728663" lvl="1" indent="-271463" fontAlgn="base">
              <a:spcBef>
                <a:spcPct val="0"/>
              </a:spcBef>
              <a:spcAft>
                <a:spcPct val="20000"/>
              </a:spcAft>
              <a:buClr>
                <a:schemeClr val="accent2"/>
              </a:buClr>
              <a:buFont typeface="Wingdings" pitchFamily="2" charset="2"/>
              <a:buChar char="§"/>
            </a:pPr>
            <a:r>
              <a:rPr lang="da-DK" sz="2000" dirty="0" smtClean="0"/>
              <a:t>Data </a:t>
            </a:r>
            <a:r>
              <a:rPr lang="da-DK" sz="2000" dirty="0"/>
              <a:t>om (klinisk) </a:t>
            </a:r>
            <a:r>
              <a:rPr lang="da-DK" sz="2000" dirty="0" smtClean="0"/>
              <a:t>performance.</a:t>
            </a:r>
          </a:p>
          <a:p>
            <a:pPr marL="728663" lvl="1" indent="-271463" fontAlgn="base">
              <a:spcBef>
                <a:spcPct val="0"/>
              </a:spcBef>
              <a:spcAft>
                <a:spcPct val="20000"/>
              </a:spcAft>
              <a:buClr>
                <a:schemeClr val="accent2"/>
              </a:buClr>
              <a:buFont typeface="Wingdings" pitchFamily="2" charset="2"/>
              <a:buChar char="§"/>
            </a:pPr>
            <a:r>
              <a:rPr lang="da-DK" sz="2000" dirty="0" smtClean="0"/>
              <a:t>Arbejdsgangsanalyser </a:t>
            </a:r>
            <a:r>
              <a:rPr lang="da-DK" sz="2000" dirty="0"/>
              <a:t>mv.</a:t>
            </a:r>
          </a:p>
        </p:txBody>
      </p:sp>
      <p:sp>
        <p:nvSpPr>
          <p:cNvPr id="13" name="Tekstboks 12"/>
          <p:cNvSpPr txBox="1"/>
          <p:nvPr/>
        </p:nvSpPr>
        <p:spPr>
          <a:xfrm>
            <a:off x="4896037" y="5803505"/>
            <a:ext cx="2808312" cy="369332"/>
          </a:xfrm>
          <a:prstGeom prst="rect">
            <a:avLst/>
          </a:prstGeom>
          <a:noFill/>
        </p:spPr>
        <p:txBody>
          <a:bodyPr wrap="square" rtlCol="0">
            <a:spAutoFit/>
          </a:bodyPr>
          <a:lstStyle/>
          <a:p>
            <a:r>
              <a:rPr lang="da-DK" dirty="0" err="1" smtClean="0"/>
              <a:t>Jurans</a:t>
            </a:r>
            <a:r>
              <a:rPr lang="da-DK" dirty="0" smtClean="0"/>
              <a:t> triologi</a:t>
            </a:r>
            <a:endParaRPr lang="da-DK" dirty="0"/>
          </a:p>
        </p:txBody>
      </p:sp>
      <p:sp>
        <p:nvSpPr>
          <p:cNvPr id="1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10</a:t>
            </a:fld>
            <a:r>
              <a:rPr lang="da-DK" altLang="da-DK" sz="900" dirty="0" smtClean="0">
                <a:solidFill>
                  <a:schemeClr val="accent2"/>
                </a:solidFill>
              </a:rPr>
              <a:t>  ▪  Psykiatrien</a:t>
            </a:r>
          </a:p>
        </p:txBody>
      </p:sp>
    </p:spTree>
    <p:extLst>
      <p:ext uri="{BB962C8B-B14F-4D97-AF65-F5344CB8AC3E}">
        <p14:creationId xmlns:p14="http://schemas.microsoft.com/office/powerpoint/2010/main" val="141635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6" y="1187450"/>
            <a:ext cx="7885312" cy="914400"/>
          </a:xfrm>
        </p:spPr>
        <p:txBody>
          <a:bodyPr/>
          <a:lstStyle/>
          <a:p>
            <a:r>
              <a:rPr lang="da-DK" dirty="0" smtClean="0"/>
              <a:t>Hovedopgave: Kvalitetsforbedring</a:t>
            </a:r>
            <a:br>
              <a:rPr lang="da-DK" dirty="0" smtClean="0"/>
            </a:br>
            <a:endParaRPr lang="da-DK" dirty="0"/>
          </a:p>
        </p:txBody>
      </p:sp>
      <p:grpSp>
        <p:nvGrpSpPr>
          <p:cNvPr id="4" name="Gruppe 3"/>
          <p:cNvGrpSpPr/>
          <p:nvPr/>
        </p:nvGrpSpPr>
        <p:grpSpPr>
          <a:xfrm>
            <a:off x="4896037" y="3717032"/>
            <a:ext cx="3636403" cy="2160240"/>
            <a:chOff x="4627263" y="2636912"/>
            <a:chExt cx="4482005" cy="3364081"/>
          </a:xfrm>
        </p:grpSpPr>
        <p:sp>
          <p:nvSpPr>
            <p:cNvPr id="5" name="Rektangel 4"/>
            <p:cNvSpPr/>
            <p:nvPr/>
          </p:nvSpPr>
          <p:spPr>
            <a:xfrm>
              <a:off x="4716016" y="2636912"/>
              <a:ext cx="4248472" cy="3240360"/>
            </a:xfrm>
            <a:prstGeom prst="rect">
              <a:avLst/>
            </a:prstGeom>
            <a:noFill/>
            <a:ln w="127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6" name="Ligebenet trekant 5"/>
            <p:cNvSpPr/>
            <p:nvPr/>
          </p:nvSpPr>
          <p:spPr>
            <a:xfrm>
              <a:off x="5772694" y="3486254"/>
              <a:ext cx="2150854" cy="1617650"/>
            </a:xfrm>
            <a:prstGeom prst="triangle">
              <a:avLst/>
            </a:prstGeom>
            <a:solidFill>
              <a:schemeClr val="tx2"/>
            </a:solidFill>
            <a:ln w="1524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7" name="Tekstboks 6"/>
            <p:cNvSpPr txBox="1"/>
            <p:nvPr/>
          </p:nvSpPr>
          <p:spPr>
            <a:xfrm>
              <a:off x="5580112" y="2699227"/>
              <a:ext cx="2664297" cy="787600"/>
            </a:xfrm>
            <a:prstGeom prst="rect">
              <a:avLst/>
            </a:prstGeom>
            <a:noFill/>
          </p:spPr>
          <p:txBody>
            <a:bodyPr wrap="square" rtlCol="0">
              <a:spAutoFit/>
            </a:bodyPr>
            <a:lstStyle/>
            <a:p>
              <a:pPr algn="ctr"/>
              <a:r>
                <a:rPr lang="da-DK" sz="1100" dirty="0" smtClean="0"/>
                <a:t>Kvalitetsplanlægning</a:t>
              </a:r>
            </a:p>
            <a:p>
              <a:pPr algn="ctr"/>
              <a:r>
                <a:rPr lang="da-DK" sz="1100" b="1" dirty="0" smtClean="0"/>
                <a:t>QP</a:t>
              </a:r>
              <a:endParaRPr lang="da-DK" sz="1100" b="1" dirty="0"/>
            </a:p>
          </p:txBody>
        </p:sp>
        <p:sp>
          <p:nvSpPr>
            <p:cNvPr id="8" name="Tekstboks 7"/>
            <p:cNvSpPr txBox="1"/>
            <p:nvPr/>
          </p:nvSpPr>
          <p:spPr>
            <a:xfrm>
              <a:off x="4627263" y="5157135"/>
              <a:ext cx="2008820" cy="843858"/>
            </a:xfrm>
            <a:prstGeom prst="rect">
              <a:avLst/>
            </a:prstGeom>
            <a:noFill/>
          </p:spPr>
          <p:txBody>
            <a:bodyPr wrap="square" rtlCol="0">
              <a:spAutoFit/>
            </a:bodyPr>
            <a:lstStyle/>
            <a:p>
              <a:pPr algn="ctr"/>
              <a:r>
                <a:rPr lang="da-DK" sz="1200" dirty="0" smtClean="0"/>
                <a:t>Kvalitetskontrol</a:t>
              </a:r>
            </a:p>
            <a:p>
              <a:pPr algn="ctr"/>
              <a:r>
                <a:rPr lang="da-DK" sz="1200" b="1" dirty="0" smtClean="0"/>
                <a:t>QC</a:t>
              </a:r>
              <a:endParaRPr lang="da-DK" sz="1200" b="1" dirty="0"/>
            </a:p>
          </p:txBody>
        </p:sp>
        <p:sp>
          <p:nvSpPr>
            <p:cNvPr id="9" name="Tekstboks 8"/>
            <p:cNvSpPr txBox="1"/>
            <p:nvPr/>
          </p:nvSpPr>
          <p:spPr>
            <a:xfrm>
              <a:off x="6846078" y="5157135"/>
              <a:ext cx="2263190" cy="718938"/>
            </a:xfrm>
            <a:prstGeom prst="rect">
              <a:avLst/>
            </a:prstGeom>
            <a:noFill/>
          </p:spPr>
          <p:txBody>
            <a:bodyPr wrap="square" rtlCol="0">
              <a:spAutoFit/>
            </a:bodyPr>
            <a:lstStyle/>
            <a:p>
              <a:pPr algn="ctr"/>
              <a:r>
                <a:rPr lang="da-DK" sz="1200" dirty="0" smtClean="0"/>
                <a:t>Kvalitetsforbedring </a:t>
              </a:r>
              <a:r>
                <a:rPr lang="da-DK" sz="1200" b="1" dirty="0" smtClean="0"/>
                <a:t>QI</a:t>
              </a:r>
              <a:endParaRPr lang="da-DK" sz="1200" b="1" dirty="0"/>
            </a:p>
          </p:txBody>
        </p:sp>
      </p:grpSp>
      <p:sp>
        <p:nvSpPr>
          <p:cNvPr id="14" name="Pladsholder til indhold 2"/>
          <p:cNvSpPr>
            <a:spLocks noGrp="1"/>
          </p:cNvSpPr>
          <p:nvPr>
            <p:ph idx="1"/>
          </p:nvPr>
        </p:nvSpPr>
        <p:spPr>
          <a:xfrm>
            <a:off x="719137" y="2492896"/>
            <a:ext cx="7623830" cy="1584176"/>
          </a:xfrm>
        </p:spPr>
        <p:txBody>
          <a:bodyPr/>
          <a:lstStyle/>
          <a:p>
            <a:r>
              <a:rPr lang="da-DK" dirty="0" smtClean="0"/>
              <a:t>Forbedringsteam </a:t>
            </a:r>
            <a:r>
              <a:rPr lang="da-DK" dirty="0"/>
              <a:t>anvender forbedringsmetoder og </a:t>
            </a:r>
            <a:r>
              <a:rPr lang="da-DK" dirty="0" smtClean="0"/>
              <a:t>redskaber. </a:t>
            </a:r>
            <a:endParaRPr lang="da-DK" dirty="0"/>
          </a:p>
          <a:p>
            <a:pPr marL="0" indent="0">
              <a:buNone/>
            </a:pPr>
            <a:endParaRPr lang="da-DK" dirty="0" smtClean="0"/>
          </a:p>
          <a:p>
            <a:pPr marL="0" indent="0">
              <a:buNone/>
            </a:pPr>
            <a:r>
              <a:rPr lang="da-DK" dirty="0" smtClean="0"/>
              <a:t> </a:t>
            </a:r>
            <a:endParaRPr lang="da-DK" dirty="0"/>
          </a:p>
          <a:p>
            <a:endParaRPr lang="da-DK" dirty="0"/>
          </a:p>
        </p:txBody>
      </p:sp>
      <p:sp>
        <p:nvSpPr>
          <p:cNvPr id="15" name="Rektangel 14"/>
          <p:cNvSpPr/>
          <p:nvPr/>
        </p:nvSpPr>
        <p:spPr>
          <a:xfrm>
            <a:off x="648072" y="3371971"/>
            <a:ext cx="3923928" cy="1951303"/>
          </a:xfrm>
          <a:prstGeom prst="rect">
            <a:avLst/>
          </a:prstGeom>
        </p:spPr>
        <p:txBody>
          <a:bodyPr wrap="square">
            <a:spAutoFit/>
          </a:bodyPr>
          <a:lstStyle/>
          <a:p>
            <a:pPr marL="271463" indent="-271463" fontAlgn="base">
              <a:spcBef>
                <a:spcPct val="0"/>
              </a:spcBef>
              <a:spcAft>
                <a:spcPct val="20000"/>
              </a:spcAft>
              <a:buClr>
                <a:schemeClr val="accent2"/>
              </a:buClr>
              <a:buFont typeface="Wingdings" pitchFamily="2" charset="2"/>
              <a:buChar char="§"/>
            </a:pPr>
            <a:r>
              <a:rPr lang="da-DK" sz="2400" dirty="0" smtClean="0"/>
              <a:t>Forbedringsteam </a:t>
            </a:r>
            <a:r>
              <a:rPr lang="da-DK" sz="2400" dirty="0"/>
              <a:t>udvikler, afprøver og implementerer forbedringer. </a:t>
            </a:r>
          </a:p>
          <a:p>
            <a:pPr marL="271463" indent="-271463" fontAlgn="base">
              <a:spcBef>
                <a:spcPct val="0"/>
              </a:spcBef>
              <a:spcAft>
                <a:spcPct val="20000"/>
              </a:spcAft>
              <a:buClr>
                <a:schemeClr val="accent2"/>
              </a:buClr>
              <a:buFont typeface="Wingdings" pitchFamily="2" charset="2"/>
              <a:buChar char="§"/>
            </a:pPr>
            <a:endParaRPr lang="da-DK" sz="2000" dirty="0"/>
          </a:p>
        </p:txBody>
      </p:sp>
      <p:sp>
        <p:nvSpPr>
          <p:cNvPr id="16" name="Tekstboks 15"/>
          <p:cNvSpPr txBox="1"/>
          <p:nvPr/>
        </p:nvSpPr>
        <p:spPr>
          <a:xfrm>
            <a:off x="4896037" y="5803505"/>
            <a:ext cx="2808312" cy="369332"/>
          </a:xfrm>
          <a:prstGeom prst="rect">
            <a:avLst/>
          </a:prstGeom>
          <a:noFill/>
        </p:spPr>
        <p:txBody>
          <a:bodyPr wrap="square" rtlCol="0">
            <a:spAutoFit/>
          </a:bodyPr>
          <a:lstStyle/>
          <a:p>
            <a:r>
              <a:rPr lang="da-DK" dirty="0" err="1" smtClean="0"/>
              <a:t>Jurans</a:t>
            </a:r>
            <a:r>
              <a:rPr lang="da-DK" dirty="0" smtClean="0"/>
              <a:t> triologi</a:t>
            </a:r>
            <a:endParaRPr lang="da-DK" dirty="0"/>
          </a:p>
        </p:txBody>
      </p:sp>
      <p:sp>
        <p:nvSpPr>
          <p:cNvPr id="13"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11</a:t>
            </a:fld>
            <a:r>
              <a:rPr lang="da-DK" altLang="da-DK" sz="900" dirty="0" smtClean="0">
                <a:solidFill>
                  <a:schemeClr val="accent2"/>
                </a:solidFill>
              </a:rPr>
              <a:t>  ▪  Psykiatrien</a:t>
            </a:r>
          </a:p>
        </p:txBody>
      </p:sp>
    </p:spTree>
    <p:extLst>
      <p:ext uri="{BB962C8B-B14F-4D97-AF65-F5344CB8AC3E}">
        <p14:creationId xmlns:p14="http://schemas.microsoft.com/office/powerpoint/2010/main" val="105817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6" y="1187450"/>
            <a:ext cx="7885312" cy="914400"/>
          </a:xfrm>
        </p:spPr>
        <p:txBody>
          <a:bodyPr/>
          <a:lstStyle/>
          <a:p>
            <a:r>
              <a:rPr lang="da-DK" dirty="0" smtClean="0"/>
              <a:t>Hovedopgave: Kvalitetskontrol</a:t>
            </a:r>
            <a:br>
              <a:rPr lang="da-DK" dirty="0" smtClean="0"/>
            </a:br>
            <a:endParaRPr lang="da-DK" dirty="0"/>
          </a:p>
        </p:txBody>
      </p:sp>
      <p:grpSp>
        <p:nvGrpSpPr>
          <p:cNvPr id="4" name="Gruppe 3"/>
          <p:cNvGrpSpPr/>
          <p:nvPr/>
        </p:nvGrpSpPr>
        <p:grpSpPr>
          <a:xfrm>
            <a:off x="4896037" y="3717032"/>
            <a:ext cx="3636403" cy="2160240"/>
            <a:chOff x="4627263" y="2636912"/>
            <a:chExt cx="4482005" cy="3364081"/>
          </a:xfrm>
        </p:grpSpPr>
        <p:sp>
          <p:nvSpPr>
            <p:cNvPr id="5" name="Rektangel 4"/>
            <p:cNvSpPr/>
            <p:nvPr/>
          </p:nvSpPr>
          <p:spPr>
            <a:xfrm>
              <a:off x="4716016" y="2636912"/>
              <a:ext cx="4248472" cy="3240360"/>
            </a:xfrm>
            <a:prstGeom prst="rect">
              <a:avLst/>
            </a:prstGeom>
            <a:noFill/>
            <a:ln w="127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6" name="Ligebenet trekant 5"/>
            <p:cNvSpPr/>
            <p:nvPr/>
          </p:nvSpPr>
          <p:spPr>
            <a:xfrm>
              <a:off x="5772694" y="3486254"/>
              <a:ext cx="2150854" cy="1617650"/>
            </a:xfrm>
            <a:prstGeom prst="triangle">
              <a:avLst/>
            </a:prstGeom>
            <a:solidFill>
              <a:schemeClr val="tx2"/>
            </a:solidFill>
            <a:ln w="1524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7" name="Tekstboks 6"/>
            <p:cNvSpPr txBox="1"/>
            <p:nvPr/>
          </p:nvSpPr>
          <p:spPr>
            <a:xfrm>
              <a:off x="5580112" y="2699227"/>
              <a:ext cx="2664297" cy="787600"/>
            </a:xfrm>
            <a:prstGeom prst="rect">
              <a:avLst/>
            </a:prstGeom>
            <a:noFill/>
          </p:spPr>
          <p:txBody>
            <a:bodyPr wrap="square" rtlCol="0">
              <a:spAutoFit/>
            </a:bodyPr>
            <a:lstStyle/>
            <a:p>
              <a:pPr algn="ctr"/>
              <a:r>
                <a:rPr lang="da-DK" sz="1100" dirty="0" smtClean="0"/>
                <a:t>Kvalitetsplanlægning</a:t>
              </a:r>
            </a:p>
            <a:p>
              <a:pPr algn="ctr"/>
              <a:r>
                <a:rPr lang="da-DK" sz="1100" b="1" dirty="0" smtClean="0"/>
                <a:t>QP</a:t>
              </a:r>
              <a:endParaRPr lang="da-DK" sz="1100" b="1" dirty="0"/>
            </a:p>
          </p:txBody>
        </p:sp>
        <p:sp>
          <p:nvSpPr>
            <p:cNvPr id="8" name="Tekstboks 7"/>
            <p:cNvSpPr txBox="1"/>
            <p:nvPr/>
          </p:nvSpPr>
          <p:spPr>
            <a:xfrm>
              <a:off x="4627263" y="5157135"/>
              <a:ext cx="2008820" cy="843858"/>
            </a:xfrm>
            <a:prstGeom prst="rect">
              <a:avLst/>
            </a:prstGeom>
            <a:noFill/>
          </p:spPr>
          <p:txBody>
            <a:bodyPr wrap="square" rtlCol="0">
              <a:spAutoFit/>
            </a:bodyPr>
            <a:lstStyle/>
            <a:p>
              <a:pPr algn="ctr"/>
              <a:r>
                <a:rPr lang="da-DK" sz="1200" dirty="0" smtClean="0"/>
                <a:t>Kvalitetskontrol</a:t>
              </a:r>
            </a:p>
            <a:p>
              <a:pPr algn="ctr"/>
              <a:r>
                <a:rPr lang="da-DK" sz="1200" b="1" dirty="0" smtClean="0"/>
                <a:t>QC</a:t>
              </a:r>
              <a:endParaRPr lang="da-DK" sz="1200" b="1" dirty="0"/>
            </a:p>
          </p:txBody>
        </p:sp>
        <p:sp>
          <p:nvSpPr>
            <p:cNvPr id="9" name="Tekstboks 8"/>
            <p:cNvSpPr txBox="1"/>
            <p:nvPr/>
          </p:nvSpPr>
          <p:spPr>
            <a:xfrm>
              <a:off x="6846078" y="5157135"/>
              <a:ext cx="2263190" cy="718938"/>
            </a:xfrm>
            <a:prstGeom prst="rect">
              <a:avLst/>
            </a:prstGeom>
            <a:noFill/>
          </p:spPr>
          <p:txBody>
            <a:bodyPr wrap="square" rtlCol="0">
              <a:spAutoFit/>
            </a:bodyPr>
            <a:lstStyle/>
            <a:p>
              <a:pPr algn="ctr"/>
              <a:r>
                <a:rPr lang="da-DK" sz="1200" dirty="0" smtClean="0"/>
                <a:t>Kvalitetsforbedring </a:t>
              </a:r>
              <a:r>
                <a:rPr lang="da-DK" sz="1200" b="1" dirty="0" smtClean="0"/>
                <a:t>QI</a:t>
              </a:r>
              <a:endParaRPr lang="da-DK" sz="1200" b="1" dirty="0"/>
            </a:p>
          </p:txBody>
        </p:sp>
      </p:grpSp>
      <p:sp>
        <p:nvSpPr>
          <p:cNvPr id="14" name="Pladsholder til indhold 2"/>
          <p:cNvSpPr>
            <a:spLocks noGrp="1"/>
          </p:cNvSpPr>
          <p:nvPr>
            <p:ph idx="1"/>
          </p:nvPr>
        </p:nvSpPr>
        <p:spPr>
          <a:xfrm>
            <a:off x="719137" y="2492896"/>
            <a:ext cx="7623830" cy="1584176"/>
          </a:xfrm>
        </p:spPr>
        <p:txBody>
          <a:bodyPr/>
          <a:lstStyle/>
          <a:p>
            <a:pPr marL="457200" indent="-457200">
              <a:buFont typeface="+mj-lt"/>
              <a:buAutoNum type="arabicPeriod"/>
            </a:pPr>
            <a:r>
              <a:rPr lang="da-DK" dirty="0" smtClean="0"/>
              <a:t>Monitorere, </a:t>
            </a:r>
            <a:r>
              <a:rPr lang="da-DK" dirty="0"/>
              <a:t>hvorvidt processer er stabile og på tilfredsstillende niveau, så alle </a:t>
            </a:r>
            <a:r>
              <a:rPr lang="da-DK" dirty="0" smtClean="0"/>
              <a:t>patienter </a:t>
            </a:r>
            <a:r>
              <a:rPr lang="da-DK" dirty="0"/>
              <a:t>får service </a:t>
            </a:r>
            <a:r>
              <a:rPr lang="da-DK" dirty="0" smtClean="0"/>
              <a:t>på det </a:t>
            </a:r>
            <a:r>
              <a:rPr lang="da-DK" dirty="0"/>
              <a:t>niveau, der er enighed </a:t>
            </a:r>
            <a:r>
              <a:rPr lang="da-DK" dirty="0" smtClean="0"/>
              <a:t>om. </a:t>
            </a:r>
            <a:endParaRPr lang="da-DK" dirty="0"/>
          </a:p>
          <a:p>
            <a:endParaRPr lang="da-DK" dirty="0"/>
          </a:p>
        </p:txBody>
      </p:sp>
      <p:sp>
        <p:nvSpPr>
          <p:cNvPr id="15" name="Rektangel 14"/>
          <p:cNvSpPr/>
          <p:nvPr/>
        </p:nvSpPr>
        <p:spPr>
          <a:xfrm>
            <a:off x="648072" y="4274858"/>
            <a:ext cx="3923928" cy="2394502"/>
          </a:xfrm>
          <a:prstGeom prst="rect">
            <a:avLst/>
          </a:prstGeom>
        </p:spPr>
        <p:txBody>
          <a:bodyPr wrap="square">
            <a:spAutoFit/>
          </a:bodyPr>
          <a:lstStyle/>
          <a:p>
            <a:pPr marL="457200" indent="-457200" fontAlgn="base">
              <a:spcBef>
                <a:spcPct val="0"/>
              </a:spcBef>
              <a:spcAft>
                <a:spcPct val="20000"/>
              </a:spcAft>
              <a:buClr>
                <a:schemeClr val="accent2"/>
              </a:buClr>
              <a:buFont typeface="+mj-lt"/>
              <a:buAutoNum type="arabicPeriod" startAt="2"/>
            </a:pPr>
            <a:r>
              <a:rPr lang="da-DK" sz="2400" dirty="0" smtClean="0"/>
              <a:t>Igangsætte justeringer</a:t>
            </a:r>
            <a:r>
              <a:rPr lang="da-DK" sz="2400" dirty="0"/>
              <a:t>, </a:t>
            </a:r>
            <a:r>
              <a:rPr lang="da-DK" sz="2400" dirty="0" smtClean="0"/>
              <a:t>hvis </a:t>
            </a:r>
            <a:r>
              <a:rPr lang="da-DK" sz="2400" dirty="0"/>
              <a:t>dette ikke er tilfældet.</a:t>
            </a:r>
          </a:p>
          <a:p>
            <a:pPr marL="271463" indent="-271463" fontAlgn="base">
              <a:spcBef>
                <a:spcPct val="0"/>
              </a:spcBef>
              <a:spcAft>
                <a:spcPct val="20000"/>
              </a:spcAft>
              <a:buClr>
                <a:schemeClr val="accent2"/>
              </a:buClr>
              <a:buFont typeface="Wingdings" pitchFamily="2" charset="2"/>
              <a:buChar char="§"/>
            </a:pPr>
            <a:endParaRPr lang="da-DK" sz="2400" dirty="0"/>
          </a:p>
          <a:p>
            <a:pPr marL="271463" indent="-271463" fontAlgn="base">
              <a:spcBef>
                <a:spcPct val="0"/>
              </a:spcBef>
              <a:spcAft>
                <a:spcPct val="20000"/>
              </a:spcAft>
              <a:buClr>
                <a:schemeClr val="accent2"/>
              </a:buClr>
              <a:buFont typeface="Wingdings" pitchFamily="2" charset="2"/>
              <a:buChar char="§"/>
            </a:pPr>
            <a:endParaRPr lang="da-DK" sz="2000" dirty="0"/>
          </a:p>
        </p:txBody>
      </p:sp>
      <p:sp>
        <p:nvSpPr>
          <p:cNvPr id="12" name="Tekstboks 11"/>
          <p:cNvSpPr txBox="1"/>
          <p:nvPr/>
        </p:nvSpPr>
        <p:spPr>
          <a:xfrm>
            <a:off x="4896037" y="5803505"/>
            <a:ext cx="2808312" cy="369332"/>
          </a:xfrm>
          <a:prstGeom prst="rect">
            <a:avLst/>
          </a:prstGeom>
          <a:noFill/>
        </p:spPr>
        <p:txBody>
          <a:bodyPr wrap="square" rtlCol="0">
            <a:spAutoFit/>
          </a:bodyPr>
          <a:lstStyle/>
          <a:p>
            <a:r>
              <a:rPr lang="da-DK" dirty="0" err="1" smtClean="0"/>
              <a:t>Jurans</a:t>
            </a:r>
            <a:r>
              <a:rPr lang="da-DK" dirty="0" smtClean="0"/>
              <a:t> triologi</a:t>
            </a:r>
            <a:endParaRPr lang="da-DK" dirty="0"/>
          </a:p>
        </p:txBody>
      </p:sp>
      <p:sp>
        <p:nvSpPr>
          <p:cNvPr id="13"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12</a:t>
            </a:fld>
            <a:r>
              <a:rPr lang="da-DK" altLang="da-DK" sz="900" dirty="0" smtClean="0">
                <a:solidFill>
                  <a:schemeClr val="accent2"/>
                </a:solidFill>
              </a:rPr>
              <a:t>  ▪  Psykiatrien</a:t>
            </a:r>
          </a:p>
        </p:txBody>
      </p:sp>
    </p:spTree>
    <p:extLst>
      <p:ext uri="{BB962C8B-B14F-4D97-AF65-F5344CB8AC3E}">
        <p14:creationId xmlns:p14="http://schemas.microsoft.com/office/powerpoint/2010/main" val="38978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Lederadfærd i forbedring</a:t>
            </a:r>
            <a:br>
              <a:rPr lang="da-DK" dirty="0" smtClean="0"/>
            </a:br>
            <a:endParaRPr lang="da-DK" dirty="0"/>
          </a:p>
        </p:txBody>
      </p:sp>
      <p:sp>
        <p:nvSpPr>
          <p:cNvPr id="3" name="Pladsholder til indhold 2"/>
          <p:cNvSpPr>
            <a:spLocks noGrp="1"/>
          </p:cNvSpPr>
          <p:nvPr>
            <p:ph idx="1"/>
          </p:nvPr>
        </p:nvSpPr>
        <p:spPr/>
        <p:txBody>
          <a:bodyPr/>
          <a:lstStyle/>
          <a:p>
            <a:pPr marL="457200" indent="-457200">
              <a:spcBef>
                <a:spcPts val="1200"/>
              </a:spcBef>
              <a:buFont typeface="+mj-lt"/>
              <a:buAutoNum type="arabicPeriod"/>
            </a:pPr>
            <a:r>
              <a:rPr lang="da-DK" dirty="0" smtClean="0"/>
              <a:t>Menneskecentreret: </a:t>
            </a:r>
            <a:r>
              <a:rPr lang="da-DK" sz="2000" dirty="0" smtClean="0"/>
              <a:t>Hav konsekvent fokus på mennesker i ord </a:t>
            </a:r>
            <a:r>
              <a:rPr lang="da-DK" sz="2000" dirty="0"/>
              <a:t>og </a:t>
            </a:r>
            <a:r>
              <a:rPr lang="da-DK" sz="2000" dirty="0" smtClean="0"/>
              <a:t>adfærd.</a:t>
            </a:r>
            <a:endParaRPr lang="da-DK" sz="2000" dirty="0"/>
          </a:p>
          <a:p>
            <a:pPr marL="457200" indent="-457200">
              <a:spcBef>
                <a:spcPts val="1200"/>
              </a:spcBef>
              <a:buFont typeface="+mj-lt"/>
              <a:buAutoNum type="arabicPeriod"/>
            </a:pPr>
            <a:r>
              <a:rPr lang="da-DK" dirty="0" smtClean="0"/>
              <a:t>Frontlinjeengagement: </a:t>
            </a:r>
            <a:r>
              <a:rPr lang="da-DK" sz="2000" dirty="0" smtClean="0"/>
              <a:t>Vær </a:t>
            </a:r>
            <a:r>
              <a:rPr lang="da-DK" sz="2000" dirty="0"/>
              <a:t>reelt tilstede </a:t>
            </a:r>
            <a:r>
              <a:rPr lang="da-DK" sz="2000" dirty="0" smtClean="0"/>
              <a:t>og </a:t>
            </a:r>
            <a:r>
              <a:rPr lang="da-DK" sz="2000" dirty="0"/>
              <a:t>vær en synlig forkæmper for </a:t>
            </a:r>
            <a:r>
              <a:rPr lang="da-DK" sz="2000" dirty="0" smtClean="0"/>
              <a:t>forbedring. </a:t>
            </a:r>
            <a:endParaRPr lang="da-DK" dirty="0"/>
          </a:p>
          <a:p>
            <a:pPr marL="457200" indent="-457200">
              <a:spcBef>
                <a:spcPts val="1200"/>
              </a:spcBef>
              <a:buFont typeface="+mj-lt"/>
              <a:buAutoNum type="arabicPeriod"/>
            </a:pPr>
            <a:r>
              <a:rPr lang="da-DK" dirty="0"/>
              <a:t>F</a:t>
            </a:r>
            <a:r>
              <a:rPr lang="da-DK" dirty="0" smtClean="0"/>
              <a:t>okus: </a:t>
            </a:r>
            <a:r>
              <a:rPr lang="da-DK" sz="2000" dirty="0"/>
              <a:t>Forbliv fokuseret på visionen og </a:t>
            </a:r>
            <a:r>
              <a:rPr lang="da-DK" sz="2000" dirty="0" smtClean="0"/>
              <a:t>strategien.</a:t>
            </a:r>
          </a:p>
          <a:p>
            <a:pPr marL="457200" indent="-457200">
              <a:spcBef>
                <a:spcPts val="1200"/>
              </a:spcBef>
              <a:buFont typeface="+mj-lt"/>
              <a:buAutoNum type="arabicPeriod" startAt="4"/>
            </a:pPr>
            <a:r>
              <a:rPr lang="da-DK" dirty="0" smtClean="0"/>
              <a:t>Gennemsigtighed: </a:t>
            </a:r>
            <a:r>
              <a:rPr lang="da-DK" sz="2000" dirty="0" smtClean="0"/>
              <a:t>Kræv </a:t>
            </a:r>
            <a:r>
              <a:rPr lang="da-DK" sz="2000" dirty="0"/>
              <a:t>gennemsigtighed om resultater, fremgang, mål og </a:t>
            </a:r>
            <a:r>
              <a:rPr lang="da-DK" sz="2000" dirty="0" smtClean="0"/>
              <a:t>mangler.</a:t>
            </a:r>
            <a:endParaRPr lang="da-DK" sz="2000" dirty="0"/>
          </a:p>
          <a:p>
            <a:pPr marL="457200" indent="-457200">
              <a:spcBef>
                <a:spcPts val="1200"/>
              </a:spcBef>
              <a:buFont typeface="+mj-lt"/>
              <a:buAutoNum type="arabicPeriod" startAt="4"/>
            </a:pPr>
            <a:r>
              <a:rPr lang="da-DK" dirty="0"/>
              <a:t>Åbne </a:t>
            </a:r>
            <a:r>
              <a:rPr lang="da-DK" dirty="0" smtClean="0"/>
              <a:t>grænser: </a:t>
            </a:r>
            <a:r>
              <a:rPr lang="da-DK" sz="2000" dirty="0" smtClean="0"/>
              <a:t>Tilskynd </a:t>
            </a:r>
            <a:r>
              <a:rPr lang="da-DK" sz="2000" dirty="0"/>
              <a:t>og </a:t>
            </a:r>
            <a:r>
              <a:rPr lang="da-DK" sz="2000" dirty="0" smtClean="0"/>
              <a:t>praktisér </a:t>
            </a:r>
            <a:r>
              <a:rPr lang="da-DK" sz="2000" dirty="0"/>
              <a:t>systemtænkning og samarbejde henover </a:t>
            </a:r>
            <a:r>
              <a:rPr lang="da-DK" sz="2000" dirty="0" smtClean="0"/>
              <a:t>grænser.</a:t>
            </a:r>
            <a:endParaRPr lang="da-DK" sz="2000" dirty="0"/>
          </a:p>
        </p:txBody>
      </p:sp>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13</a:t>
            </a:fld>
            <a:r>
              <a:rPr lang="da-DK" altLang="da-DK" sz="900" dirty="0" smtClean="0">
                <a:solidFill>
                  <a:schemeClr val="accent2"/>
                </a:solidFill>
              </a:rPr>
              <a:t>  ▪  Psykiatrien</a:t>
            </a:r>
          </a:p>
        </p:txBody>
      </p:sp>
    </p:spTree>
    <p:extLst>
      <p:ext uri="{BB962C8B-B14F-4D97-AF65-F5344CB8AC3E}">
        <p14:creationId xmlns:p14="http://schemas.microsoft.com/office/powerpoint/2010/main" val="3723756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3"/>
                </a:solidFill>
              </a:rPr>
              <a:t>1. </a:t>
            </a:r>
            <a:r>
              <a:rPr lang="da-DK" dirty="0">
                <a:solidFill>
                  <a:schemeClr val="accent3"/>
                </a:solidFill>
              </a:rPr>
              <a:t>Vær </a:t>
            </a:r>
            <a:r>
              <a:rPr lang="da-DK" dirty="0" smtClean="0">
                <a:solidFill>
                  <a:schemeClr val="accent3"/>
                </a:solidFill>
              </a:rPr>
              <a:t>menneskecentreret</a:t>
            </a:r>
            <a:br>
              <a:rPr lang="da-DK" dirty="0" smtClean="0">
                <a:solidFill>
                  <a:schemeClr val="accent3"/>
                </a:solidFill>
              </a:rPr>
            </a:br>
            <a:r>
              <a:rPr lang="da-DK" dirty="0" smtClean="0">
                <a:solidFill>
                  <a:schemeClr val="accent3"/>
                </a:solidFill>
              </a:rPr>
              <a:t> </a:t>
            </a:r>
            <a:endParaRPr lang="da-DK" dirty="0">
              <a:solidFill>
                <a:schemeClr val="accent3"/>
              </a:solidFill>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685651020"/>
              </p:ext>
            </p:extLst>
          </p:nvPr>
        </p:nvGraphicFramePr>
        <p:xfrm>
          <a:off x="755576" y="2492896"/>
          <a:ext cx="7704137" cy="364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boks 4"/>
          <p:cNvSpPr txBox="1"/>
          <p:nvPr/>
        </p:nvSpPr>
        <p:spPr>
          <a:xfrm>
            <a:off x="1979712" y="3253626"/>
            <a:ext cx="1944216" cy="369332"/>
          </a:xfrm>
          <a:prstGeom prst="rect">
            <a:avLst/>
          </a:prstGeom>
          <a:noFill/>
        </p:spPr>
        <p:txBody>
          <a:bodyPr wrap="square" rtlCol="0">
            <a:spAutoFit/>
          </a:bodyPr>
          <a:lstStyle/>
          <a:p>
            <a:r>
              <a:rPr lang="da-DK" dirty="0" smtClean="0"/>
              <a:t>Adfærd</a:t>
            </a:r>
            <a:endParaRPr lang="da-DK" dirty="0"/>
          </a:p>
        </p:txBody>
      </p:sp>
      <p:sp>
        <p:nvSpPr>
          <p:cNvPr id="6" name="Tekstboks 5"/>
          <p:cNvSpPr txBox="1"/>
          <p:nvPr/>
        </p:nvSpPr>
        <p:spPr>
          <a:xfrm>
            <a:off x="5148064" y="1916832"/>
            <a:ext cx="1944216" cy="369332"/>
          </a:xfrm>
          <a:prstGeom prst="rect">
            <a:avLst/>
          </a:prstGeom>
          <a:noFill/>
        </p:spPr>
        <p:txBody>
          <a:bodyPr wrap="square" rtlCol="0">
            <a:spAutoFit/>
          </a:bodyPr>
          <a:lstStyle/>
          <a:p>
            <a:r>
              <a:rPr lang="da-DK" dirty="0" smtClean="0"/>
              <a:t>Handling</a:t>
            </a:r>
            <a:endParaRPr lang="da-DK" dirty="0"/>
          </a:p>
        </p:txBody>
      </p:sp>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14</a:t>
            </a:fld>
            <a:r>
              <a:rPr lang="da-DK" altLang="da-DK" sz="900" dirty="0" smtClean="0">
                <a:solidFill>
                  <a:schemeClr val="accent2"/>
                </a:solidFill>
              </a:rPr>
              <a:t>  ▪  Psykiatrien</a:t>
            </a:r>
          </a:p>
        </p:txBody>
      </p:sp>
    </p:spTree>
    <p:extLst>
      <p:ext uri="{BB962C8B-B14F-4D97-AF65-F5344CB8AC3E}">
        <p14:creationId xmlns:p14="http://schemas.microsoft.com/office/powerpoint/2010/main" val="995612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3"/>
                </a:solidFill>
              </a:rPr>
              <a:t>2. Vær engageret i frontlinjen</a:t>
            </a:r>
            <a:br>
              <a:rPr lang="da-DK" dirty="0" smtClean="0">
                <a:solidFill>
                  <a:schemeClr val="accent3"/>
                </a:solidFill>
              </a:rPr>
            </a:br>
            <a:r>
              <a:rPr lang="da-DK" dirty="0" smtClean="0">
                <a:solidFill>
                  <a:schemeClr val="accent3"/>
                </a:solidFill>
              </a:rPr>
              <a:t> </a:t>
            </a:r>
            <a:endParaRPr lang="da-DK" dirty="0">
              <a:solidFill>
                <a:schemeClr val="accent3"/>
              </a:solidFill>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433717512"/>
              </p:ext>
            </p:extLst>
          </p:nvPr>
        </p:nvGraphicFramePr>
        <p:xfrm>
          <a:off x="684287" y="2564904"/>
          <a:ext cx="7704137" cy="364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boks 4"/>
          <p:cNvSpPr txBox="1"/>
          <p:nvPr/>
        </p:nvSpPr>
        <p:spPr>
          <a:xfrm>
            <a:off x="1908423" y="3325634"/>
            <a:ext cx="1944216" cy="369332"/>
          </a:xfrm>
          <a:prstGeom prst="rect">
            <a:avLst/>
          </a:prstGeom>
          <a:noFill/>
        </p:spPr>
        <p:txBody>
          <a:bodyPr wrap="square" rtlCol="0">
            <a:spAutoFit/>
          </a:bodyPr>
          <a:lstStyle/>
          <a:p>
            <a:r>
              <a:rPr lang="da-DK" dirty="0" smtClean="0"/>
              <a:t>Adfærd</a:t>
            </a:r>
            <a:endParaRPr lang="da-DK" dirty="0"/>
          </a:p>
        </p:txBody>
      </p:sp>
      <p:sp>
        <p:nvSpPr>
          <p:cNvPr id="6" name="Tekstboks 5"/>
          <p:cNvSpPr txBox="1"/>
          <p:nvPr/>
        </p:nvSpPr>
        <p:spPr>
          <a:xfrm>
            <a:off x="5076775" y="1988840"/>
            <a:ext cx="1944216" cy="369332"/>
          </a:xfrm>
          <a:prstGeom prst="rect">
            <a:avLst/>
          </a:prstGeom>
          <a:noFill/>
        </p:spPr>
        <p:txBody>
          <a:bodyPr wrap="square" rtlCol="0">
            <a:spAutoFit/>
          </a:bodyPr>
          <a:lstStyle/>
          <a:p>
            <a:r>
              <a:rPr lang="da-DK" dirty="0" smtClean="0"/>
              <a:t>Handling</a:t>
            </a:r>
            <a:endParaRPr lang="da-DK" dirty="0"/>
          </a:p>
        </p:txBody>
      </p:sp>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15</a:t>
            </a:fld>
            <a:r>
              <a:rPr lang="da-DK" altLang="da-DK" sz="900" dirty="0" smtClean="0">
                <a:solidFill>
                  <a:schemeClr val="accent2"/>
                </a:solidFill>
              </a:rPr>
              <a:t>  ▪  Psykiatrien</a:t>
            </a:r>
          </a:p>
        </p:txBody>
      </p:sp>
    </p:spTree>
    <p:extLst>
      <p:ext uri="{BB962C8B-B14F-4D97-AF65-F5344CB8AC3E}">
        <p14:creationId xmlns:p14="http://schemas.microsoft.com/office/powerpoint/2010/main" val="2729412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436096" y="1052736"/>
            <a:ext cx="2952328" cy="5116289"/>
          </a:xfrm>
        </p:spPr>
        <p:txBody>
          <a:bodyPr/>
          <a:lstStyle/>
          <a:p>
            <a:pPr marL="0" indent="0">
              <a:buNone/>
            </a:pPr>
            <a:r>
              <a:rPr lang="da-DK" dirty="0" smtClean="0"/>
              <a:t>”Ledere forstår,</a:t>
            </a:r>
          </a:p>
          <a:p>
            <a:pPr marL="0" indent="0">
              <a:buNone/>
            </a:pPr>
            <a:r>
              <a:rPr lang="da-DK" dirty="0" smtClean="0"/>
              <a:t>at vi har dårlige systemer,</a:t>
            </a:r>
          </a:p>
          <a:p>
            <a:pPr marL="0" indent="0">
              <a:buNone/>
            </a:pPr>
            <a:r>
              <a:rPr lang="da-DK" dirty="0" smtClean="0"/>
              <a:t>ikke dårlige medarbejdere”</a:t>
            </a:r>
          </a:p>
          <a:p>
            <a:endParaRPr lang="da-DK" i="1" dirty="0" smtClean="0"/>
          </a:p>
          <a:p>
            <a:endParaRPr lang="da-DK" i="1" dirty="0"/>
          </a:p>
          <a:p>
            <a:pPr marL="0" indent="0">
              <a:buNone/>
            </a:pPr>
            <a:r>
              <a:rPr lang="da-DK" sz="1200" dirty="0" smtClean="0"/>
              <a:t>Kilde: The </a:t>
            </a:r>
            <a:r>
              <a:rPr lang="da-DK" sz="1200" dirty="0" err="1" smtClean="0"/>
              <a:t>improvement</a:t>
            </a:r>
            <a:r>
              <a:rPr lang="da-DK" sz="1200" dirty="0" smtClean="0"/>
              <a:t> guide  - a practical approach to </a:t>
            </a:r>
            <a:r>
              <a:rPr lang="da-DK" sz="1200" dirty="0" err="1" smtClean="0"/>
              <a:t>enhancing</a:t>
            </a:r>
            <a:r>
              <a:rPr lang="da-DK" sz="1200" dirty="0" smtClean="0"/>
              <a:t> </a:t>
            </a:r>
            <a:r>
              <a:rPr lang="da-DK" sz="1200" dirty="0" err="1" smtClean="0"/>
              <a:t>organizational</a:t>
            </a:r>
            <a:r>
              <a:rPr lang="da-DK" sz="1200" dirty="0" smtClean="0"/>
              <a:t>  performance. Gerald J. </a:t>
            </a:r>
            <a:r>
              <a:rPr lang="da-DK" sz="1200" dirty="0" err="1" smtClean="0"/>
              <a:t>Langley</a:t>
            </a:r>
            <a:r>
              <a:rPr lang="da-DK" sz="1200" dirty="0" smtClean="0"/>
              <a:t> et al. 2end edition. </a:t>
            </a:r>
            <a:r>
              <a:rPr lang="da-DK" sz="1200" dirty="0" err="1" smtClean="0"/>
              <a:t>Jossey</a:t>
            </a:r>
            <a:r>
              <a:rPr lang="da-DK" sz="1200" dirty="0" smtClean="0"/>
              <a:t>-Bass, San Fransisco, 2009 (oversat).</a:t>
            </a:r>
            <a:endParaRPr lang="da-DK" sz="1200" dirty="0"/>
          </a:p>
        </p:txBody>
      </p:sp>
      <p:pic>
        <p:nvPicPr>
          <p:cNvPr id="1026" name="Picture 2" descr="person standing in front of optical illusio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62" y="1"/>
            <a:ext cx="514478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16</a:t>
            </a:fld>
            <a:r>
              <a:rPr lang="da-DK" altLang="da-DK" sz="900" dirty="0" smtClean="0">
                <a:solidFill>
                  <a:schemeClr val="accent2"/>
                </a:solidFill>
              </a:rPr>
              <a:t>  ▪  Psykiatrien</a:t>
            </a:r>
          </a:p>
        </p:txBody>
      </p:sp>
    </p:spTree>
    <p:extLst>
      <p:ext uri="{BB962C8B-B14F-4D97-AF65-F5344CB8AC3E}">
        <p14:creationId xmlns:p14="http://schemas.microsoft.com/office/powerpoint/2010/main" val="114717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3"/>
                </a:solidFill>
              </a:rPr>
              <a:t>3. Bevar </a:t>
            </a:r>
            <a:r>
              <a:rPr lang="da-DK" dirty="0">
                <a:solidFill>
                  <a:schemeClr val="accent3"/>
                </a:solidFill>
              </a:rPr>
              <a:t>fokus</a:t>
            </a:r>
            <a:r>
              <a:rPr lang="da-DK" dirty="0" smtClean="0">
                <a:solidFill>
                  <a:schemeClr val="accent3"/>
                </a:solidFill>
              </a:rPr>
              <a:t> </a:t>
            </a:r>
            <a:br>
              <a:rPr lang="da-DK" dirty="0" smtClean="0">
                <a:solidFill>
                  <a:schemeClr val="accent3"/>
                </a:solidFill>
              </a:rPr>
            </a:br>
            <a:endParaRPr lang="da-DK" dirty="0">
              <a:solidFill>
                <a:schemeClr val="accent3"/>
              </a:solidFill>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401007254"/>
              </p:ext>
            </p:extLst>
          </p:nvPr>
        </p:nvGraphicFramePr>
        <p:xfrm>
          <a:off x="396255" y="2443311"/>
          <a:ext cx="7704137" cy="364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boks 4"/>
          <p:cNvSpPr txBox="1"/>
          <p:nvPr/>
        </p:nvSpPr>
        <p:spPr>
          <a:xfrm>
            <a:off x="1620391" y="3204041"/>
            <a:ext cx="1944216" cy="369332"/>
          </a:xfrm>
          <a:prstGeom prst="rect">
            <a:avLst/>
          </a:prstGeom>
          <a:noFill/>
        </p:spPr>
        <p:txBody>
          <a:bodyPr wrap="square" rtlCol="0">
            <a:spAutoFit/>
          </a:bodyPr>
          <a:lstStyle/>
          <a:p>
            <a:r>
              <a:rPr lang="da-DK" dirty="0" smtClean="0"/>
              <a:t>Adfærd</a:t>
            </a:r>
            <a:endParaRPr lang="da-DK" dirty="0"/>
          </a:p>
        </p:txBody>
      </p:sp>
      <p:sp>
        <p:nvSpPr>
          <p:cNvPr id="6" name="Tekstboks 5"/>
          <p:cNvSpPr txBox="1"/>
          <p:nvPr/>
        </p:nvSpPr>
        <p:spPr>
          <a:xfrm>
            <a:off x="4788743" y="1867247"/>
            <a:ext cx="1944216" cy="369332"/>
          </a:xfrm>
          <a:prstGeom prst="rect">
            <a:avLst/>
          </a:prstGeom>
          <a:noFill/>
        </p:spPr>
        <p:txBody>
          <a:bodyPr wrap="square" rtlCol="0">
            <a:spAutoFit/>
          </a:bodyPr>
          <a:lstStyle/>
          <a:p>
            <a:r>
              <a:rPr lang="da-DK" dirty="0" smtClean="0"/>
              <a:t>Handling</a:t>
            </a:r>
            <a:endParaRPr lang="da-DK" dirty="0"/>
          </a:p>
        </p:txBody>
      </p:sp>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17</a:t>
            </a:fld>
            <a:r>
              <a:rPr lang="da-DK" altLang="da-DK" sz="900" dirty="0" smtClean="0">
                <a:solidFill>
                  <a:schemeClr val="accent2"/>
                </a:solidFill>
              </a:rPr>
              <a:t>  ▪  Psykiatrien</a:t>
            </a:r>
          </a:p>
        </p:txBody>
      </p:sp>
    </p:spTree>
    <p:extLst>
      <p:ext uri="{BB962C8B-B14F-4D97-AF65-F5344CB8AC3E}">
        <p14:creationId xmlns:p14="http://schemas.microsoft.com/office/powerpoint/2010/main" val="403116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3"/>
                </a:solidFill>
              </a:rPr>
              <a:t>4. Kræv gennemsigtighed</a:t>
            </a:r>
            <a:br>
              <a:rPr lang="da-DK" dirty="0" smtClean="0">
                <a:solidFill>
                  <a:schemeClr val="accent3"/>
                </a:solidFill>
              </a:rPr>
            </a:br>
            <a:r>
              <a:rPr lang="da-DK" dirty="0" smtClean="0">
                <a:solidFill>
                  <a:schemeClr val="accent3"/>
                </a:solidFill>
              </a:rPr>
              <a:t> </a:t>
            </a:r>
            <a:endParaRPr lang="da-DK" dirty="0">
              <a:solidFill>
                <a:schemeClr val="accent3"/>
              </a:solidFill>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889773343"/>
              </p:ext>
            </p:extLst>
          </p:nvPr>
        </p:nvGraphicFramePr>
        <p:xfrm>
          <a:off x="611560" y="2708920"/>
          <a:ext cx="6984057"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boks 4"/>
          <p:cNvSpPr txBox="1"/>
          <p:nvPr/>
        </p:nvSpPr>
        <p:spPr>
          <a:xfrm>
            <a:off x="962070" y="2968610"/>
            <a:ext cx="1944216" cy="369332"/>
          </a:xfrm>
          <a:prstGeom prst="rect">
            <a:avLst/>
          </a:prstGeom>
          <a:noFill/>
        </p:spPr>
        <p:txBody>
          <a:bodyPr wrap="square" rtlCol="0">
            <a:spAutoFit/>
          </a:bodyPr>
          <a:lstStyle/>
          <a:p>
            <a:r>
              <a:rPr lang="da-DK" dirty="0" smtClean="0"/>
              <a:t>Adfærd</a:t>
            </a:r>
            <a:endParaRPr lang="da-DK" dirty="0"/>
          </a:p>
        </p:txBody>
      </p:sp>
      <p:sp>
        <p:nvSpPr>
          <p:cNvPr id="6" name="Tekstboks 5"/>
          <p:cNvSpPr txBox="1"/>
          <p:nvPr/>
        </p:nvSpPr>
        <p:spPr>
          <a:xfrm>
            <a:off x="5076056" y="2267580"/>
            <a:ext cx="1944216" cy="369332"/>
          </a:xfrm>
          <a:prstGeom prst="rect">
            <a:avLst/>
          </a:prstGeom>
          <a:noFill/>
        </p:spPr>
        <p:txBody>
          <a:bodyPr wrap="square" rtlCol="0">
            <a:spAutoFit/>
          </a:bodyPr>
          <a:lstStyle/>
          <a:p>
            <a:r>
              <a:rPr lang="da-DK" dirty="0" smtClean="0"/>
              <a:t>Handling</a:t>
            </a:r>
            <a:endParaRPr lang="da-DK" dirty="0"/>
          </a:p>
        </p:txBody>
      </p:sp>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18</a:t>
            </a:fld>
            <a:r>
              <a:rPr lang="da-DK" altLang="da-DK" sz="900" dirty="0" smtClean="0">
                <a:solidFill>
                  <a:schemeClr val="accent2"/>
                </a:solidFill>
              </a:rPr>
              <a:t>  ▪  Psykiatrien</a:t>
            </a:r>
          </a:p>
        </p:txBody>
      </p:sp>
    </p:spTree>
    <p:extLst>
      <p:ext uri="{BB962C8B-B14F-4D97-AF65-F5344CB8AC3E}">
        <p14:creationId xmlns:p14="http://schemas.microsoft.com/office/powerpoint/2010/main" val="142782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accent3"/>
                </a:solidFill>
              </a:rPr>
              <a:t>5. Tilskynd samarbejde på tværs af grænser  </a:t>
            </a:r>
            <a:endParaRPr lang="da-DK" dirty="0">
              <a:solidFill>
                <a:schemeClr val="accent3"/>
              </a:solidFill>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4168794155"/>
              </p:ext>
            </p:extLst>
          </p:nvPr>
        </p:nvGraphicFramePr>
        <p:xfrm>
          <a:off x="755576" y="2636912"/>
          <a:ext cx="7704137" cy="364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boks 4"/>
          <p:cNvSpPr txBox="1"/>
          <p:nvPr/>
        </p:nvSpPr>
        <p:spPr>
          <a:xfrm>
            <a:off x="1979712" y="3212976"/>
            <a:ext cx="1944216" cy="369332"/>
          </a:xfrm>
          <a:prstGeom prst="rect">
            <a:avLst/>
          </a:prstGeom>
          <a:noFill/>
        </p:spPr>
        <p:txBody>
          <a:bodyPr wrap="square" rtlCol="0">
            <a:spAutoFit/>
          </a:bodyPr>
          <a:lstStyle/>
          <a:p>
            <a:r>
              <a:rPr lang="da-DK" dirty="0" smtClean="0"/>
              <a:t>Adfærd</a:t>
            </a:r>
            <a:endParaRPr lang="da-DK" dirty="0"/>
          </a:p>
        </p:txBody>
      </p:sp>
      <p:sp>
        <p:nvSpPr>
          <p:cNvPr id="6" name="Tekstboks 5"/>
          <p:cNvSpPr txBox="1"/>
          <p:nvPr/>
        </p:nvSpPr>
        <p:spPr>
          <a:xfrm>
            <a:off x="5148064" y="2348880"/>
            <a:ext cx="1944216" cy="369332"/>
          </a:xfrm>
          <a:prstGeom prst="rect">
            <a:avLst/>
          </a:prstGeom>
          <a:noFill/>
        </p:spPr>
        <p:txBody>
          <a:bodyPr wrap="square" rtlCol="0">
            <a:spAutoFit/>
          </a:bodyPr>
          <a:lstStyle/>
          <a:p>
            <a:r>
              <a:rPr lang="da-DK" dirty="0" smtClean="0"/>
              <a:t>Handling</a:t>
            </a:r>
            <a:endParaRPr lang="da-DK" dirty="0"/>
          </a:p>
        </p:txBody>
      </p:sp>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19</a:t>
            </a:fld>
            <a:r>
              <a:rPr lang="da-DK" altLang="da-DK" sz="900" dirty="0" smtClean="0">
                <a:solidFill>
                  <a:schemeClr val="accent2"/>
                </a:solidFill>
              </a:rPr>
              <a:t>  ▪  Psykiatrien</a:t>
            </a:r>
          </a:p>
        </p:txBody>
      </p:sp>
    </p:spTree>
    <p:extLst>
      <p:ext uri="{BB962C8B-B14F-4D97-AF65-F5344CB8AC3E}">
        <p14:creationId xmlns:p14="http://schemas.microsoft.com/office/powerpoint/2010/main" val="2725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Skab sammenhæng mellem strategiske mål og dagligdagen</a:t>
            </a:r>
            <a:endParaRPr lang="da-DK" dirty="0"/>
          </a:p>
        </p:txBody>
      </p:sp>
      <p:sp>
        <p:nvSpPr>
          <p:cNvPr id="3" name="Pladsholder til indhold 2"/>
          <p:cNvSpPr>
            <a:spLocks noGrp="1"/>
          </p:cNvSpPr>
          <p:nvPr>
            <p:ph idx="1"/>
          </p:nvPr>
        </p:nvSpPr>
        <p:spPr/>
        <p:txBody>
          <a:bodyPr anchor="t"/>
          <a:lstStyle/>
          <a:p>
            <a:endParaRPr lang="da-DK" dirty="0"/>
          </a:p>
          <a:p>
            <a:r>
              <a:rPr lang="da-DK" dirty="0" smtClean="0"/>
              <a:t>Lederne </a:t>
            </a:r>
            <a:r>
              <a:rPr lang="da-DK" dirty="0"/>
              <a:t>spiller en afgørende rolle for, at visioner og mål </a:t>
            </a:r>
            <a:r>
              <a:rPr lang="da-DK" dirty="0" smtClean="0"/>
              <a:t>for forbedring kan </a:t>
            </a:r>
            <a:r>
              <a:rPr lang="da-DK" dirty="0"/>
              <a:t>indfries. </a:t>
            </a:r>
            <a:endParaRPr lang="da-DK" dirty="0" smtClean="0"/>
          </a:p>
          <a:p>
            <a:r>
              <a:rPr lang="da-DK" dirty="0" smtClean="0"/>
              <a:t>Lederne </a:t>
            </a:r>
            <a:r>
              <a:rPr lang="da-DK" dirty="0"/>
              <a:t>skal </a:t>
            </a:r>
            <a:r>
              <a:rPr lang="da-DK" dirty="0" smtClean="0"/>
              <a:t>virkeliggøre </a:t>
            </a:r>
            <a:r>
              <a:rPr lang="da-DK" dirty="0"/>
              <a:t>visionerne i både tanke og </a:t>
            </a:r>
            <a:r>
              <a:rPr lang="da-DK" dirty="0" smtClean="0"/>
              <a:t>handling.</a:t>
            </a:r>
          </a:p>
          <a:p>
            <a:r>
              <a:rPr lang="da-DK" dirty="0" smtClean="0"/>
              <a:t>Lederens opgave er, at medarbejderne </a:t>
            </a:r>
            <a:r>
              <a:rPr lang="da-DK" dirty="0"/>
              <a:t>ser en sammenhæng mellem </a:t>
            </a:r>
            <a:r>
              <a:rPr lang="da-DK" dirty="0" smtClean="0"/>
              <a:t>strategi og mål, og den dagligdag</a:t>
            </a:r>
            <a:r>
              <a:rPr lang="da-DK" dirty="0"/>
              <a:t>, de skal udføre deres arbejde i. </a:t>
            </a:r>
            <a:endParaRPr lang="da-DK" dirty="0" smtClean="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r>
              <a:rPr lang="en-US" sz="1000" dirty="0" err="1" smtClean="0"/>
              <a:t>Kilde</a:t>
            </a:r>
            <a:r>
              <a:rPr lang="en-US" sz="1000" dirty="0" smtClean="0"/>
              <a:t>: </a:t>
            </a:r>
            <a:r>
              <a:rPr lang="en-US" sz="1000" dirty="0" err="1" smtClean="0"/>
              <a:t>Swensen</a:t>
            </a:r>
            <a:r>
              <a:rPr lang="en-US" sz="1000" dirty="0" smtClean="0"/>
              <a:t> </a:t>
            </a:r>
            <a:r>
              <a:rPr lang="en-US" sz="1000" dirty="0"/>
              <a:t>S, Pugh M, McMullan C, </a:t>
            </a:r>
            <a:r>
              <a:rPr lang="en-US" sz="1000" dirty="0" err="1"/>
              <a:t>Kabcenell</a:t>
            </a:r>
            <a:r>
              <a:rPr lang="en-US" sz="1000" dirty="0"/>
              <a:t> A. </a:t>
            </a:r>
            <a:r>
              <a:rPr lang="en-US" sz="1000" i="1" dirty="0"/>
              <a:t>High-Impact Leadership: Improve Care, Improve the Health of Populations, and Reduce Costs</a:t>
            </a:r>
            <a:r>
              <a:rPr lang="en-US" sz="1000" dirty="0"/>
              <a:t>. IHI White Paper. Cambridge, Massachusetts: Institute for Healthcare Improvement; 2013</a:t>
            </a:r>
            <a:endParaRPr lang="da-DK" sz="1000" dirty="0"/>
          </a:p>
        </p:txBody>
      </p:sp>
      <p:sp>
        <p:nvSpPr>
          <p:cNvPr id="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2</a:t>
            </a:fld>
            <a:r>
              <a:rPr lang="da-DK" altLang="da-DK" sz="900" dirty="0" smtClean="0">
                <a:solidFill>
                  <a:schemeClr val="accent2"/>
                </a:solidFill>
              </a:rPr>
              <a:t>  ▪  Psykiatrien</a:t>
            </a:r>
          </a:p>
        </p:txBody>
      </p:sp>
    </p:spTree>
    <p:extLst>
      <p:ext uri="{BB962C8B-B14F-4D97-AF65-F5344CB8AC3E}">
        <p14:creationId xmlns:p14="http://schemas.microsoft.com/office/powerpoint/2010/main" val="168908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220072" y="1651223"/>
            <a:ext cx="3384376" cy="4010025"/>
          </a:xfrm>
        </p:spPr>
        <p:txBody>
          <a:bodyPr/>
          <a:lstStyle/>
          <a:p>
            <a:pPr marL="0" indent="0">
              <a:buNone/>
            </a:pPr>
            <a:r>
              <a:rPr lang="da-DK" dirty="0" smtClean="0"/>
              <a:t>”Du er ikke klar til at stå i spidsen for en forandring, før du kan tage skridtet ned fra en </a:t>
            </a:r>
            <a:r>
              <a:rPr lang="da-DK" b="1" dirty="0" smtClean="0"/>
              <a:t>forestilling</a:t>
            </a:r>
            <a:r>
              <a:rPr lang="da-DK" dirty="0" smtClean="0"/>
              <a:t> </a:t>
            </a:r>
            <a:r>
              <a:rPr lang="da-DK" b="1" dirty="0" smtClean="0"/>
              <a:t>om forandring </a:t>
            </a:r>
            <a:r>
              <a:rPr lang="da-DK" dirty="0" smtClean="0"/>
              <a:t>til en </a:t>
            </a:r>
            <a:r>
              <a:rPr lang="da-DK" b="1" dirty="0" smtClean="0"/>
              <a:t>specifik adfærd.</a:t>
            </a:r>
            <a:r>
              <a:rPr lang="da-DK" dirty="0" smtClean="0"/>
              <a:t>”</a:t>
            </a:r>
          </a:p>
          <a:p>
            <a:pPr marL="0" indent="0">
              <a:buNone/>
            </a:pPr>
            <a:r>
              <a:rPr lang="da-DK" i="1" dirty="0" smtClean="0"/>
              <a:t> </a:t>
            </a:r>
          </a:p>
          <a:p>
            <a:pPr marL="0" indent="0">
              <a:buNone/>
            </a:pPr>
            <a:r>
              <a:rPr lang="da-DK" sz="1200" dirty="0" smtClean="0"/>
              <a:t>Kilde: ”Skift Kurs – sådan bliver den svære forandring nemmere”, Chip Heath, Dan Heath, don max- København, 2013. </a:t>
            </a:r>
            <a:endParaRPr lang="da-DK" sz="1200" dirty="0"/>
          </a:p>
        </p:txBody>
      </p:sp>
      <p:pic>
        <p:nvPicPr>
          <p:cNvPr id="7" name="Picture 3" descr="\\onerm.dk\Home\DC2\S\SIGBEC\Downloads\matteo-vistocco-Dph00R2SwFo-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709"/>
          <a:stretch/>
        </p:blipFill>
        <p:spPr bwMode="auto">
          <a:xfrm>
            <a:off x="0" y="0"/>
            <a:ext cx="4860032" cy="6871302"/>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20</a:t>
            </a:fld>
            <a:r>
              <a:rPr lang="da-DK" altLang="da-DK" sz="900" dirty="0" smtClean="0">
                <a:solidFill>
                  <a:schemeClr val="accent2"/>
                </a:solidFill>
              </a:rPr>
              <a:t>  ▪  Psykiatrien</a:t>
            </a:r>
          </a:p>
        </p:txBody>
      </p:sp>
    </p:spTree>
    <p:extLst>
      <p:ext uri="{BB962C8B-B14F-4D97-AF65-F5344CB8AC3E}">
        <p14:creationId xmlns:p14="http://schemas.microsoft.com/office/powerpoint/2010/main" val="132237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Få mere viden om ledelse og forbedringsarbejde</a:t>
            </a:r>
            <a:endParaRPr lang="da-DK" dirty="0"/>
          </a:p>
        </p:txBody>
      </p:sp>
      <p:sp>
        <p:nvSpPr>
          <p:cNvPr id="3" name="Pladsholder til indhold 2"/>
          <p:cNvSpPr>
            <a:spLocks noGrp="1"/>
          </p:cNvSpPr>
          <p:nvPr>
            <p:ph idx="1"/>
          </p:nvPr>
        </p:nvSpPr>
        <p:spPr>
          <a:xfrm>
            <a:off x="719136" y="2060848"/>
            <a:ext cx="8173344" cy="4298057"/>
          </a:xfrm>
        </p:spPr>
        <p:txBody>
          <a:bodyPr anchor="t"/>
          <a:lstStyle/>
          <a:p>
            <a:pPr marL="0" indent="0">
              <a:buNone/>
            </a:pPr>
            <a:r>
              <a:rPr lang="da-DK" dirty="0" smtClean="0"/>
              <a:t>Besøg værktøjskassen på </a:t>
            </a:r>
            <a:r>
              <a:rPr lang="da-DK" u="sng" dirty="0" smtClean="0">
                <a:solidFill>
                  <a:srgbClr val="C00000"/>
                </a:solidFill>
              </a:rPr>
              <a:t>www.psykiatri.rm.dk/forbedring</a:t>
            </a:r>
          </a:p>
          <a:p>
            <a:pPr marL="0" indent="0">
              <a:buNone/>
            </a:pPr>
            <a:r>
              <a:rPr lang="da-DK" dirty="0" smtClean="0"/>
              <a:t>og find </a:t>
            </a:r>
            <a:r>
              <a:rPr lang="da-DK" dirty="0" err="1" smtClean="0"/>
              <a:t>IHI’s</a:t>
            </a:r>
            <a:r>
              <a:rPr lang="da-DK" dirty="0" smtClean="0"/>
              <a:t> White Paper on High </a:t>
            </a:r>
            <a:r>
              <a:rPr lang="da-DK" dirty="0" err="1" smtClean="0"/>
              <a:t>Impact</a:t>
            </a:r>
            <a:r>
              <a:rPr lang="da-DK" dirty="0" smtClean="0"/>
              <a:t> </a:t>
            </a:r>
            <a:r>
              <a:rPr lang="da-DK" dirty="0" err="1"/>
              <a:t>L</a:t>
            </a:r>
            <a:r>
              <a:rPr lang="da-DK" dirty="0" err="1" smtClean="0"/>
              <a:t>eadership</a:t>
            </a:r>
            <a:endParaRPr lang="da-DK" dirty="0"/>
          </a:p>
          <a:p>
            <a:pPr marL="0" indent="0">
              <a:buNone/>
            </a:pPr>
            <a:r>
              <a:rPr lang="da-DK" dirty="0" smtClean="0"/>
              <a:t>(dansk oversættelse </a:t>
            </a:r>
            <a:r>
              <a:rPr lang="da-DK" smtClean="0"/>
              <a:t>og original)</a:t>
            </a:r>
            <a:endParaRPr lang="da-DK" dirty="0"/>
          </a:p>
          <a:p>
            <a:pPr marL="0" indent="0">
              <a:buNone/>
            </a:pPr>
            <a:r>
              <a:rPr lang="da-DK" dirty="0"/>
              <a:t>F</a:t>
            </a:r>
            <a:r>
              <a:rPr lang="da-DK" dirty="0" smtClean="0"/>
              <a:t>ind også bl.a. trin for trin-vejledning til:</a:t>
            </a:r>
          </a:p>
          <a:p>
            <a:pPr lvl="1"/>
            <a:r>
              <a:rPr lang="da-DK" dirty="0" smtClean="0"/>
              <a:t>Forstå psykologien og skab motivation</a:t>
            </a:r>
            <a:endParaRPr lang="da-DK" dirty="0"/>
          </a:p>
          <a:p>
            <a:pPr lvl="1"/>
            <a:r>
              <a:rPr lang="da-DK" dirty="0" smtClean="0"/>
              <a:t>Lav et forbedringsteam</a:t>
            </a:r>
          </a:p>
          <a:p>
            <a:pPr lvl="1"/>
            <a:r>
              <a:rPr lang="da-DK" dirty="0" err="1" smtClean="0"/>
              <a:t>gemba</a:t>
            </a:r>
            <a:endParaRPr lang="da-DK" dirty="0"/>
          </a:p>
          <a:p>
            <a:pPr lvl="1"/>
            <a:r>
              <a:rPr lang="da-DK" dirty="0" smtClean="0"/>
              <a:t>Fodspor</a:t>
            </a:r>
          </a:p>
          <a:p>
            <a:pPr lvl="1"/>
            <a:r>
              <a:rPr lang="da-DK" dirty="0" err="1" smtClean="0"/>
              <a:t>Værdistrømsanalyse</a:t>
            </a:r>
            <a:r>
              <a:rPr lang="da-DK" dirty="0" smtClean="0"/>
              <a:t> (identificerer spild)</a:t>
            </a:r>
          </a:p>
          <a:p>
            <a:pPr lvl="1"/>
            <a:r>
              <a:rPr lang="da-DK" dirty="0" smtClean="0"/>
              <a:t>Arbejdsgangsanalyse</a:t>
            </a:r>
            <a:endParaRPr lang="da-DK" dirty="0"/>
          </a:p>
          <a:p>
            <a:pPr lvl="1"/>
            <a:endParaRPr lang="da-DK" dirty="0" smtClean="0"/>
          </a:p>
          <a:p>
            <a:pPr lvl="1"/>
            <a:endParaRPr lang="da-DK" dirty="0"/>
          </a:p>
          <a:p>
            <a:pPr lvl="1"/>
            <a:endParaRPr lang="da-DK" dirty="0" smtClean="0"/>
          </a:p>
          <a:p>
            <a:pPr marL="0" indent="0">
              <a:spcAft>
                <a:spcPts val="0"/>
              </a:spcAft>
              <a:buNone/>
              <a:defRPr/>
            </a:pPr>
            <a:endParaRPr lang="da-DK" sz="1200" dirty="0">
              <a:solidFill>
                <a:srgbClr val="FF0000"/>
              </a:solidFill>
            </a:endParaRPr>
          </a:p>
        </p:txBody>
      </p:sp>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21</a:t>
            </a:fld>
            <a:r>
              <a:rPr lang="da-DK" altLang="da-DK" sz="900" dirty="0" smtClean="0">
                <a:solidFill>
                  <a:schemeClr val="accent2"/>
                </a:solidFill>
              </a:rPr>
              <a:t>  ▪  Psykiatrien</a:t>
            </a:r>
          </a:p>
        </p:txBody>
      </p:sp>
    </p:spTree>
    <p:extLst>
      <p:ext uri="{BB962C8B-B14F-4D97-AF65-F5344CB8AC3E}">
        <p14:creationId xmlns:p14="http://schemas.microsoft.com/office/powerpoint/2010/main" val="904664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6" y="1187450"/>
            <a:ext cx="7704000" cy="585366"/>
          </a:xfrm>
        </p:spPr>
        <p:txBody>
          <a:bodyPr anchor="t"/>
          <a:lstStyle/>
          <a:p>
            <a:r>
              <a:rPr lang="da-DK" dirty="0" smtClean="0"/>
              <a:t>Grundlæggende for forbedringsarbejdet</a:t>
            </a:r>
            <a:endParaRPr lang="da-DK" dirty="0"/>
          </a:p>
        </p:txBody>
      </p:sp>
      <p:sp>
        <p:nvSpPr>
          <p:cNvPr id="11" name="Afrundet rektangel 10"/>
          <p:cNvSpPr/>
          <p:nvPr/>
        </p:nvSpPr>
        <p:spPr>
          <a:xfrm>
            <a:off x="344272" y="2084678"/>
            <a:ext cx="2469016" cy="4440666"/>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r>
              <a:rPr lang="da-DK" sz="2400" dirty="0" smtClean="0"/>
              <a:t>Vælg </a:t>
            </a:r>
            <a:r>
              <a:rPr lang="da-DK" sz="2400" dirty="0"/>
              <a:t>rette værktøj til rette </a:t>
            </a:r>
            <a:r>
              <a:rPr lang="da-DK" sz="2400" dirty="0" smtClean="0"/>
              <a:t>opgave</a:t>
            </a:r>
            <a:endParaRPr lang="da-DK" sz="2400" dirty="0"/>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79" t="17393" r="12336" b="1"/>
          <a:stretch/>
        </p:blipFill>
        <p:spPr bwMode="auto">
          <a:xfrm>
            <a:off x="539552" y="3933056"/>
            <a:ext cx="1927372" cy="95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frundet rektangel 12"/>
          <p:cNvSpPr/>
          <p:nvPr/>
        </p:nvSpPr>
        <p:spPr>
          <a:xfrm>
            <a:off x="3131840" y="2061432"/>
            <a:ext cx="2736304" cy="4463912"/>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r>
              <a:rPr lang="da-DK" sz="2400" dirty="0" smtClean="0"/>
              <a:t>Stil de </a:t>
            </a:r>
            <a:r>
              <a:rPr lang="da-DK" sz="2400" dirty="0"/>
              <a:t>rigtige </a:t>
            </a:r>
            <a:r>
              <a:rPr lang="da-DK" sz="2400" dirty="0" smtClean="0"/>
              <a:t>spørgsmål</a:t>
            </a:r>
          </a:p>
          <a:p>
            <a:pPr marL="342900" indent="-342900">
              <a:buAutoNum type="arabicPeriod"/>
            </a:pPr>
            <a:r>
              <a:rPr lang="da-DK" sz="1400" dirty="0" smtClean="0"/>
              <a:t>Hvad ønsker vi at opnå?</a:t>
            </a:r>
          </a:p>
          <a:p>
            <a:pPr marL="342900" indent="-342900">
              <a:buAutoNum type="arabicPeriod"/>
            </a:pPr>
            <a:r>
              <a:rPr lang="da-DK" sz="1400" dirty="0" smtClean="0"/>
              <a:t>Hvornår ved vi at en forandring er en forbedring?</a:t>
            </a:r>
          </a:p>
          <a:p>
            <a:pPr marL="342900" indent="-342900">
              <a:buAutoNum type="arabicPeriod"/>
            </a:pPr>
            <a:r>
              <a:rPr lang="da-DK" sz="1400" dirty="0" smtClean="0"/>
              <a:t>Hvilke forandringer kan iværksættes for at skabe forbedringer?</a:t>
            </a:r>
            <a:endParaRPr lang="da-DK" sz="1400" dirty="0"/>
          </a:p>
          <a:p>
            <a:endParaRPr lang="da-DK" sz="2400" dirty="0"/>
          </a:p>
          <a:p>
            <a:endParaRPr lang="da-DK" sz="2400" dirty="0"/>
          </a:p>
        </p:txBody>
      </p:sp>
      <p:sp>
        <p:nvSpPr>
          <p:cNvPr id="16" name="Afrundet rektangel 15"/>
          <p:cNvSpPr/>
          <p:nvPr/>
        </p:nvSpPr>
        <p:spPr>
          <a:xfrm>
            <a:off x="6156176" y="2061432"/>
            <a:ext cx="2664296" cy="4463912"/>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r>
              <a:rPr lang="da-DK" sz="2400" dirty="0" smtClean="0"/>
              <a:t>Brug data</a:t>
            </a:r>
            <a:endParaRPr lang="da-DK" sz="1400" dirty="0"/>
          </a:p>
          <a:p>
            <a:pPr marL="285750" indent="-285750">
              <a:buFont typeface="Arial" panose="020B0604020202020204" pitchFamily="34" charset="0"/>
              <a:buChar char="•"/>
            </a:pPr>
            <a:endParaRPr lang="da-DK" sz="1400" dirty="0" smtClean="0"/>
          </a:p>
          <a:p>
            <a:pPr marL="285750" indent="-285750">
              <a:buFont typeface="Arial" panose="020B0604020202020204" pitchFamily="34" charset="0"/>
              <a:buChar char="•"/>
            </a:pPr>
            <a:r>
              <a:rPr lang="da-DK" sz="1400" dirty="0" smtClean="0"/>
              <a:t>Har </a:t>
            </a:r>
            <a:r>
              <a:rPr lang="da-DK" sz="1400" dirty="0"/>
              <a:t>vi de nødvendige indikatorer</a:t>
            </a:r>
            <a:r>
              <a:rPr lang="da-DK" sz="1400" dirty="0" smtClean="0"/>
              <a:t>?</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Hvor ofte måler vi – er hyppigheden hensigtsmæssig</a:t>
            </a:r>
            <a:r>
              <a:rPr lang="da-DK" sz="1400" dirty="0" smtClean="0"/>
              <a:t>?</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Er vi tilfredse med niveauet</a:t>
            </a:r>
            <a:r>
              <a:rPr lang="da-DK" sz="1400" dirty="0" smtClean="0"/>
              <a:t>?</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Er vi tilfredse med </a:t>
            </a:r>
            <a:r>
              <a:rPr lang="da-DK" sz="1400" dirty="0" smtClean="0"/>
              <a:t>retningen</a:t>
            </a:r>
            <a:r>
              <a:rPr lang="da-DK" sz="1400" dirty="0"/>
              <a:t>?</a:t>
            </a:r>
          </a:p>
        </p:txBody>
      </p:sp>
      <p:grpSp>
        <p:nvGrpSpPr>
          <p:cNvPr id="10" name="Gruppe 9"/>
          <p:cNvGrpSpPr/>
          <p:nvPr/>
        </p:nvGrpSpPr>
        <p:grpSpPr>
          <a:xfrm>
            <a:off x="3203848" y="4955298"/>
            <a:ext cx="2592288" cy="1498681"/>
            <a:chOff x="2170349" y="3645024"/>
            <a:chExt cx="4777915" cy="3024336"/>
          </a:xfrm>
        </p:grpSpPr>
        <p:grpSp>
          <p:nvGrpSpPr>
            <p:cNvPr id="17" name="Gruppe 16"/>
            <p:cNvGrpSpPr/>
            <p:nvPr/>
          </p:nvGrpSpPr>
          <p:grpSpPr>
            <a:xfrm>
              <a:off x="2170349" y="3645024"/>
              <a:ext cx="4777915" cy="3024336"/>
              <a:chOff x="1469655" y="2957488"/>
              <a:chExt cx="6247929" cy="3705971"/>
            </a:xfrm>
          </p:grpSpPr>
          <p:graphicFrame>
            <p:nvGraphicFramePr>
              <p:cNvPr id="21" name="Diagram 20"/>
              <p:cNvGraphicFramePr/>
              <p:nvPr>
                <p:extLst>
                  <p:ext uri="{D42A27DB-BD31-4B8C-83A1-F6EECF244321}">
                    <p14:modId xmlns:p14="http://schemas.microsoft.com/office/powerpoint/2010/main" val="1362241388"/>
                  </p:ext>
                </p:extLst>
              </p:nvPr>
            </p:nvGraphicFramePr>
            <p:xfrm>
              <a:off x="1469655" y="2957488"/>
              <a:ext cx="6247929" cy="370597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kstboks 21"/>
              <p:cNvSpPr txBox="1"/>
              <p:nvPr/>
            </p:nvSpPr>
            <p:spPr>
              <a:xfrm>
                <a:off x="4593617" y="3990927"/>
                <a:ext cx="1752848" cy="684969"/>
              </a:xfrm>
              <a:prstGeom prst="rect">
                <a:avLst/>
              </a:prstGeom>
              <a:noFill/>
            </p:spPr>
            <p:txBody>
              <a:bodyPr wrap="square" rtlCol="0">
                <a:spAutoFit/>
              </a:bodyPr>
              <a:lstStyle/>
              <a:p>
                <a:r>
                  <a:rPr lang="da-DK" sz="1200" b="1" dirty="0">
                    <a:solidFill>
                      <a:schemeClr val="accent2">
                        <a:lumMod val="75000"/>
                      </a:schemeClr>
                    </a:solidFill>
                    <a:latin typeface="+mj-lt"/>
                    <a:cs typeface="Arial" panose="020B0604020202020204" pitchFamily="34" charset="0"/>
                  </a:rPr>
                  <a:t>Plan</a:t>
                </a:r>
                <a:endParaRPr lang="da-DK" b="1" dirty="0">
                  <a:solidFill>
                    <a:schemeClr val="accent2">
                      <a:lumMod val="75000"/>
                    </a:schemeClr>
                  </a:solidFill>
                  <a:latin typeface="+mj-lt"/>
                  <a:cs typeface="Arial" panose="020B0604020202020204" pitchFamily="34" charset="0"/>
                </a:endParaRPr>
              </a:p>
            </p:txBody>
          </p:sp>
          <p:sp>
            <p:nvSpPr>
              <p:cNvPr id="23" name="Tekstboks 22"/>
              <p:cNvSpPr txBox="1"/>
              <p:nvPr/>
            </p:nvSpPr>
            <p:spPr>
              <a:xfrm>
                <a:off x="3378744" y="3990927"/>
                <a:ext cx="1383249" cy="684969"/>
              </a:xfrm>
              <a:prstGeom prst="rect">
                <a:avLst/>
              </a:prstGeom>
              <a:noFill/>
            </p:spPr>
            <p:txBody>
              <a:bodyPr wrap="square" rtlCol="0">
                <a:spAutoFit/>
              </a:bodyPr>
              <a:lstStyle/>
              <a:p>
                <a:r>
                  <a:rPr lang="da-DK" sz="1200" b="1" dirty="0">
                    <a:solidFill>
                      <a:schemeClr val="accent2">
                        <a:lumMod val="75000"/>
                      </a:schemeClr>
                    </a:solidFill>
                    <a:latin typeface="+mj-lt"/>
                    <a:cs typeface="Arial" panose="020B0604020202020204" pitchFamily="34" charset="0"/>
                  </a:rPr>
                  <a:t>Act</a:t>
                </a:r>
              </a:p>
            </p:txBody>
          </p:sp>
          <p:sp>
            <p:nvSpPr>
              <p:cNvPr id="24" name="Tekstboks 23"/>
              <p:cNvSpPr txBox="1"/>
              <p:nvPr/>
            </p:nvSpPr>
            <p:spPr>
              <a:xfrm>
                <a:off x="3031637" y="4881239"/>
                <a:ext cx="1943519" cy="684969"/>
              </a:xfrm>
              <a:prstGeom prst="rect">
                <a:avLst/>
              </a:prstGeom>
              <a:noFill/>
            </p:spPr>
            <p:txBody>
              <a:bodyPr wrap="square" rtlCol="0">
                <a:spAutoFit/>
              </a:bodyPr>
              <a:lstStyle/>
              <a:p>
                <a:r>
                  <a:rPr lang="da-DK" sz="1200" b="1" dirty="0" err="1">
                    <a:solidFill>
                      <a:schemeClr val="accent2">
                        <a:lumMod val="75000"/>
                      </a:schemeClr>
                    </a:solidFill>
                    <a:latin typeface="+mj-lt"/>
                    <a:cs typeface="Arial" panose="020B0604020202020204" pitchFamily="34" charset="0"/>
                  </a:rPr>
                  <a:t>Study</a:t>
                </a:r>
                <a:endParaRPr lang="da-DK" sz="1200" b="1" dirty="0">
                  <a:solidFill>
                    <a:schemeClr val="accent2">
                      <a:lumMod val="75000"/>
                    </a:schemeClr>
                  </a:solidFill>
                  <a:latin typeface="+mj-lt"/>
                  <a:cs typeface="Arial" panose="020B0604020202020204" pitchFamily="34" charset="0"/>
                </a:endParaRPr>
              </a:p>
            </p:txBody>
          </p:sp>
          <p:sp>
            <p:nvSpPr>
              <p:cNvPr id="25" name="Tekstboks 24"/>
              <p:cNvSpPr txBox="1"/>
              <p:nvPr/>
            </p:nvSpPr>
            <p:spPr>
              <a:xfrm>
                <a:off x="4800381" y="4881239"/>
                <a:ext cx="1008114" cy="684969"/>
              </a:xfrm>
              <a:prstGeom prst="rect">
                <a:avLst/>
              </a:prstGeom>
              <a:noFill/>
            </p:spPr>
            <p:txBody>
              <a:bodyPr wrap="square" rtlCol="0">
                <a:spAutoFit/>
              </a:bodyPr>
              <a:lstStyle/>
              <a:p>
                <a:r>
                  <a:rPr lang="da-DK" sz="1200" b="1" dirty="0" smtClean="0">
                    <a:solidFill>
                      <a:schemeClr val="accent2">
                        <a:lumMod val="75000"/>
                      </a:schemeClr>
                    </a:solidFill>
                    <a:latin typeface="+mj-lt"/>
                    <a:cs typeface="Arial" panose="020B0604020202020204" pitchFamily="34" charset="0"/>
                  </a:rPr>
                  <a:t>Do</a:t>
                </a:r>
                <a:endParaRPr lang="da-DK" sz="1200" b="1" dirty="0">
                  <a:solidFill>
                    <a:schemeClr val="accent2">
                      <a:lumMod val="75000"/>
                    </a:schemeClr>
                  </a:solidFill>
                  <a:latin typeface="+mj-lt"/>
                  <a:cs typeface="Arial" panose="020B0604020202020204" pitchFamily="34" charset="0"/>
                </a:endParaRPr>
              </a:p>
            </p:txBody>
          </p:sp>
        </p:grpSp>
        <p:sp>
          <p:nvSpPr>
            <p:cNvPr id="18" name="Venstrebuet pil 17"/>
            <p:cNvSpPr/>
            <p:nvPr/>
          </p:nvSpPr>
          <p:spPr>
            <a:xfrm rot="10800000">
              <a:off x="2833948" y="3907135"/>
              <a:ext cx="796457" cy="2616910"/>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sp>
          <p:nvSpPr>
            <p:cNvPr id="20" name="Venstrebuet pil 19"/>
            <p:cNvSpPr/>
            <p:nvPr/>
          </p:nvSpPr>
          <p:spPr>
            <a:xfrm>
              <a:off x="5514824" y="3907136"/>
              <a:ext cx="769841" cy="2616912"/>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grpSp>
      <p:sp>
        <p:nvSpPr>
          <p:cNvPr id="19"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3</a:t>
            </a:fld>
            <a:r>
              <a:rPr lang="da-DK" altLang="da-DK" sz="900" dirty="0" smtClean="0">
                <a:solidFill>
                  <a:schemeClr val="accent2"/>
                </a:solidFill>
              </a:rPr>
              <a:t>  ▪  Psykiatrien</a:t>
            </a:r>
          </a:p>
        </p:txBody>
      </p:sp>
    </p:spTree>
    <p:extLst>
      <p:ext uri="{BB962C8B-B14F-4D97-AF65-F5344CB8AC3E}">
        <p14:creationId xmlns:p14="http://schemas.microsoft.com/office/powerpoint/2010/main" val="238401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Motivér til forbedringsarbejdet</a:t>
            </a:r>
            <a:endParaRPr lang="da-DK" dirty="0"/>
          </a:p>
        </p:txBody>
      </p:sp>
      <p:sp>
        <p:nvSpPr>
          <p:cNvPr id="3" name="Pladsholder til indhold 2"/>
          <p:cNvSpPr>
            <a:spLocks noGrp="1"/>
          </p:cNvSpPr>
          <p:nvPr>
            <p:ph idx="1"/>
          </p:nvPr>
        </p:nvSpPr>
        <p:spPr/>
        <p:txBody>
          <a:bodyPr/>
          <a:lstStyle/>
          <a:p>
            <a:r>
              <a:rPr lang="da-DK" dirty="0" smtClean="0"/>
              <a:t>Medarbejdernes motivation er afgørende for forbedringsarbejdets succes.</a:t>
            </a:r>
            <a:endParaRPr lang="da-DK" dirty="0"/>
          </a:p>
          <a:p>
            <a:r>
              <a:rPr lang="da-DK" dirty="0" smtClean="0"/>
              <a:t>Skab motivation ved både at bruge patientcases </a:t>
            </a:r>
            <a:r>
              <a:rPr lang="da-DK" dirty="0"/>
              <a:t>og </a:t>
            </a:r>
            <a:r>
              <a:rPr lang="da-DK" dirty="0" smtClean="0"/>
              <a:t>data.</a:t>
            </a:r>
            <a:endParaRPr lang="da-DK" dirty="0"/>
          </a:p>
          <a:p>
            <a:r>
              <a:rPr lang="da-DK" dirty="0" smtClean="0"/>
              <a:t>Fremhæv lyspunkterne – der hvor andre er lykkedes med noget tilsvarende, eller der hvor I allerede lykkedes i afdelingen.</a:t>
            </a:r>
            <a:endParaRPr lang="da-DK" dirty="0"/>
          </a:p>
          <a:p>
            <a:r>
              <a:rPr lang="da-DK" dirty="0" smtClean="0"/>
              <a:t>Sæt </a:t>
            </a:r>
            <a:r>
              <a:rPr lang="da-DK" dirty="0"/>
              <a:t>det rigtige hold til </a:t>
            </a:r>
            <a:r>
              <a:rPr lang="da-DK" dirty="0" smtClean="0"/>
              <a:t>forbedringsarbejdet. </a:t>
            </a:r>
            <a:endParaRPr lang="da-DK" dirty="0"/>
          </a:p>
          <a:p>
            <a:endParaRPr lang="da-DK" dirty="0"/>
          </a:p>
        </p:txBody>
      </p:sp>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4</a:t>
            </a:fld>
            <a:r>
              <a:rPr lang="da-DK" altLang="da-DK" sz="900" dirty="0" smtClean="0">
                <a:solidFill>
                  <a:schemeClr val="accent2"/>
                </a:solidFill>
              </a:rPr>
              <a:t>  ▪  Psykiatrien</a:t>
            </a:r>
          </a:p>
        </p:txBody>
      </p:sp>
    </p:spTree>
    <p:extLst>
      <p:ext uri="{BB962C8B-B14F-4D97-AF65-F5344CB8AC3E}">
        <p14:creationId xmlns:p14="http://schemas.microsoft.com/office/powerpoint/2010/main" val="22653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Forskellige reaktioner på forandring </a:t>
            </a:r>
            <a:endParaRPr lang="da-DK" dirty="0"/>
          </a:p>
        </p:txBody>
      </p:sp>
      <p:pic>
        <p:nvPicPr>
          <p:cNvPr id="1028" name="Picture 4" descr="adopterkategorier"/>
          <p:cNvPicPr>
            <a:picLocks noChangeAspect="1" noChangeArrowheads="1"/>
          </p:cNvPicPr>
          <p:nvPr/>
        </p:nvPicPr>
        <p:blipFill rotWithShape="1">
          <a:blip r:embed="rId3">
            <a:extLst>
              <a:ext uri="{28A0092B-C50C-407E-A947-70E740481C1C}">
                <a14:useLocalDpi xmlns:a14="http://schemas.microsoft.com/office/drawing/2010/main" val="0"/>
              </a:ext>
            </a:extLst>
          </a:blip>
          <a:srcRect b="33612"/>
          <a:stretch/>
        </p:blipFill>
        <p:spPr bwMode="auto">
          <a:xfrm>
            <a:off x="1475656" y="2492896"/>
            <a:ext cx="6192688" cy="2785878"/>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1547664" y="5373216"/>
            <a:ext cx="1872208" cy="369332"/>
          </a:xfrm>
          <a:prstGeom prst="rect">
            <a:avLst/>
          </a:prstGeom>
          <a:noFill/>
        </p:spPr>
        <p:txBody>
          <a:bodyPr wrap="square" rtlCol="0">
            <a:spAutoFit/>
          </a:bodyPr>
          <a:lstStyle/>
          <a:p>
            <a:r>
              <a:rPr lang="da-DK" dirty="0" smtClean="0"/>
              <a:t>Rogers, 1995</a:t>
            </a:r>
            <a:endParaRPr lang="da-DK" dirty="0"/>
          </a:p>
        </p:txBody>
      </p:sp>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5</a:t>
            </a:fld>
            <a:r>
              <a:rPr lang="da-DK" altLang="da-DK" sz="900" dirty="0" smtClean="0">
                <a:solidFill>
                  <a:schemeClr val="accent2"/>
                </a:solidFill>
              </a:rPr>
              <a:t>  ▪  Psykiatrien</a:t>
            </a:r>
          </a:p>
        </p:txBody>
      </p:sp>
    </p:spTree>
    <p:extLst>
      <p:ext uri="{BB962C8B-B14F-4D97-AF65-F5344CB8AC3E}">
        <p14:creationId xmlns:p14="http://schemas.microsoft.com/office/powerpoint/2010/main" val="178633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01BE395F-A4D7-4482-A781-7F190906941C}" type="slidenum">
              <a:rPr lang="da-DK" altLang="da-DK" sz="900" smtClean="0">
                <a:solidFill>
                  <a:schemeClr val="bg1"/>
                </a:solidFill>
              </a:rPr>
              <a:pPr>
                <a:spcAft>
                  <a:spcPct val="0"/>
                </a:spcAft>
                <a:buClrTx/>
                <a:buFontTx/>
                <a:buNone/>
              </a:pPr>
              <a:t>6</a:t>
            </a:fld>
            <a:r>
              <a:rPr lang="da-DK" altLang="da-DK" sz="900" dirty="0" smtClean="0">
                <a:solidFill>
                  <a:schemeClr val="bg1"/>
                </a:solidFill>
              </a:rPr>
              <a:t>  ▪  Psykiatri og Social</a:t>
            </a:r>
          </a:p>
        </p:txBody>
      </p:sp>
      <p:pic>
        <p:nvPicPr>
          <p:cNvPr id="1028" name="Picture 4" descr="silhouette photography of person carrying a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608"/>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1547664" y="1872114"/>
            <a:ext cx="3816424" cy="2492990"/>
          </a:xfrm>
          <a:prstGeom prst="rect">
            <a:avLst/>
          </a:prstGeom>
          <a:noFill/>
        </p:spPr>
        <p:txBody>
          <a:bodyPr wrap="square">
            <a:spAutoFit/>
          </a:bodyPr>
          <a:lstStyle/>
          <a:p>
            <a:r>
              <a:rPr lang="da-DK" sz="2000" kern="0" dirty="0" smtClean="0"/>
              <a:t>”Det er en s</a:t>
            </a:r>
            <a:r>
              <a:rPr lang="da-DK" sz="2000" dirty="0" smtClean="0"/>
              <a:t>tor </a:t>
            </a:r>
            <a:r>
              <a:rPr lang="da-DK" sz="2000" dirty="0"/>
              <a:t>sorg at se sit barn forpint og </a:t>
            </a:r>
            <a:r>
              <a:rPr lang="da-DK" sz="2000" dirty="0" smtClean="0"/>
              <a:t>ensom.</a:t>
            </a:r>
          </a:p>
          <a:p>
            <a:r>
              <a:rPr lang="da-DK" sz="2000" dirty="0" smtClean="0"/>
              <a:t>Det er svært </a:t>
            </a:r>
            <a:r>
              <a:rPr lang="da-DK" sz="2000" dirty="0"/>
              <a:t>at vide, hvad der er det </a:t>
            </a:r>
            <a:r>
              <a:rPr lang="da-DK" sz="2000" dirty="0" smtClean="0"/>
              <a:t>bedste, hvad </a:t>
            </a:r>
            <a:r>
              <a:rPr lang="da-DK" sz="2000" dirty="0"/>
              <a:t>der kan hjælpe</a:t>
            </a:r>
            <a:r>
              <a:rPr lang="da-DK" sz="2000" dirty="0" smtClean="0"/>
              <a:t>.”</a:t>
            </a:r>
            <a:endParaRPr lang="da-DK" sz="2000" kern="0" dirty="0" smtClean="0"/>
          </a:p>
          <a:p>
            <a:endParaRPr lang="da-DK" sz="2000" kern="0" dirty="0" smtClean="0"/>
          </a:p>
          <a:p>
            <a:r>
              <a:rPr lang="da-DK" sz="2000" kern="0" dirty="0" smtClean="0"/>
              <a:t>- Pårørende</a:t>
            </a:r>
          </a:p>
          <a:p>
            <a:r>
              <a:rPr lang="da-DK" sz="1600" kern="0" dirty="0" smtClean="0"/>
              <a:t>Psykiatrien, Region Midtjylland</a:t>
            </a:r>
            <a:endParaRPr lang="da-DK" sz="1600" kern="0" dirty="0"/>
          </a:p>
        </p:txBody>
      </p:sp>
      <p:sp>
        <p:nvSpPr>
          <p:cNvPr id="6" name="Pladsholder til sidefod 3"/>
          <p:cNvSpPr txBox="1">
            <a:spLocks/>
          </p:cNvSpPr>
          <p:nvPr/>
        </p:nvSpPr>
        <p:spPr bwMode="auto">
          <a:xfrm>
            <a:off x="6791325" y="6484938"/>
            <a:ext cx="23241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spcAft>
                <a:spcPct val="20000"/>
              </a:spcAft>
              <a:buClr>
                <a:schemeClr val="accent2"/>
              </a:buClr>
              <a:buFont typeface="Wingdings" pitchFamily="2" charset="2"/>
              <a:buChar char="§"/>
              <a:defRPr sz="2400" b="1" kern="1200">
                <a:solidFill>
                  <a:schemeClr val="tx1"/>
                </a:solidFill>
                <a:latin typeface="Verdana" pitchFamily="34" charset="0"/>
                <a:ea typeface="+mn-ea"/>
                <a:cs typeface="+mn-cs"/>
              </a:defRPr>
            </a:lvl1pPr>
            <a:lvl2pPr marL="742950" indent="-285750" algn="l" defTabSz="914400" rtl="0" eaLnBrk="0" latinLnBrk="0" hangingPunct="0">
              <a:spcAft>
                <a:spcPct val="20000"/>
              </a:spcAft>
              <a:buClr>
                <a:schemeClr val="accent2"/>
              </a:buClr>
              <a:buFont typeface="Wingdings" pitchFamily="2" charset="2"/>
              <a:buChar char="§"/>
              <a:defRPr sz="2000" kern="1200">
                <a:solidFill>
                  <a:schemeClr val="tx1"/>
                </a:solidFill>
                <a:latin typeface="Verdana" pitchFamily="34" charset="0"/>
                <a:ea typeface="+mn-ea"/>
                <a:cs typeface="+mn-cs"/>
              </a:defRPr>
            </a:lvl2pPr>
            <a:lvl3pPr marL="1143000" indent="-228600" algn="l" defTabSz="914400" rtl="0" eaLnBrk="0" latinLnBrk="0" hangingPunct="0">
              <a:spcAft>
                <a:spcPct val="20000"/>
              </a:spcAft>
              <a:buClr>
                <a:schemeClr val="accent2"/>
              </a:buClr>
              <a:buFont typeface="Wingdings" pitchFamily="2" charset="2"/>
              <a:buChar char="§"/>
              <a:defRPr sz="1800" kern="1200">
                <a:solidFill>
                  <a:schemeClr val="tx1"/>
                </a:solidFill>
                <a:latin typeface="Verdana" pitchFamily="34" charset="0"/>
                <a:ea typeface="+mn-ea"/>
                <a:cs typeface="+mn-cs"/>
              </a:defRPr>
            </a:lvl3pPr>
            <a:lvl4pPr marL="1600200" indent="-228600" algn="l" defTabSz="914400" rtl="0" eaLnBrk="0" latinLnBrk="0" hangingPunct="0">
              <a:spcAft>
                <a:spcPct val="20000"/>
              </a:spcAft>
              <a:buClr>
                <a:schemeClr val="accent2"/>
              </a:buClr>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0" latinLnBrk="0" hangingPunct="0">
              <a:spcAft>
                <a:spcPct val="20000"/>
              </a:spcAft>
              <a:buClr>
                <a:schemeClr val="accent2"/>
              </a:buClr>
              <a:buFont typeface="Wingdings" pitchFamily="2" charset="2"/>
              <a:buChar char="§"/>
              <a:defRPr sz="1400" kern="1200">
                <a:solidFill>
                  <a:schemeClr val="tx1"/>
                </a:solidFill>
                <a:latin typeface="Verdana" pitchFamily="34" charset="0"/>
                <a:ea typeface="+mn-ea"/>
                <a:cs typeface="+mn-cs"/>
              </a:defRPr>
            </a:lvl5pPr>
            <a:lvl6pPr marL="2514600" indent="-228600" algn="l" defTabSz="914400" rtl="0" eaLnBrk="0" fontAlgn="base" latinLnBrk="0" hangingPunct="0">
              <a:spcBef>
                <a:spcPct val="0"/>
              </a:spcBef>
              <a:spcAft>
                <a:spcPct val="20000"/>
              </a:spcAft>
              <a:buClr>
                <a:schemeClr val="accent2"/>
              </a:buClr>
              <a:buFont typeface="Wingdings" pitchFamily="2" charset="2"/>
              <a:buChar char="§"/>
              <a:defRPr sz="1400" kern="1200">
                <a:solidFill>
                  <a:schemeClr val="tx1"/>
                </a:solidFill>
                <a:latin typeface="Verdana" pitchFamily="34" charset="0"/>
                <a:ea typeface="+mn-ea"/>
                <a:cs typeface="+mn-cs"/>
              </a:defRPr>
            </a:lvl6pPr>
            <a:lvl7pPr marL="2971800" indent="-228600" algn="l" defTabSz="914400" rtl="0" eaLnBrk="0" fontAlgn="base" latinLnBrk="0" hangingPunct="0">
              <a:spcBef>
                <a:spcPct val="0"/>
              </a:spcBef>
              <a:spcAft>
                <a:spcPct val="20000"/>
              </a:spcAft>
              <a:buClr>
                <a:schemeClr val="accent2"/>
              </a:buClr>
              <a:buFont typeface="Wingdings" pitchFamily="2" charset="2"/>
              <a:buChar char="§"/>
              <a:defRPr sz="1400" kern="1200">
                <a:solidFill>
                  <a:schemeClr val="tx1"/>
                </a:solidFill>
                <a:latin typeface="Verdana" pitchFamily="34" charset="0"/>
                <a:ea typeface="+mn-ea"/>
                <a:cs typeface="+mn-cs"/>
              </a:defRPr>
            </a:lvl7pPr>
            <a:lvl8pPr marL="3429000" indent="-228600" algn="l" defTabSz="914400" rtl="0" eaLnBrk="0" fontAlgn="base" latinLnBrk="0" hangingPunct="0">
              <a:spcBef>
                <a:spcPct val="0"/>
              </a:spcBef>
              <a:spcAft>
                <a:spcPct val="20000"/>
              </a:spcAft>
              <a:buClr>
                <a:schemeClr val="accent2"/>
              </a:buClr>
              <a:buFont typeface="Wingdings" pitchFamily="2" charset="2"/>
              <a:buChar char="§"/>
              <a:defRPr sz="1400" kern="1200">
                <a:solidFill>
                  <a:schemeClr val="tx1"/>
                </a:solidFill>
                <a:latin typeface="Verdana" pitchFamily="34" charset="0"/>
                <a:ea typeface="+mn-ea"/>
                <a:cs typeface="+mn-cs"/>
              </a:defRPr>
            </a:lvl8pPr>
            <a:lvl9pPr marL="3886200" indent="-228600" algn="l" defTabSz="914400" rtl="0" eaLnBrk="0" fontAlgn="base" latinLnBrk="0" hangingPunct="0">
              <a:spcBef>
                <a:spcPct val="0"/>
              </a:spcBef>
              <a:spcAft>
                <a:spcPct val="20000"/>
              </a:spcAft>
              <a:buClr>
                <a:schemeClr val="accent2"/>
              </a:buClr>
              <a:buFont typeface="Wingdings" pitchFamily="2" charset="2"/>
              <a:buChar char="§"/>
              <a:defRPr sz="1400" kern="1200">
                <a:solidFill>
                  <a:schemeClr val="tx1"/>
                </a:solidFill>
                <a:latin typeface="Verdana" pitchFamily="34" charset="0"/>
                <a:ea typeface="+mn-ea"/>
                <a:cs typeface="+mn-cs"/>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6</a:t>
            </a:fld>
            <a:r>
              <a:rPr lang="da-DK" altLang="da-DK" sz="900" smtClean="0">
                <a:solidFill>
                  <a:schemeClr val="accent2"/>
                </a:solidFill>
              </a:rPr>
              <a:t>  ▪  Psykiatrien</a:t>
            </a:r>
            <a:endParaRPr lang="da-DK" altLang="da-DK" sz="900" dirty="0" smtClean="0">
              <a:solidFill>
                <a:schemeClr val="accent2"/>
              </a:solidFill>
            </a:endParaRPr>
          </a:p>
        </p:txBody>
      </p:sp>
    </p:spTree>
    <p:extLst>
      <p:ext uri="{BB962C8B-B14F-4D97-AF65-F5344CB8AC3E}">
        <p14:creationId xmlns:p14="http://schemas.microsoft.com/office/powerpoint/2010/main" val="159348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Gør data motiverende</a:t>
            </a:r>
            <a:br>
              <a:rPr lang="da-DK" dirty="0" smtClean="0"/>
            </a:br>
            <a:endParaRPr lang="da-DK" dirty="0"/>
          </a:p>
        </p:txBody>
      </p:sp>
      <p:sp>
        <p:nvSpPr>
          <p:cNvPr id="3" name="Pladsholder til indhold 2"/>
          <p:cNvSpPr>
            <a:spLocks noGrp="1"/>
          </p:cNvSpPr>
          <p:nvPr>
            <p:ph sz="half" idx="1"/>
          </p:nvPr>
        </p:nvSpPr>
        <p:spPr>
          <a:xfrm>
            <a:off x="719138" y="1988840"/>
            <a:ext cx="7777576" cy="4010025"/>
          </a:xfrm>
        </p:spPr>
        <p:txBody>
          <a:bodyPr/>
          <a:lstStyle/>
          <a:p>
            <a:r>
              <a:rPr lang="da-DK" altLang="da-DK" sz="2400" dirty="0"/>
              <a:t>Hold fokus på mål og </a:t>
            </a:r>
            <a:r>
              <a:rPr lang="da-DK" altLang="da-DK" sz="2400" dirty="0" smtClean="0"/>
              <a:t>mening.</a:t>
            </a:r>
            <a:endParaRPr lang="da-DK" altLang="da-DK" sz="2400" dirty="0"/>
          </a:p>
          <a:p>
            <a:r>
              <a:rPr lang="da-DK" altLang="da-DK" sz="2400" dirty="0" smtClean="0"/>
              <a:t>Vis, at data </a:t>
            </a:r>
            <a:r>
              <a:rPr lang="da-DK" altLang="da-DK" sz="2400" dirty="0"/>
              <a:t>er personer med en historie. Brug gerne et eksempel.</a:t>
            </a:r>
          </a:p>
          <a:p>
            <a:r>
              <a:rPr lang="da-DK" altLang="da-DK" sz="2400" dirty="0" err="1"/>
              <a:t>Keep</a:t>
            </a:r>
            <a:r>
              <a:rPr lang="da-DK" altLang="da-DK" sz="2400" dirty="0"/>
              <a:t> it simple: brug håndholdte data fra jeres egen virkelighed. </a:t>
            </a:r>
            <a:endParaRPr lang="da-DK" altLang="da-DK" sz="2400" dirty="0" smtClean="0"/>
          </a:p>
          <a:p>
            <a:endParaRPr lang="da-DK" altLang="da-DK" sz="2400" dirty="0"/>
          </a:p>
          <a:p>
            <a:endParaRPr lang="da-DK" altLang="da-DK" sz="2400" dirty="0"/>
          </a:p>
          <a:p>
            <a:endParaRPr lang="da-DK" altLang="da-DK" sz="2400" dirty="0" smtClean="0"/>
          </a:p>
          <a:p>
            <a:pPr marL="0" indent="0">
              <a:buNone/>
            </a:pPr>
            <a:endParaRPr lang="da-DK" sz="2400" dirty="0"/>
          </a:p>
        </p:txBody>
      </p:sp>
      <p:sp>
        <p:nvSpPr>
          <p:cNvPr id="4" name="Afrundet rektangulær billedforklaring 3"/>
          <p:cNvSpPr/>
          <p:nvPr/>
        </p:nvSpPr>
        <p:spPr>
          <a:xfrm rot="5400000" flipH="1">
            <a:off x="6277253" y="4156338"/>
            <a:ext cx="2206119" cy="2592288"/>
          </a:xfrm>
          <a:prstGeom prst="wedgeRoundRectCallout">
            <a:avLst/>
          </a:prstGeom>
          <a:solidFill>
            <a:schemeClr val="accent2">
              <a:lumMod val="40000"/>
              <a:lumOff val="60000"/>
            </a:schemeClr>
          </a:solidFill>
          <a:ln w="28575"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7" name="Tekstboks 6"/>
          <p:cNvSpPr txBox="1"/>
          <p:nvPr/>
        </p:nvSpPr>
        <p:spPr>
          <a:xfrm>
            <a:off x="6260554" y="4493438"/>
            <a:ext cx="2232248" cy="1815882"/>
          </a:xfrm>
          <a:prstGeom prst="rect">
            <a:avLst/>
          </a:prstGeom>
          <a:noFill/>
        </p:spPr>
        <p:txBody>
          <a:bodyPr wrap="square" rtlCol="0">
            <a:spAutoFit/>
          </a:bodyPr>
          <a:lstStyle/>
          <a:p>
            <a:r>
              <a:rPr lang="da-DK" sz="1600" dirty="0" smtClean="0"/>
              <a:t>Per var meget glad for at få en makker. Det gjorde ham tryg.</a:t>
            </a:r>
          </a:p>
          <a:p>
            <a:r>
              <a:rPr lang="da-DK" sz="1600" dirty="0" smtClean="0"/>
              <a:t>Lad os give alle vores patienter den samme tryghed!</a:t>
            </a:r>
            <a:endParaRPr lang="da-DK" sz="1600" dirty="0"/>
          </a:p>
        </p:txBody>
      </p:sp>
      <p:graphicFrame>
        <p:nvGraphicFramePr>
          <p:cNvPr id="8" name="Tabel 7"/>
          <p:cNvGraphicFramePr>
            <a:graphicFrameLocks noGrp="1"/>
          </p:cNvGraphicFramePr>
          <p:nvPr>
            <p:extLst>
              <p:ext uri="{D42A27DB-BD31-4B8C-83A1-F6EECF244321}">
                <p14:modId xmlns:p14="http://schemas.microsoft.com/office/powerpoint/2010/main" val="933539109"/>
              </p:ext>
            </p:extLst>
          </p:nvPr>
        </p:nvGraphicFramePr>
        <p:xfrm>
          <a:off x="755576" y="4365104"/>
          <a:ext cx="4968552" cy="2133107"/>
        </p:xfrm>
        <a:graphic>
          <a:graphicData uri="http://schemas.openxmlformats.org/drawingml/2006/table">
            <a:tbl>
              <a:tblPr firstRow="1" bandRow="1">
                <a:tableStyleId>{21E4AEA4-8DFA-4A89-87EB-49C32662AFE0}</a:tableStyleId>
              </a:tblPr>
              <a:tblGrid>
                <a:gridCol w="2016224"/>
                <a:gridCol w="576064"/>
                <a:gridCol w="576064"/>
                <a:gridCol w="648072"/>
                <a:gridCol w="648072"/>
                <a:gridCol w="504056"/>
              </a:tblGrid>
              <a:tr h="485656">
                <a:tc>
                  <a:txBody>
                    <a:bodyPr/>
                    <a:lstStyle/>
                    <a:p>
                      <a:endParaRPr lang="da-DK" dirty="0"/>
                    </a:p>
                  </a:txBody>
                  <a:tcPr/>
                </a:tc>
                <a:tc>
                  <a:txBody>
                    <a:bodyPr/>
                    <a:lstStyle/>
                    <a:p>
                      <a:pPr algn="ctr"/>
                      <a:r>
                        <a:rPr lang="da-DK" sz="1050" dirty="0" smtClean="0"/>
                        <a:t>Per</a:t>
                      </a:r>
                      <a:endParaRPr lang="da-DK" sz="1050" dirty="0"/>
                    </a:p>
                  </a:txBody>
                  <a:tcPr/>
                </a:tc>
                <a:tc>
                  <a:txBody>
                    <a:bodyPr/>
                    <a:lstStyle/>
                    <a:p>
                      <a:pPr algn="ctr"/>
                      <a:r>
                        <a:rPr lang="da-DK" sz="1050" dirty="0" smtClean="0"/>
                        <a:t>Lotte</a:t>
                      </a:r>
                      <a:endParaRPr lang="da-DK" sz="1050" dirty="0"/>
                    </a:p>
                  </a:txBody>
                  <a:tcPr/>
                </a:tc>
                <a:tc>
                  <a:txBody>
                    <a:bodyPr/>
                    <a:lstStyle/>
                    <a:p>
                      <a:pPr algn="ctr"/>
                      <a:r>
                        <a:rPr lang="da-DK" sz="1050" dirty="0" smtClean="0"/>
                        <a:t>Anna</a:t>
                      </a:r>
                      <a:endParaRPr lang="da-DK" sz="1050" dirty="0"/>
                    </a:p>
                  </a:txBody>
                  <a:tcPr/>
                </a:tc>
                <a:tc>
                  <a:txBody>
                    <a:bodyPr/>
                    <a:lstStyle/>
                    <a:p>
                      <a:pPr algn="ctr"/>
                      <a:r>
                        <a:rPr lang="da-DK" sz="1050" dirty="0" smtClean="0"/>
                        <a:t>Ny</a:t>
                      </a:r>
                      <a:r>
                        <a:rPr lang="da-DK" sz="1050" baseline="0" dirty="0" smtClean="0"/>
                        <a:t> patient</a:t>
                      </a:r>
                      <a:endParaRPr lang="da-DK" sz="1050" dirty="0"/>
                    </a:p>
                  </a:txBody>
                  <a:tcPr/>
                </a:tc>
                <a:tc>
                  <a:txBody>
                    <a:bodyPr/>
                    <a:lstStyle/>
                    <a:p>
                      <a:r>
                        <a:rPr lang="da-DK" sz="1400" dirty="0" smtClean="0"/>
                        <a:t>%</a:t>
                      </a:r>
                      <a:endParaRPr lang="da-DK" sz="1400" dirty="0"/>
                    </a:p>
                  </a:txBody>
                  <a:tcPr/>
                </a:tc>
              </a:tr>
              <a:tr h="581968">
                <a:tc>
                  <a:txBody>
                    <a:bodyPr/>
                    <a:lstStyle/>
                    <a:p>
                      <a:r>
                        <a:rPr lang="da-DK" sz="1100" dirty="0" smtClean="0"/>
                        <a:t>Patientmakker</a:t>
                      </a:r>
                      <a:r>
                        <a:rPr lang="da-DK" sz="1100" baseline="0" dirty="0" smtClean="0"/>
                        <a:t> tildelt inden døgn 3</a:t>
                      </a:r>
                      <a:endParaRPr lang="da-DK" sz="1100"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a:p>
                  </a:txBody>
                  <a:tcPr/>
                </a:tc>
                <a:tc>
                  <a:txBody>
                    <a:bodyPr/>
                    <a:lstStyle/>
                    <a:p>
                      <a:endParaRPr lang="da-DK" dirty="0"/>
                    </a:p>
                  </a:txBody>
                  <a:tcPr/>
                </a:tc>
              </a:tr>
              <a:tr h="477023">
                <a:tc>
                  <a:txBody>
                    <a:bodyPr/>
                    <a:lstStyle/>
                    <a:p>
                      <a:r>
                        <a:rPr lang="da-DK" sz="1100" dirty="0" smtClean="0"/>
                        <a:t>Evaluering</a:t>
                      </a:r>
                      <a:r>
                        <a:rPr lang="da-DK" sz="1100" baseline="0" dirty="0" smtClean="0"/>
                        <a:t> af makkerpar inden uge 2</a:t>
                      </a:r>
                      <a:endParaRPr lang="da-DK" sz="1100" dirty="0"/>
                    </a:p>
                  </a:txBody>
                  <a:tcPr/>
                </a:tc>
                <a:tc>
                  <a:txBody>
                    <a:bodyPr/>
                    <a:lstStyle/>
                    <a:p>
                      <a:endParaRPr lang="da-DK"/>
                    </a:p>
                  </a:txBody>
                  <a:tcPr/>
                </a:tc>
                <a:tc>
                  <a:txBody>
                    <a:bodyPr/>
                    <a:lstStyle/>
                    <a:p>
                      <a:endParaRPr lang="da-DK" dirty="0"/>
                    </a:p>
                  </a:txBody>
                  <a:tcPr/>
                </a:tc>
                <a:tc>
                  <a:txBody>
                    <a:bodyPr/>
                    <a:lstStyle/>
                    <a:p>
                      <a:endParaRPr lang="da-DK"/>
                    </a:p>
                  </a:txBody>
                  <a:tcPr/>
                </a:tc>
                <a:tc>
                  <a:txBody>
                    <a:bodyPr/>
                    <a:lstStyle/>
                    <a:p>
                      <a:endParaRPr lang="da-DK" dirty="0"/>
                    </a:p>
                  </a:txBody>
                  <a:tcPr/>
                </a:tc>
                <a:tc>
                  <a:txBody>
                    <a:bodyPr/>
                    <a:lstStyle/>
                    <a:p>
                      <a:endParaRPr lang="da-DK" dirty="0"/>
                    </a:p>
                  </a:txBody>
                  <a:tcPr/>
                </a:tc>
              </a:tr>
              <a:tr h="502616">
                <a:tc>
                  <a:txBody>
                    <a:bodyPr/>
                    <a:lstStyle/>
                    <a:p>
                      <a:r>
                        <a:rPr lang="da-DK" sz="1100" dirty="0" err="1" smtClean="0"/>
                        <a:t>Ialt</a:t>
                      </a:r>
                      <a:endParaRPr lang="da-DK" sz="1100"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tr>
            </a:tbl>
          </a:graphicData>
        </a:graphic>
      </p:graphicFrame>
      <p:sp>
        <p:nvSpPr>
          <p:cNvPr id="10" name="Plus 9"/>
          <p:cNvSpPr/>
          <p:nvPr/>
        </p:nvSpPr>
        <p:spPr>
          <a:xfrm>
            <a:off x="2843808" y="5013176"/>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1" name="Plus 10"/>
          <p:cNvSpPr/>
          <p:nvPr/>
        </p:nvSpPr>
        <p:spPr>
          <a:xfrm>
            <a:off x="2835168" y="5517232"/>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2" name="Plus 11"/>
          <p:cNvSpPr/>
          <p:nvPr/>
        </p:nvSpPr>
        <p:spPr>
          <a:xfrm>
            <a:off x="2843808" y="6021288"/>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3" name="Plus 12"/>
          <p:cNvSpPr/>
          <p:nvPr/>
        </p:nvSpPr>
        <p:spPr>
          <a:xfrm>
            <a:off x="3419616" y="5520703"/>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4" name="Forbudstavle 13"/>
          <p:cNvSpPr/>
          <p:nvPr/>
        </p:nvSpPr>
        <p:spPr>
          <a:xfrm>
            <a:off x="3419616" y="5013176"/>
            <a:ext cx="432048" cy="432048"/>
          </a:xfrm>
          <a:prstGeom prst="noSmoking">
            <a:avLst/>
          </a:prstGeom>
          <a:solidFill>
            <a:schemeClr val="accent3"/>
          </a:solidFill>
          <a:ln w="12700" cap="rnd">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5" name="Plus 14"/>
          <p:cNvSpPr/>
          <p:nvPr/>
        </p:nvSpPr>
        <p:spPr>
          <a:xfrm>
            <a:off x="4004064" y="5013176"/>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6" name="Forbudstavle 15"/>
          <p:cNvSpPr/>
          <p:nvPr/>
        </p:nvSpPr>
        <p:spPr>
          <a:xfrm>
            <a:off x="3402992" y="6021288"/>
            <a:ext cx="432048" cy="432048"/>
          </a:xfrm>
          <a:prstGeom prst="noSmoking">
            <a:avLst/>
          </a:prstGeom>
          <a:solidFill>
            <a:schemeClr val="accent3"/>
          </a:solidFill>
          <a:ln w="12700" cap="rnd">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7"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7</a:t>
            </a:fld>
            <a:r>
              <a:rPr lang="da-DK" altLang="da-DK" sz="900" dirty="0" smtClean="0">
                <a:solidFill>
                  <a:schemeClr val="accent2"/>
                </a:solidFill>
              </a:rPr>
              <a:t>  ▪  Psykiatrien</a:t>
            </a:r>
          </a:p>
        </p:txBody>
      </p:sp>
    </p:spTree>
    <p:extLst>
      <p:ext uri="{BB962C8B-B14F-4D97-AF65-F5344CB8AC3E}">
        <p14:creationId xmlns:p14="http://schemas.microsoft.com/office/powerpoint/2010/main" val="331231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4932040" y="1196752"/>
            <a:ext cx="3816424" cy="4121696"/>
          </a:xfrm>
        </p:spPr>
        <p:txBody>
          <a:bodyPr anchor="t"/>
          <a:lstStyle/>
          <a:p>
            <a:pPr marL="0" indent="0">
              <a:buNone/>
            </a:pPr>
            <a:r>
              <a:rPr lang="da-DK" sz="2000" dirty="0" smtClean="0"/>
              <a:t>”.. sagens kerne er altid at </a:t>
            </a:r>
            <a:r>
              <a:rPr lang="da-DK" sz="2000" b="1" dirty="0" smtClean="0"/>
              <a:t>forandre folks adfærd</a:t>
            </a:r>
            <a:r>
              <a:rPr lang="da-DK" sz="2000" dirty="0" smtClean="0"/>
              <a:t>, og i de virkelig vellykkede situationer sker forandringen i adfærden som regel ved at </a:t>
            </a:r>
            <a:r>
              <a:rPr lang="da-DK" sz="2000" b="1" dirty="0" smtClean="0"/>
              <a:t>tale til folks følelser</a:t>
            </a:r>
            <a:r>
              <a:rPr lang="da-DK" sz="2000" dirty="0" smtClean="0"/>
              <a:t>. Og det gælder også i organisationer, der er meget fokuserede på analyser og kvantitative målinger, </a:t>
            </a:r>
            <a:r>
              <a:rPr lang="da-DK" sz="2000" b="1" dirty="0" smtClean="0"/>
              <a:t>selv blandt mennesker der tænker på sig selv som meget kloge</a:t>
            </a:r>
            <a:r>
              <a:rPr lang="da-DK" sz="2000" dirty="0" smtClean="0"/>
              <a:t> .” </a:t>
            </a:r>
            <a:endParaRPr lang="da-DK" sz="1600" dirty="0" smtClean="0"/>
          </a:p>
          <a:p>
            <a:pPr marL="0" indent="0">
              <a:buNone/>
            </a:pPr>
            <a:endParaRPr lang="da-DK" sz="1600" dirty="0"/>
          </a:p>
          <a:p>
            <a:pPr marL="0" indent="0">
              <a:buNone/>
            </a:pPr>
            <a:r>
              <a:rPr lang="da-DK" sz="1600" dirty="0"/>
              <a:t>"Skift kurs - sådan bliver den svære forandring nemmere", C. Heath, D. Heath, 2013.</a:t>
            </a:r>
          </a:p>
          <a:p>
            <a:pPr marL="0" indent="0">
              <a:buNone/>
            </a:pPr>
            <a:endParaRPr lang="da-DK" sz="2000" dirty="0" smtClean="0"/>
          </a:p>
          <a:p>
            <a:pPr marL="0" indent="0">
              <a:buNone/>
            </a:pPr>
            <a:endParaRPr lang="da-DK" sz="2000" dirty="0" smtClean="0"/>
          </a:p>
        </p:txBody>
      </p:sp>
      <p:pic>
        <p:nvPicPr>
          <p:cNvPr id="6147" name="Picture 3" descr="\\onerm.dk\Home\DC2\S\SIGBEC\Downloads\bruce-mars-AndE50aaHn4-unsplash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69" r="20259"/>
          <a:stretch/>
        </p:blipFill>
        <p:spPr bwMode="auto">
          <a:xfrm>
            <a:off x="-234749" y="1"/>
            <a:ext cx="4662734"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8</a:t>
            </a:fld>
            <a:r>
              <a:rPr lang="da-DK" altLang="da-DK" sz="900" dirty="0" smtClean="0">
                <a:solidFill>
                  <a:schemeClr val="accent2"/>
                </a:solidFill>
              </a:rPr>
              <a:t>  ▪  Psykiatrien</a:t>
            </a:r>
          </a:p>
        </p:txBody>
      </p:sp>
    </p:spTree>
    <p:extLst>
      <p:ext uri="{BB962C8B-B14F-4D97-AF65-F5344CB8AC3E}">
        <p14:creationId xmlns:p14="http://schemas.microsoft.com/office/powerpoint/2010/main" val="384063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Hovedopgaver i forbedringsledelse</a:t>
            </a:r>
            <a:br>
              <a:rPr lang="da-DK" dirty="0" smtClean="0"/>
            </a:br>
            <a:endParaRPr lang="da-DK" dirty="0"/>
          </a:p>
        </p:txBody>
      </p:sp>
      <p:grpSp>
        <p:nvGrpSpPr>
          <p:cNvPr id="4" name="Gruppe 3"/>
          <p:cNvGrpSpPr/>
          <p:nvPr/>
        </p:nvGrpSpPr>
        <p:grpSpPr>
          <a:xfrm>
            <a:off x="1331640" y="2132856"/>
            <a:ext cx="6321994" cy="3744416"/>
            <a:chOff x="4615380" y="2636912"/>
            <a:chExt cx="4417705" cy="3240360"/>
          </a:xfrm>
        </p:grpSpPr>
        <p:sp>
          <p:nvSpPr>
            <p:cNvPr id="5" name="Rektangel 4"/>
            <p:cNvSpPr/>
            <p:nvPr/>
          </p:nvSpPr>
          <p:spPr>
            <a:xfrm>
              <a:off x="4716016" y="2636912"/>
              <a:ext cx="4248472" cy="3240360"/>
            </a:xfrm>
            <a:prstGeom prst="rect">
              <a:avLst/>
            </a:prstGeom>
            <a:noFill/>
            <a:ln w="127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6" name="Ligebenet trekant 5"/>
            <p:cNvSpPr/>
            <p:nvPr/>
          </p:nvSpPr>
          <p:spPr>
            <a:xfrm>
              <a:off x="5772694" y="3362209"/>
              <a:ext cx="2150854" cy="1617651"/>
            </a:xfrm>
            <a:prstGeom prst="triangle">
              <a:avLst/>
            </a:prstGeom>
            <a:solidFill>
              <a:schemeClr val="tx2"/>
            </a:solidFill>
            <a:ln w="1524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7" name="Tekstboks 6"/>
            <p:cNvSpPr txBox="1"/>
            <p:nvPr/>
          </p:nvSpPr>
          <p:spPr>
            <a:xfrm>
              <a:off x="5580112" y="2699227"/>
              <a:ext cx="2664296" cy="612594"/>
            </a:xfrm>
            <a:prstGeom prst="rect">
              <a:avLst/>
            </a:prstGeom>
            <a:noFill/>
          </p:spPr>
          <p:txBody>
            <a:bodyPr wrap="square" rtlCol="0">
              <a:spAutoFit/>
            </a:bodyPr>
            <a:lstStyle/>
            <a:p>
              <a:pPr algn="ctr"/>
              <a:r>
                <a:rPr lang="da-DK" sz="2000" dirty="0" smtClean="0"/>
                <a:t>Kvalitetsplanlægning</a:t>
              </a:r>
            </a:p>
            <a:p>
              <a:pPr algn="ctr"/>
              <a:r>
                <a:rPr lang="da-DK" sz="2000" b="1" dirty="0" smtClean="0"/>
                <a:t>QP</a:t>
              </a:r>
              <a:endParaRPr lang="da-DK" sz="2000" b="1" dirty="0"/>
            </a:p>
          </p:txBody>
        </p:sp>
        <p:sp>
          <p:nvSpPr>
            <p:cNvPr id="8" name="Tekstboks 7"/>
            <p:cNvSpPr txBox="1"/>
            <p:nvPr/>
          </p:nvSpPr>
          <p:spPr>
            <a:xfrm>
              <a:off x="4615380" y="5157135"/>
              <a:ext cx="2008820" cy="612594"/>
            </a:xfrm>
            <a:prstGeom prst="rect">
              <a:avLst/>
            </a:prstGeom>
            <a:noFill/>
          </p:spPr>
          <p:txBody>
            <a:bodyPr wrap="square" rtlCol="0">
              <a:spAutoFit/>
            </a:bodyPr>
            <a:lstStyle/>
            <a:p>
              <a:pPr algn="ctr"/>
              <a:r>
                <a:rPr lang="da-DK" sz="2000" dirty="0" smtClean="0"/>
                <a:t>Kvalitetskontrol</a:t>
              </a:r>
            </a:p>
            <a:p>
              <a:pPr algn="ctr"/>
              <a:r>
                <a:rPr lang="da-DK" sz="2000" b="1" dirty="0" smtClean="0"/>
                <a:t>QC</a:t>
              </a:r>
              <a:endParaRPr lang="da-DK" sz="2000" b="1" dirty="0"/>
            </a:p>
          </p:txBody>
        </p:sp>
        <p:sp>
          <p:nvSpPr>
            <p:cNvPr id="9" name="Tekstboks 8"/>
            <p:cNvSpPr txBox="1"/>
            <p:nvPr/>
          </p:nvSpPr>
          <p:spPr>
            <a:xfrm>
              <a:off x="7030644" y="5157135"/>
              <a:ext cx="2002441" cy="612594"/>
            </a:xfrm>
            <a:prstGeom prst="rect">
              <a:avLst/>
            </a:prstGeom>
            <a:noFill/>
          </p:spPr>
          <p:txBody>
            <a:bodyPr wrap="square" rtlCol="0">
              <a:spAutoFit/>
            </a:bodyPr>
            <a:lstStyle/>
            <a:p>
              <a:pPr algn="ctr"/>
              <a:r>
                <a:rPr lang="da-DK" sz="2000" dirty="0" smtClean="0"/>
                <a:t>Kvalitetsforbedring </a:t>
              </a:r>
              <a:r>
                <a:rPr lang="da-DK" sz="2000" b="1" dirty="0" smtClean="0"/>
                <a:t>QI</a:t>
              </a:r>
              <a:endParaRPr lang="da-DK" sz="2000" b="1" dirty="0"/>
            </a:p>
          </p:txBody>
        </p:sp>
      </p:grpSp>
      <p:sp>
        <p:nvSpPr>
          <p:cNvPr id="11" name="Tekstboks 10"/>
          <p:cNvSpPr txBox="1"/>
          <p:nvPr/>
        </p:nvSpPr>
        <p:spPr>
          <a:xfrm>
            <a:off x="1403648" y="5949280"/>
            <a:ext cx="2808312" cy="369332"/>
          </a:xfrm>
          <a:prstGeom prst="rect">
            <a:avLst/>
          </a:prstGeom>
          <a:noFill/>
        </p:spPr>
        <p:txBody>
          <a:bodyPr wrap="square" rtlCol="0">
            <a:spAutoFit/>
          </a:bodyPr>
          <a:lstStyle/>
          <a:p>
            <a:r>
              <a:rPr lang="da-DK" dirty="0" err="1" smtClean="0"/>
              <a:t>Jurans</a:t>
            </a:r>
            <a:r>
              <a:rPr lang="da-DK" dirty="0" smtClean="0"/>
              <a:t> triologi</a:t>
            </a:r>
            <a:endParaRPr lang="da-DK" dirty="0"/>
          </a:p>
        </p:txBody>
      </p:sp>
      <p:sp>
        <p:nvSpPr>
          <p:cNvPr id="12"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23549D2-622C-422A-898F-AB1B6E3A6EF7}" type="slidenum">
              <a:rPr lang="da-DK" altLang="da-DK" sz="900" smtClean="0">
                <a:solidFill>
                  <a:schemeClr val="accent2"/>
                </a:solidFill>
              </a:rPr>
              <a:pPr>
                <a:spcAft>
                  <a:spcPct val="0"/>
                </a:spcAft>
                <a:buClrTx/>
                <a:buFontTx/>
                <a:buNone/>
              </a:pPr>
              <a:t>9</a:t>
            </a:fld>
            <a:r>
              <a:rPr lang="da-DK" altLang="da-DK" sz="900" dirty="0" smtClean="0">
                <a:solidFill>
                  <a:schemeClr val="accent2"/>
                </a:solidFill>
              </a:rPr>
              <a:t>  ▪  Psykiatrien</a:t>
            </a:r>
          </a:p>
        </p:txBody>
      </p:sp>
    </p:spTree>
    <p:extLst>
      <p:ext uri="{BB962C8B-B14F-4D97-AF65-F5344CB8AC3E}">
        <p14:creationId xmlns:p14="http://schemas.microsoft.com/office/powerpoint/2010/main" val="1987386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Forbedringsledelse&amp;quot;&quot;/&gt;&lt;property id=&quot;20307&quot; value=&quot;262&quot;/&gt;&lt;/object&gt;&lt;object type=&quot;3&quot; unique_id=&quot;11394&quot;&gt;&lt;property id=&quot;20148&quot; value=&quot;5&quot;/&gt;&lt;property id=&quot;20300&quot; value=&quot;Slide 21 - &amp;quot;Få mere viden om ledelse og forbedringsarbejde&amp;quot;&quot;/&gt;&lt;property id=&quot;20307&quot; value=&quot;266&quot;/&gt;&lt;/object&gt;&lt;object type=&quot;3&quot; unique_id=&quot;11469&quot;&gt;&lt;property id=&quot;20148&quot; value=&quot;5&quot;/&gt;&lt;property id=&quot;20300&quot; value=&quot;Slide 14 - &amp;quot;1. Vær menneskecentreret&amp;#x0D;&amp;#x0A; &amp;quot;&quot;/&gt;&lt;property id=&quot;20307&quot; value=&quot;273&quot;/&gt;&lt;/object&gt;&lt;object type=&quot;3&quot; unique_id=&quot;11470&quot;&gt;&lt;property id=&quot;20148&quot; value=&quot;5&quot;/&gt;&lt;property id=&quot;20300&quot; value=&quot;Slide 15 - &amp;quot;2. Vær engageret i frontlinjen&amp;#x0D;&amp;#x0A; &amp;quot;&quot;/&gt;&lt;property id=&quot;20307&quot; value=&quot;274&quot;/&gt;&lt;/object&gt;&lt;object type=&quot;3&quot; unique_id=&quot;11471&quot;&gt;&lt;property id=&quot;20148&quot; value=&quot;5&quot;/&gt;&lt;property id=&quot;20300&quot; value=&quot;Slide 17 - &amp;quot;3. Bevar fokus &amp;#x0D;&amp;#x0A;&amp;quot;&quot;/&gt;&lt;property id=&quot;20307&quot; value=&quot;275&quot;/&gt;&lt;/object&gt;&lt;object type=&quot;3&quot; unique_id=&quot;11472&quot;&gt;&lt;property id=&quot;20148&quot; value=&quot;5&quot;/&gt;&lt;property id=&quot;20300&quot; value=&quot;Slide 18 - &amp;quot;4. Kræv gennemsigtighed&amp;#x0D;&amp;#x0A; &amp;quot;&quot;/&gt;&lt;property id=&quot;20307&quot; value=&quot;277&quot;/&gt;&lt;/object&gt;&lt;object type=&quot;3&quot; unique_id=&quot;11473&quot;&gt;&lt;property id=&quot;20148&quot; value=&quot;5&quot;/&gt;&lt;property id=&quot;20300&quot; value=&quot;Slide 16&quot;/&gt;&lt;property id=&quot;20307&quot; value=&quot;268&quot;/&gt;&lt;/object&gt;&lt;object type=&quot;3&quot; unique_id=&quot;11474&quot;&gt;&lt;property id=&quot;20148&quot; value=&quot;5&quot;/&gt;&lt;property id=&quot;20300&quot; value=&quot;Slide 19 - &amp;quot;5. Tilskynd samarbejde på tværs af grænser  &amp;quot;&quot;/&gt;&lt;property id=&quot;20307&quot; value=&quot;279&quot;/&gt;&lt;/object&gt;&lt;object type=&quot;3&quot; unique_id=&quot;11475&quot;&gt;&lt;property id=&quot;20148&quot; value=&quot;5&quot;/&gt;&lt;property id=&quot;20300&quot; value=&quot;Slide 20&quot;/&gt;&lt;property id=&quot;20307&quot; value=&quot;267&quot;/&gt;&lt;/object&gt;&lt;object type=&quot;3&quot; unique_id=&quot;11584&quot;&gt;&lt;property id=&quot;20148&quot; value=&quot;5&quot;/&gt;&lt;property id=&quot;20300&quot; value=&quot;Slide 13 - &amp;quot;Lederadfærd i forbedring&amp;#x0D;&amp;#x0A;&amp;quot;&quot;/&gt;&lt;property id=&quot;20307&quot; value=&quot;284&quot;/&gt;&lt;/object&gt;&lt;object type=&quot;3&quot; unique_id=&quot;63270&quot;&gt;&lt;property id=&quot;20148&quot; value=&quot;5&quot;/&gt;&lt;property id=&quot;20300&quot; value=&quot;Slide 2 - &amp;quot;Skab sammenhæng mellem strategiske mål og dagligdagen&amp;quot;&quot;/&gt;&lt;property id=&quot;20307&quot; value=&quot;289&quot;/&gt;&lt;/object&gt;&lt;object type=&quot;3&quot; unique_id=&quot;63271&quot;&gt;&lt;property id=&quot;20148&quot; value=&quot;5&quot;/&gt;&lt;property id=&quot;20300&quot; value=&quot;Slide 4 - &amp;quot;Motivér til forbedringsarbejdet&amp;quot;&quot;/&gt;&lt;property id=&quot;20307&quot; value=&quot;304&quot;/&gt;&lt;/object&gt;&lt;object type=&quot;3&quot; unique_id=&quot;63272&quot;&gt;&lt;property id=&quot;20148&quot; value=&quot;5&quot;/&gt;&lt;property id=&quot;20300&quot; value=&quot;Slide 6&quot;/&gt;&lt;property id=&quot;20307&quot; value=&quot;305&quot;/&gt;&lt;/object&gt;&lt;object type=&quot;3&quot; unique_id=&quot;63273&quot;&gt;&lt;property id=&quot;20148&quot; value=&quot;5&quot;/&gt;&lt;property id=&quot;20300&quot; value=&quot;Slide 7 - &amp;quot;Gør data motiverende&amp;#x0D;&amp;#x0A;&amp;quot;&quot;/&gt;&lt;property id=&quot;20307&quot; value=&quot;306&quot;/&gt;&lt;/object&gt;&lt;object type=&quot;3&quot; unique_id=&quot;63274&quot;&gt;&lt;property id=&quot;20148&quot; value=&quot;5&quot;/&gt;&lt;property id=&quot;20300&quot; value=&quot;Slide 8&quot;/&gt;&lt;property id=&quot;20307&quot; value=&quot;307&quot;/&gt;&lt;/object&gt;&lt;object type=&quot;3&quot; unique_id=&quot;63396&quot;&gt;&lt;property id=&quot;20148&quot; value=&quot;5&quot;/&gt;&lt;property id=&quot;20300&quot; value=&quot;Slide 9 - &amp;quot;Hovedopgaver i forbedringsledelse&amp;#x0D;&amp;#x0A;&amp;quot;&quot;/&gt;&lt;property id=&quot;20307&quot; value=&quot;308&quot;/&gt;&lt;/object&gt;&lt;object type=&quot;3&quot; unique_id=&quot;63397&quot;&gt;&lt;property id=&quot;20148&quot; value=&quot;5&quot;/&gt;&lt;property id=&quot;20300&quot; value=&quot;Slide 10 - &amp;quot;Hovedopgave: Kvalitetsplanlægning&amp;#x0D;&amp;#x0A;&amp;quot;&quot;/&gt;&lt;property id=&quot;20307&quot; value=&quot;309&quot;/&gt;&lt;/object&gt;&lt;object type=&quot;3&quot; unique_id=&quot;63398&quot;&gt;&lt;property id=&quot;20148&quot; value=&quot;5&quot;/&gt;&lt;property id=&quot;20300&quot; value=&quot;Slide 11 - &amp;quot;Hovedopgave: Kvalitetsforbedring&amp;#x0D;&amp;#x0A;&amp;quot;&quot;/&gt;&lt;property id=&quot;20307&quot; value=&quot;311&quot;/&gt;&lt;/object&gt;&lt;object type=&quot;3&quot; unique_id=&quot;63399&quot;&gt;&lt;property id=&quot;20148&quot; value=&quot;5&quot;/&gt;&lt;property id=&quot;20300&quot; value=&quot;Slide 12 - &amp;quot;Hovedopgave: Kvalitetskontrol&amp;#x0D;&amp;#x0A;&amp;quot;&quot;/&gt;&lt;property id=&quot;20307&quot; value=&quot;312&quot;/&gt;&lt;/object&gt;&lt;object type=&quot;3&quot; unique_id=&quot;63423&quot;&gt;&lt;property id=&quot;20148&quot; value=&quot;5&quot;/&gt;&lt;property id=&quot;20300&quot; value=&quot;Slide 3 - &amp;quot;Grundlæggende for forbedringsarbejdet&amp;quot;&quot;/&gt;&lt;property id=&quot;20307&quot; value=&quot;313&quot;/&gt;&lt;/object&gt;&lt;object type=&quot;3&quot; unique_id=&quot;63471&quot;&gt;&lt;property id=&quot;20148&quot; value=&quot;5&quot;/&gt;&lt;property id=&quot;20300&quot; value=&quot;Slide 5 - &amp;quot;Forskellige reaktioner på forandring &amp;quot;&quot;/&gt;&lt;property id=&quot;20307&quot; value=&quot;314&quot;/&gt;&lt;/object&gt;&lt;/object&gt;&lt;object type=&quot;8&quot; unique_id=&quot;10012&quot;&gt;&lt;/object&gt;&lt;/object&gt;&lt;/database&gt;"/>
  <p:tag name="SECTOMILLISECCONVERTED" val="1"/>
</p:tagLst>
</file>

<file path=ppt/theme/theme1.xml><?xml version="1.0" encoding="utf-8"?>
<a:theme xmlns:a="http://schemas.openxmlformats.org/drawingml/2006/main" name="RM-petrol_v01">
  <a:themeElements>
    <a:clrScheme name="midt-petrol-grøn">
      <a:dk1>
        <a:srgbClr val="000000"/>
      </a:dk1>
      <a:lt1>
        <a:srgbClr val="FFFFFF"/>
      </a:lt1>
      <a:dk2>
        <a:srgbClr val="256575"/>
      </a:dk2>
      <a:lt2>
        <a:srgbClr val="E3DFD4"/>
      </a:lt2>
      <a:accent1>
        <a:srgbClr val="84715E"/>
      </a:accent1>
      <a:accent2>
        <a:srgbClr val="256575"/>
      </a:accent2>
      <a:accent3>
        <a:srgbClr val="990033"/>
      </a:accent3>
      <a:accent4>
        <a:srgbClr val="9B9B50"/>
      </a:accent4>
      <a:accent5>
        <a:srgbClr val="EFECE6"/>
      </a:accent5>
      <a:accent6>
        <a:srgbClr val="CCCC66"/>
      </a:accent6>
      <a:hlink>
        <a:srgbClr val="990033"/>
      </a:hlink>
      <a:folHlink>
        <a:srgbClr val="84715E"/>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2400" cap="rnd">
          <a:solidFill>
            <a:srgbClr val="990033"/>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RM-petrol_v01</Template>
  <TotalTime>0</TotalTime>
  <Words>1739</Words>
  <Application>Microsoft Office PowerPoint</Application>
  <PresentationFormat>Skærmshow (4:3)</PresentationFormat>
  <Paragraphs>221</Paragraphs>
  <Slides>21</Slides>
  <Notes>13</Notes>
  <HiddenSlides>0</HiddenSlides>
  <MMClips>0</MMClips>
  <ScaleCrop>false</ScaleCrop>
  <HeadingPairs>
    <vt:vector size="4" baseType="variant">
      <vt:variant>
        <vt:lpstr>Tema</vt:lpstr>
      </vt:variant>
      <vt:variant>
        <vt:i4>1</vt:i4>
      </vt:variant>
      <vt:variant>
        <vt:lpstr>Diastitler</vt:lpstr>
      </vt:variant>
      <vt:variant>
        <vt:i4>21</vt:i4>
      </vt:variant>
    </vt:vector>
  </HeadingPairs>
  <TitlesOfParts>
    <vt:vector size="22" baseType="lpstr">
      <vt:lpstr>RM-petrol_v01</vt:lpstr>
      <vt:lpstr>Forbedringsledelse</vt:lpstr>
      <vt:lpstr>Skab sammenhæng mellem strategiske mål og dagligdagen</vt:lpstr>
      <vt:lpstr>Grundlæggende for forbedringsarbejdet</vt:lpstr>
      <vt:lpstr>Motivér til forbedringsarbejdet</vt:lpstr>
      <vt:lpstr>Forskellige reaktioner på forandring </vt:lpstr>
      <vt:lpstr>PowerPoint-præsentation</vt:lpstr>
      <vt:lpstr>Gør data motiverende </vt:lpstr>
      <vt:lpstr>PowerPoint-præsentation</vt:lpstr>
      <vt:lpstr>Hovedopgaver i forbedringsledelse </vt:lpstr>
      <vt:lpstr>Hovedopgave: Kvalitetsplanlægning </vt:lpstr>
      <vt:lpstr>Hovedopgave: Kvalitetsforbedring </vt:lpstr>
      <vt:lpstr>Hovedopgave: Kvalitetskontrol </vt:lpstr>
      <vt:lpstr>Lederadfærd i forbedring </vt:lpstr>
      <vt:lpstr>1. Vær menneskecentreret  </vt:lpstr>
      <vt:lpstr>2. Vær engageret i frontlinjen  </vt:lpstr>
      <vt:lpstr>PowerPoint-præsentation</vt:lpstr>
      <vt:lpstr>3. Bevar fokus  </vt:lpstr>
      <vt:lpstr>4. Kræv gennemsigtighed  </vt:lpstr>
      <vt:lpstr>5. Tilskynd samarbejde på tværs af grænser  </vt:lpstr>
      <vt:lpstr>PowerPoint-præsentation</vt:lpstr>
      <vt:lpstr>Få mere viden om ledelse og forbedringsarbejde</vt:lpstr>
    </vt:vector>
  </TitlesOfParts>
  <Company>Region Midtjylland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Birte Randeris</dc:creator>
  <cp:lastModifiedBy>Lise Walther Jørgensen</cp:lastModifiedBy>
  <cp:revision>66</cp:revision>
  <dcterms:created xsi:type="dcterms:W3CDTF">2020-03-23T09:57:22Z</dcterms:created>
  <dcterms:modified xsi:type="dcterms:W3CDTF">2020-08-26T08:25:44Z</dcterms:modified>
</cp:coreProperties>
</file>