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90" r:id="rId3"/>
    <p:sldId id="291" r:id="rId4"/>
    <p:sldId id="293" r:id="rId5"/>
    <p:sldId id="292" r:id="rId6"/>
    <p:sldId id="294" r:id="rId7"/>
    <p:sldId id="283" r:id="rId8"/>
  </p:sldIdLst>
  <p:sldSz cx="9144000" cy="6858000" type="screen4x3"/>
  <p:notesSz cx="6858000" cy="9144000"/>
  <p:custDataLst>
    <p:tags r:id="rId10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ne Sigrid Bovard" initials="MS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72"/>
      </p:cViewPr>
      <p:guideLst>
        <p:guide orient="horz" pos="2160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21-08-2020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Løsningerne skal komme fra ledelse og medarbejdere selv samlet idet der spørges undersøgende og nysgerrigt ind. </a:t>
            </a:r>
          </a:p>
          <a:p>
            <a:r>
              <a:rPr lang="da-DK" dirty="0" smtClean="0"/>
              <a:t>Så det ikke bliver instruktionsledelse - hvor ledelse kommer med løsninger på </a:t>
            </a:r>
            <a:r>
              <a:rPr lang="da-DK" dirty="0" err="1" smtClean="0"/>
              <a:t>gemba</a:t>
            </a:r>
            <a:r>
              <a:rPr lang="da-DK" dirty="0" smtClean="0"/>
              <a:t>. </a:t>
            </a:r>
            <a:r>
              <a:rPr lang="da-DK" dirty="0" smtClean="0"/>
              <a:t>Men det er via systematisk undersøgende via f.eks. 5 x hvorfor at der findes løsninger som kan afprøves frem til næste </a:t>
            </a:r>
            <a:r>
              <a:rPr lang="da-DK" dirty="0" err="1" smtClean="0"/>
              <a:t>gemba</a:t>
            </a:r>
            <a:r>
              <a:rPr lang="da-DK" dirty="0" smtClean="0"/>
              <a:t> </a:t>
            </a:r>
            <a:r>
              <a:rPr lang="da-DK" dirty="0" smtClean="0"/>
              <a:t>runde.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534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mp\20190321_1021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b="32841"/>
          <a:stretch/>
        </p:blipFill>
        <p:spPr bwMode="auto">
          <a:xfrm>
            <a:off x="179510" y="775308"/>
            <a:ext cx="8784977" cy="29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sz="2800" dirty="0" smtClean="0"/>
              <a:t>Trin for trin: </a:t>
            </a:r>
            <a:r>
              <a:rPr lang="da-DK" dirty="0" smtClean="0"/>
              <a:t>Gå </a:t>
            </a:r>
            <a:r>
              <a:rPr lang="da-DK" dirty="0" err="1" smtClean="0"/>
              <a:t>gemba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gå </a:t>
            </a:r>
            <a:r>
              <a:rPr lang="da-DK" dirty="0" err="1" smtClean="0"/>
              <a:t>gemba</a:t>
            </a:r>
            <a:r>
              <a:rPr lang="da-DK" dirty="0" smtClean="0"/>
              <a:t>?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159001"/>
            <a:ext cx="7704000" cy="30702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Ledelsesværktøj til:</a:t>
            </a:r>
          </a:p>
          <a:p>
            <a:r>
              <a:rPr lang="da-DK" dirty="0" smtClean="0"/>
              <a:t>at </a:t>
            </a:r>
            <a:r>
              <a:rPr lang="da-DK" dirty="0"/>
              <a:t>få en </a:t>
            </a:r>
            <a:r>
              <a:rPr lang="da-DK" dirty="0" smtClean="0"/>
              <a:t>dybdegående indsigt i praksis/driften.</a:t>
            </a:r>
          </a:p>
          <a:p>
            <a:r>
              <a:rPr lang="da-DK" dirty="0" smtClean="0"/>
              <a:t>at </a:t>
            </a:r>
            <a:r>
              <a:rPr lang="da-DK" dirty="0"/>
              <a:t>støtte op </a:t>
            </a:r>
            <a:r>
              <a:rPr lang="da-DK" dirty="0" smtClean="0"/>
              <a:t>om </a:t>
            </a:r>
            <a:r>
              <a:rPr lang="da-DK" dirty="0"/>
              <a:t>og følge op på </a:t>
            </a:r>
            <a:r>
              <a:rPr lang="da-DK" dirty="0" smtClean="0"/>
              <a:t>forbedringer, der skaber værdi for patienterne:</a:t>
            </a:r>
          </a:p>
          <a:p>
            <a:pPr lvl="1"/>
            <a:r>
              <a:rPr lang="da-DK" sz="2000" dirty="0" smtClean="0">
                <a:ea typeface="+mn-ea"/>
                <a:cs typeface="+mn-cs"/>
              </a:rPr>
              <a:t>Det </a:t>
            </a:r>
            <a:r>
              <a:rPr lang="da-DK" sz="2000" dirty="0">
                <a:ea typeface="+mn-ea"/>
                <a:cs typeface="+mn-cs"/>
              </a:rPr>
              <a:t>er medarbejderne, der kommer med løsninger og </a:t>
            </a:r>
            <a:r>
              <a:rPr lang="da-DK" dirty="0" smtClean="0">
                <a:ea typeface="+mn-ea"/>
                <a:cs typeface="+mn-cs"/>
              </a:rPr>
              <a:t>arbejder med</a:t>
            </a:r>
            <a:r>
              <a:rPr lang="da-DK" sz="2000" dirty="0" smtClean="0">
                <a:ea typeface="+mn-ea"/>
                <a:cs typeface="+mn-cs"/>
              </a:rPr>
              <a:t> at omsætte til egen praksis.</a:t>
            </a:r>
          </a:p>
          <a:p>
            <a:pPr lvl="1"/>
            <a:r>
              <a:rPr lang="da-DK" sz="2000" dirty="0" smtClean="0">
                <a:ea typeface="+mn-ea"/>
                <a:cs typeface="+mn-cs"/>
              </a:rPr>
              <a:t>Ledelsens </a:t>
            </a:r>
            <a:r>
              <a:rPr lang="da-DK" sz="2000" dirty="0">
                <a:ea typeface="+mn-ea"/>
                <a:cs typeface="+mn-cs"/>
              </a:rPr>
              <a:t>rolle er at få indblik i </a:t>
            </a:r>
            <a:r>
              <a:rPr lang="da-DK" sz="2000" dirty="0" smtClean="0">
                <a:ea typeface="+mn-ea"/>
                <a:cs typeface="+mn-cs"/>
              </a:rPr>
              <a:t>løsningerne, at </a:t>
            </a:r>
            <a:r>
              <a:rPr lang="da-DK" dirty="0" smtClean="0">
                <a:ea typeface="+mn-ea"/>
                <a:cs typeface="+mn-cs"/>
              </a:rPr>
              <a:t>være nysgerrige og lyttende</a:t>
            </a:r>
            <a:r>
              <a:rPr lang="da-DK" sz="2000" dirty="0" smtClean="0">
                <a:ea typeface="+mn-ea"/>
                <a:cs typeface="+mn-cs"/>
              </a:rPr>
              <a:t> </a:t>
            </a:r>
            <a:r>
              <a:rPr lang="da-DK" sz="2000" dirty="0">
                <a:ea typeface="+mn-ea"/>
                <a:cs typeface="+mn-cs"/>
              </a:rPr>
              <a:t>og fjerne eventuelle </a:t>
            </a:r>
            <a:r>
              <a:rPr lang="da-DK" sz="2000" dirty="0" smtClean="0">
                <a:ea typeface="+mn-ea"/>
                <a:cs typeface="+mn-cs"/>
              </a:rPr>
              <a:t>forhindringer for løsningen.</a:t>
            </a:r>
            <a:endParaRPr lang="da-DK" dirty="0"/>
          </a:p>
        </p:txBody>
      </p:sp>
      <p:sp>
        <p:nvSpPr>
          <p:cNvPr id="20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49002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Temp\20190321_1021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13677"/>
          <a:stretch/>
        </p:blipFill>
        <p:spPr bwMode="auto">
          <a:xfrm>
            <a:off x="0" y="1064524"/>
            <a:ext cx="9144000" cy="41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gembaens</a:t>
            </a:r>
            <a:r>
              <a:rPr lang="da-DK" dirty="0" smtClean="0"/>
              <a:t> </a:t>
            </a:r>
            <a:r>
              <a:rPr lang="da-DK" dirty="0" smtClean="0"/>
              <a:t>fokus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060848"/>
            <a:ext cx="7704000" cy="4010025"/>
          </a:xfrm>
        </p:spPr>
        <p:txBody>
          <a:bodyPr/>
          <a:lstStyle/>
          <a:p>
            <a:pPr marL="12700" indent="0">
              <a:lnSpc>
                <a:spcPct val="100000"/>
              </a:lnSpc>
              <a:buNone/>
              <a:tabLst>
                <a:tab pos="339725" algn="l"/>
                <a:tab pos="340360" algn="l"/>
              </a:tabLst>
            </a:pPr>
            <a:r>
              <a:rPr lang="da-DK" dirty="0" smtClean="0"/>
              <a:t>Fokus er:</a:t>
            </a:r>
          </a:p>
          <a:p>
            <a:pPr marL="469900" indent="-457200">
              <a:buFont typeface="Wingdings" panose="05000000000000000000" pitchFamily="2" charset="2"/>
              <a:buChar char="ü"/>
              <a:tabLst>
                <a:tab pos="339725" algn="l"/>
                <a:tab pos="340360" algn="l"/>
              </a:tabLst>
            </a:pPr>
            <a:r>
              <a:rPr lang="da-DK" dirty="0" smtClean="0"/>
              <a:t>Hvordan det går med besluttet indsatser, der skaber værdi </a:t>
            </a:r>
            <a:r>
              <a:rPr lang="da-DK" dirty="0"/>
              <a:t>for </a:t>
            </a:r>
            <a:r>
              <a:rPr lang="da-DK" dirty="0" smtClean="0"/>
              <a:t>patienterne eller arbejdsgange fx modtagelse </a:t>
            </a:r>
            <a:r>
              <a:rPr lang="da-DK" dirty="0"/>
              <a:t>af patienten, arbejdsgange om </a:t>
            </a:r>
            <a:r>
              <a:rPr lang="da-DK" dirty="0" smtClean="0"/>
              <a:t>medicingennemgang, sikkerhedsbriefinger, overlap.</a:t>
            </a:r>
          </a:p>
          <a:p>
            <a:pPr marL="469900" indent="-457200">
              <a:buFont typeface="Wingdings" panose="05000000000000000000" pitchFamily="2" charset="2"/>
              <a:buChar char="ü"/>
              <a:tabLst>
                <a:tab pos="339725" algn="l"/>
                <a:tab pos="340360" algn="l"/>
              </a:tabLst>
            </a:pPr>
            <a:r>
              <a:rPr lang="da-DK" dirty="0"/>
              <a:t>A</a:t>
            </a:r>
            <a:r>
              <a:rPr lang="da-DK" dirty="0" smtClean="0"/>
              <a:t>t understøtte</a:t>
            </a:r>
            <a:r>
              <a:rPr lang="da-DK" dirty="0"/>
              <a:t> </a:t>
            </a:r>
            <a:r>
              <a:rPr lang="da-DK" dirty="0" smtClean="0"/>
              <a:t>besluttet indsatser </a:t>
            </a:r>
            <a:r>
              <a:rPr lang="da-DK" dirty="0"/>
              <a:t>og fjerne forhindringer for  </a:t>
            </a:r>
            <a:r>
              <a:rPr lang="da-DK" dirty="0" smtClean="0"/>
              <a:t>forbedringer.</a:t>
            </a:r>
            <a:endParaRPr lang="da-DK" dirty="0"/>
          </a:p>
          <a:p>
            <a:pPr marL="340360" indent="-327660">
              <a:lnSpc>
                <a:spcPct val="100000"/>
              </a:lnSpc>
              <a:buFont typeface="Arial"/>
              <a:buChar char="•"/>
              <a:tabLst>
                <a:tab pos="339725" algn="l"/>
                <a:tab pos="340360" algn="l"/>
              </a:tabLst>
            </a:pPr>
            <a:endParaRPr lang="da-DK" dirty="0"/>
          </a:p>
          <a:p>
            <a:pPr marL="12700" indent="0">
              <a:buNone/>
              <a:tabLst>
                <a:tab pos="339725" algn="l"/>
                <a:tab pos="340360" algn="l"/>
              </a:tabLst>
            </a:pPr>
            <a:r>
              <a:rPr lang="da-DK" dirty="0" err="1" smtClean="0"/>
              <a:t>gemba</a:t>
            </a:r>
            <a:r>
              <a:rPr lang="da-DK" dirty="0" smtClean="0"/>
              <a:t> </a:t>
            </a:r>
            <a:r>
              <a:rPr lang="da-DK" dirty="0" smtClean="0"/>
              <a:t>er</a:t>
            </a:r>
            <a:r>
              <a:rPr lang="da-DK" u="sng" dirty="0" smtClean="0"/>
              <a:t> ikke </a:t>
            </a:r>
            <a:r>
              <a:rPr lang="da-DK" dirty="0"/>
              <a:t>en ”</a:t>
            </a:r>
            <a:r>
              <a:rPr lang="da-DK" dirty="0" smtClean="0"/>
              <a:t>hej-hvordan-går-det?”-tur.</a:t>
            </a: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38049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du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spcBef>
                <a:spcPts val="380"/>
              </a:spcBef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dirty="0" smtClean="0"/>
              <a:t>Vælg et fokus for </a:t>
            </a:r>
            <a:r>
              <a:rPr lang="da-DK" dirty="0" err="1" smtClean="0"/>
              <a:t>gembaen</a:t>
            </a:r>
            <a:r>
              <a:rPr lang="da-DK" dirty="0" smtClean="0"/>
              <a:t>, evt. en indsats fra årsplansarbejdet eller lokal besluttet indsats. </a:t>
            </a:r>
            <a:r>
              <a:rPr lang="da-DK" sz="2400" dirty="0" smtClean="0">
                <a:ea typeface="+mn-ea"/>
                <a:cs typeface="+mn-cs"/>
              </a:rPr>
              <a:t>Sæt gerne fokus </a:t>
            </a:r>
            <a:r>
              <a:rPr lang="da-DK" sz="2400" dirty="0">
                <a:ea typeface="+mn-ea"/>
                <a:cs typeface="+mn-cs"/>
              </a:rPr>
              <a:t>på noget entydigt, energifyldt og </a:t>
            </a:r>
            <a:r>
              <a:rPr lang="da-DK" sz="2400" dirty="0" smtClean="0">
                <a:ea typeface="+mn-ea"/>
                <a:cs typeface="+mn-cs"/>
              </a:rPr>
              <a:t>noget, </a:t>
            </a:r>
            <a:r>
              <a:rPr lang="da-DK" sz="2400" dirty="0">
                <a:ea typeface="+mn-ea"/>
                <a:cs typeface="+mn-cs"/>
              </a:rPr>
              <a:t>som </a:t>
            </a:r>
            <a:r>
              <a:rPr lang="da-DK" sz="2400" dirty="0" smtClean="0">
                <a:ea typeface="+mn-ea"/>
                <a:cs typeface="+mn-cs"/>
              </a:rPr>
              <a:t>er vedkommende og gør en forskel i praksis. </a:t>
            </a:r>
          </a:p>
          <a:p>
            <a:pPr marL="469900" indent="-457200">
              <a:spcBef>
                <a:spcPts val="380"/>
              </a:spcBef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dirty="0" smtClean="0"/>
              <a:t>Er </a:t>
            </a:r>
            <a:r>
              <a:rPr lang="da-DK" dirty="0"/>
              <a:t>der noget fra tidligere </a:t>
            </a:r>
            <a:r>
              <a:rPr lang="da-DK" dirty="0" err="1" smtClean="0"/>
              <a:t>gembarunder</a:t>
            </a:r>
            <a:r>
              <a:rPr lang="da-DK" dirty="0"/>
              <a:t>, som skal tænkes </a:t>
            </a:r>
            <a:r>
              <a:rPr lang="da-DK" dirty="0" smtClean="0"/>
              <a:t>ind?</a:t>
            </a:r>
            <a:endParaRPr lang="da-DK" sz="2400" dirty="0" smtClean="0">
              <a:ea typeface="+mn-ea"/>
              <a:cs typeface="+mn-cs"/>
            </a:endParaRPr>
          </a:p>
          <a:p>
            <a:pPr marL="469900" indent="-457200">
              <a:spcBef>
                <a:spcPts val="380"/>
              </a:spcBef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dirty="0" smtClean="0"/>
              <a:t>Lav en aftale og afstem formål og forventninger, der hvor </a:t>
            </a:r>
            <a:r>
              <a:rPr lang="da-DK" dirty="0" err="1" smtClean="0"/>
              <a:t>gembaen</a:t>
            </a:r>
            <a:r>
              <a:rPr lang="da-DK" dirty="0" smtClean="0"/>
              <a:t> </a:t>
            </a:r>
            <a:r>
              <a:rPr lang="da-DK" dirty="0" smtClean="0"/>
              <a:t>foregår</a:t>
            </a:r>
          </a:p>
          <a:p>
            <a:pPr marL="469900" indent="-457200">
              <a:spcBef>
                <a:spcPts val="380"/>
              </a:spcBef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sz="2400" dirty="0" smtClean="0">
                <a:ea typeface="+mn-ea"/>
                <a:cs typeface="+mn-cs"/>
              </a:rPr>
              <a:t>Forbered spørgsmål og gå </a:t>
            </a:r>
            <a:r>
              <a:rPr lang="da-DK" sz="2400" dirty="0" err="1" smtClean="0">
                <a:ea typeface="+mn-ea"/>
                <a:cs typeface="+mn-cs"/>
              </a:rPr>
              <a:t>gemba</a:t>
            </a:r>
            <a:r>
              <a:rPr lang="da-DK" sz="2400" dirty="0" smtClean="0">
                <a:ea typeface="+mn-ea"/>
                <a:cs typeface="+mn-cs"/>
              </a:rPr>
              <a:t>.</a:t>
            </a:r>
            <a:endParaRPr lang="da-DK" sz="2400" dirty="0"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46394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Forbered spørgsmål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Forbered dine spørgsmål på forhånd. Brug evt. disse spørgsmål  spørgeguide:</a:t>
            </a:r>
            <a:endParaRPr lang="da-DK" dirty="0"/>
          </a:p>
          <a:p>
            <a:pPr marL="469900" indent="-457200"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sz="2000" b="1" dirty="0"/>
              <a:t>Hvad oplever </a:t>
            </a:r>
            <a:r>
              <a:rPr lang="da-DK" sz="2000" b="1" dirty="0" smtClean="0"/>
              <a:t>du </a:t>
            </a:r>
            <a:r>
              <a:rPr lang="da-DK" sz="2000" b="1" dirty="0"/>
              <a:t>som </a:t>
            </a:r>
            <a:r>
              <a:rPr lang="da-DK" sz="2000" b="1" dirty="0" smtClean="0"/>
              <a:t>udfordringen </a:t>
            </a:r>
            <a:r>
              <a:rPr lang="da-DK" sz="2000" dirty="0" smtClean="0"/>
              <a:t>med </a:t>
            </a:r>
            <a:r>
              <a:rPr lang="da-DK" sz="2000" dirty="0"/>
              <a:t>den nuværende </a:t>
            </a:r>
            <a:r>
              <a:rPr lang="da-DK" sz="2000" dirty="0" smtClean="0"/>
              <a:t>løsning? </a:t>
            </a:r>
            <a:r>
              <a:rPr lang="da-DK" sz="1800" dirty="0" smtClean="0"/>
              <a:t>Lav evt. 5x hvorfor sammen, </a:t>
            </a:r>
            <a:r>
              <a:rPr lang="da-DK" sz="1800" dirty="0"/>
              <a:t>så </a:t>
            </a:r>
            <a:r>
              <a:rPr lang="da-DK" sz="1800" dirty="0" smtClean="0"/>
              <a:t>den virkelige udfordring fremkommer. Spørg også gerne en patient, hvad han/hun oplever?</a:t>
            </a:r>
            <a:endParaRPr lang="da-DK" sz="1800" dirty="0"/>
          </a:p>
          <a:p>
            <a:pPr marL="469900" indent="-457200"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sz="2000" b="1" dirty="0"/>
              <a:t>Hvad er (</a:t>
            </a:r>
            <a:r>
              <a:rPr lang="da-DK" sz="2000" b="1" dirty="0" smtClean="0"/>
              <a:t>kerne)årsagen?</a:t>
            </a:r>
            <a:endParaRPr lang="da-DK" sz="2000" b="1" dirty="0"/>
          </a:p>
          <a:p>
            <a:pPr marL="469265" marR="5080" indent="-457200">
              <a:spcBef>
                <a:spcPts val="95"/>
              </a:spcBef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sz="2000" b="1" dirty="0"/>
              <a:t>Hvad kan </a:t>
            </a:r>
            <a:r>
              <a:rPr lang="da-DK" sz="2000" b="1" dirty="0" smtClean="0"/>
              <a:t>løsningen være</a:t>
            </a:r>
            <a:r>
              <a:rPr lang="da-DK" sz="2000" dirty="0" smtClean="0"/>
              <a:t>, </a:t>
            </a:r>
            <a:r>
              <a:rPr lang="da-DK" sz="2000" dirty="0"/>
              <a:t>og hvorfor </a:t>
            </a:r>
            <a:r>
              <a:rPr lang="da-DK" sz="2000" dirty="0" smtClean="0"/>
              <a:t>foreslås </a:t>
            </a:r>
            <a:r>
              <a:rPr lang="da-DK" sz="2000" dirty="0"/>
              <a:t>denne løsning frem for en </a:t>
            </a:r>
            <a:r>
              <a:rPr lang="da-DK" sz="2000" dirty="0" smtClean="0"/>
              <a:t>anden?</a:t>
            </a:r>
            <a:endParaRPr lang="da-DK" sz="2000" dirty="0"/>
          </a:p>
          <a:p>
            <a:pPr marL="469900" indent="-457200">
              <a:buFont typeface="+mj-lt"/>
              <a:buAutoNum type="arabicPeriod"/>
              <a:tabLst>
                <a:tab pos="339725" algn="l"/>
                <a:tab pos="340360" algn="l"/>
              </a:tabLst>
            </a:pPr>
            <a:r>
              <a:rPr lang="da-DK" sz="2000" b="1" dirty="0"/>
              <a:t>Hvordan ved vi, hvornår </a:t>
            </a:r>
            <a:r>
              <a:rPr lang="da-DK" sz="2000" b="1" dirty="0" smtClean="0"/>
              <a:t>udfordringen er løst? </a:t>
            </a:r>
            <a:r>
              <a:rPr lang="da-DK" sz="2000" dirty="0" smtClean="0"/>
              <a:t>F</a:t>
            </a:r>
            <a:r>
              <a:rPr lang="da-DK" sz="1800" dirty="0" smtClean="0"/>
              <a:t>ind </a:t>
            </a:r>
            <a:r>
              <a:rPr lang="da-DK" sz="1800" dirty="0"/>
              <a:t>den bedst mulige </a:t>
            </a:r>
            <a:r>
              <a:rPr lang="da-DK" sz="1800" dirty="0" smtClean="0"/>
              <a:t>indikator</a:t>
            </a:r>
          </a:p>
          <a:p>
            <a:pPr marL="469900" indent="-457200">
              <a:buFont typeface="+mj-lt"/>
              <a:buAutoNum type="arabicPeriod"/>
              <a:tabLst>
                <a:tab pos="339725" algn="l"/>
                <a:tab pos="340360" algn="l"/>
              </a:tabLst>
            </a:pPr>
            <a:endParaRPr lang="da-DK" sz="1800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01910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Vær opmærksom på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"/>
              </a:spcBef>
            </a:pPr>
            <a:r>
              <a:rPr lang="da-DK" spc="-5" dirty="0" smtClean="0">
                <a:latin typeface="+mj-lt"/>
                <a:cs typeface="Arial"/>
              </a:rPr>
              <a:t>Kommunikér tydeligt formålet med </a:t>
            </a:r>
            <a:r>
              <a:rPr lang="da-DK" spc="-5" dirty="0" err="1" smtClean="0">
                <a:latin typeface="+mj-lt"/>
                <a:cs typeface="Arial"/>
              </a:rPr>
              <a:t>gembaen</a:t>
            </a:r>
            <a:r>
              <a:rPr lang="da-DK" spc="-5" dirty="0" smtClean="0">
                <a:latin typeface="+mj-lt"/>
                <a:cs typeface="Arial"/>
              </a:rPr>
              <a:t> </a:t>
            </a:r>
            <a:r>
              <a:rPr lang="da-DK" spc="-5" dirty="0" smtClean="0">
                <a:latin typeface="+mj-lt"/>
                <a:cs typeface="Arial"/>
              </a:rPr>
              <a:t>til dine medarbejdere, så de oplever det som et læringsbesøg med plads til dialog.</a:t>
            </a:r>
            <a:endParaRPr lang="da-DK" dirty="0">
              <a:latin typeface="+mj-lt"/>
              <a:cs typeface="Arial"/>
            </a:endParaRPr>
          </a:p>
          <a:p>
            <a:pPr>
              <a:spcBef>
                <a:spcPts val="5"/>
              </a:spcBef>
            </a:pPr>
            <a:r>
              <a:rPr lang="da-DK" spc="-5" dirty="0" smtClean="0">
                <a:latin typeface="+mj-lt"/>
                <a:cs typeface="Arial"/>
              </a:rPr>
              <a:t>Gå </a:t>
            </a:r>
            <a:r>
              <a:rPr lang="da-DK" spc="-5" dirty="0">
                <a:latin typeface="+mj-lt"/>
                <a:cs typeface="Arial"/>
              </a:rPr>
              <a:t>ikke i løsningsmode, men undersøg problemet sammen, fx med 5 x </a:t>
            </a:r>
            <a:r>
              <a:rPr lang="da-DK" spc="-5" dirty="0" smtClean="0">
                <a:latin typeface="+mj-lt"/>
                <a:cs typeface="Arial"/>
              </a:rPr>
              <a:t>hvorfor. </a:t>
            </a:r>
          </a:p>
          <a:p>
            <a:pPr lvl="0">
              <a:spcBef>
                <a:spcPts val="5"/>
              </a:spcBef>
              <a:buClr>
                <a:srgbClr val="256575"/>
              </a:buClr>
            </a:pPr>
            <a:r>
              <a:rPr lang="da-DK" spc="-5" dirty="0">
                <a:solidFill>
                  <a:srgbClr val="000000"/>
                </a:solidFill>
                <a:cs typeface="Arial"/>
              </a:rPr>
              <a:t>Skab kontinuitet. Kom på </a:t>
            </a:r>
            <a:r>
              <a:rPr lang="da-DK" spc="-5" dirty="0" err="1" smtClean="0">
                <a:solidFill>
                  <a:srgbClr val="000000"/>
                </a:solidFill>
                <a:cs typeface="Arial"/>
              </a:rPr>
              <a:t>gemba</a:t>
            </a:r>
            <a:r>
              <a:rPr lang="da-DK" spc="-5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da-DK" spc="-5" dirty="0">
                <a:solidFill>
                  <a:srgbClr val="000000"/>
                </a:solidFill>
                <a:cs typeface="Arial"/>
              </a:rPr>
              <a:t>med faste </a:t>
            </a:r>
            <a:r>
              <a:rPr lang="da-DK" spc="-5" dirty="0" smtClean="0">
                <a:solidFill>
                  <a:srgbClr val="000000"/>
                </a:solidFill>
                <a:cs typeface="Arial"/>
              </a:rPr>
              <a:t>mellemrum</a:t>
            </a:r>
          </a:p>
          <a:p>
            <a:pPr lvl="0">
              <a:spcBef>
                <a:spcPts val="5"/>
              </a:spcBef>
              <a:buClr>
                <a:srgbClr val="256575"/>
              </a:buClr>
            </a:pPr>
            <a:r>
              <a:rPr lang="da-DK" spc="-5" dirty="0" smtClean="0">
                <a:solidFill>
                  <a:srgbClr val="000000"/>
                </a:solidFill>
                <a:cs typeface="Arial"/>
              </a:rPr>
              <a:t>Brug evt. spørgeguide</a:t>
            </a:r>
            <a:endParaRPr lang="da-DK" spc="-5" dirty="0">
              <a:solidFill>
                <a:srgbClr val="000000"/>
              </a:solidFill>
              <a:cs typeface="Arial"/>
            </a:endParaRPr>
          </a:p>
          <a:p>
            <a:pPr marL="0" indent="0">
              <a:spcBef>
                <a:spcPts val="5"/>
              </a:spcBef>
              <a:buNone/>
            </a:pPr>
            <a:endParaRPr lang="da-DK" spc="-5" dirty="0">
              <a:latin typeface="+mj-lt"/>
              <a:cs typeface="Arial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81655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viden om ledelse og forbedring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og find bl.a. vejledninger og intro til:</a:t>
            </a:r>
          </a:p>
          <a:p>
            <a:pPr lvl="1"/>
            <a:r>
              <a:rPr lang="da-DK" dirty="0" smtClean="0"/>
              <a:t>Forbedringsarbejde for ledere</a:t>
            </a:r>
          </a:p>
          <a:p>
            <a:pPr lvl="1"/>
            <a:r>
              <a:rPr lang="da-DK" dirty="0" smtClean="0"/>
              <a:t>Forstå psykologien</a:t>
            </a:r>
          </a:p>
          <a:p>
            <a:pPr lvl="1"/>
            <a:r>
              <a:rPr lang="da-DK" dirty="0" smtClean="0"/>
              <a:t>5 x hvorfor</a:t>
            </a:r>
          </a:p>
          <a:p>
            <a:pPr lvl="1"/>
            <a:r>
              <a:rPr lang="da-DK" dirty="0" smtClean="0"/>
              <a:t>SMART-mål</a:t>
            </a:r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62E2F8E-0644-4BF5-89B9-CE8495371071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904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in for trin: Gå gemba&amp;quot;&quot;/&gt;&lt;property id=&quot;20307&quot; value=&quot;262&quot;/&gt;&lt;/object&gt;&lt;object type=&quot;3&quot; unique_id=&quot;12360&quot;&gt;&lt;property id=&quot;20148&quot; value=&quot;5&quot;/&gt;&lt;property id=&quot;20300&quot; value=&quot;Slide 7 - &amp;quot;Få mere viden om ledelse og forbedring&amp;quot;&quot;/&gt;&lt;property id=&quot;20307&quot; value=&quot;283&quot;/&gt;&lt;/object&gt;&lt;object type=&quot;3&quot; unique_id=&quot;62096&quot;&gt;&lt;property id=&quot;20148&quot; value=&quot;5&quot;/&gt;&lt;property id=&quot;20300&quot; value=&quot;Slide 2 - &amp;quot;Hvorfor gå gemba?&amp;#x0D;&amp;#x0A;&amp;quot;&quot;/&gt;&lt;property id=&quot;20307&quot; value=&quot;290&quot;/&gt;&lt;/object&gt;&lt;object type=&quot;3&quot; unique_id=&quot;62097&quot;&gt;&lt;property id=&quot;20148&quot; value=&quot;5&quot;/&gt;&lt;property id=&quot;20300&quot; value=&quot;Slide 3 - &amp;quot;gembaens fokus&amp;#x0D;&amp;#x0A;&amp;quot;&quot;/&gt;&lt;property id=&quot;20307&quot; value=&quot;291&quot;/&gt;&lt;/object&gt;&lt;object type=&quot;3&quot; unique_id=&quot;62098&quot;&gt;&lt;property id=&quot;20148&quot; value=&quot;5&quot;/&gt;&lt;property id=&quot;20300&quot; value=&quot;Slide 5 - &amp;quot;Forbered spørgsmål&amp;#x0D;&amp;#x0A;&amp;quot;&quot;/&gt;&lt;property id=&quot;20307&quot; value=&quot;292&quot;/&gt;&lt;/object&gt;&lt;object type=&quot;3&quot; unique_id=&quot;62152&quot;&gt;&lt;property id=&quot;20148&quot; value=&quot;5&quot;/&gt;&lt;property id=&quot;20300&quot; value=&quot;Slide 4 - &amp;quot;Sådan gør du&amp;#x0D;&amp;#x0A;&amp;quot;&quot;/&gt;&lt;property id=&quot;20307&quot; value=&quot;293&quot;/&gt;&lt;/object&gt;&lt;object type=&quot;3&quot; unique_id=&quot;62153&quot;&gt;&lt;property id=&quot;20148&quot; value=&quot;5&quot;/&gt;&lt;property id=&quot;20300&quot; value=&quot;Slide 6 - &amp;quot;Vær opmærksom på&amp;#x0D;&amp;#x0A;&amp;quot;&quot;/&gt;&lt;property id=&quot;20307&quot; value=&quot;294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439</Words>
  <Application>Microsoft Office PowerPoint</Application>
  <PresentationFormat>Skærmshow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RM-petrol_v01</vt:lpstr>
      <vt:lpstr>Trin for trin: Gå gemba</vt:lpstr>
      <vt:lpstr>Hvorfor gå gemba? </vt:lpstr>
      <vt:lpstr>gembaens fokus </vt:lpstr>
      <vt:lpstr>Sådan gør du </vt:lpstr>
      <vt:lpstr>Forbered spørgsmål </vt:lpstr>
      <vt:lpstr>Vær opmærksom på </vt:lpstr>
      <vt:lpstr>Få mere viden om ledelse og forbedring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36</cp:revision>
  <dcterms:created xsi:type="dcterms:W3CDTF">2020-03-23T09:57:22Z</dcterms:created>
  <dcterms:modified xsi:type="dcterms:W3CDTF">2020-08-21T11:02:43Z</dcterms:modified>
</cp:coreProperties>
</file>