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74" r:id="rId3"/>
    <p:sldId id="275" r:id="rId4"/>
    <p:sldId id="265" r:id="rId5"/>
    <p:sldId id="278" r:id="rId6"/>
    <p:sldId id="273" r:id="rId7"/>
    <p:sldId id="263" r:id="rId8"/>
    <p:sldId id="272" r:id="rId9"/>
    <p:sldId id="259" r:id="rId10"/>
    <p:sldId id="260" r:id="rId11"/>
    <p:sldId id="279" r:id="rId12"/>
    <p:sldId id="264" r:id="rId13"/>
  </p:sldIdLst>
  <p:sldSz cx="9144000" cy="6858000" type="screen4x3"/>
  <p:notesSz cx="6858000" cy="9144000"/>
  <p:custDataLst>
    <p:tags r:id="rId1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9" autoAdjust="0"/>
  </p:normalViewPr>
  <p:slideViewPr>
    <p:cSldViewPr>
      <p:cViewPr varScale="1">
        <p:scale>
          <a:sx n="60" d="100"/>
          <a:sy n="60" d="100"/>
        </p:scale>
        <p:origin x="1464" y="60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6F-4FC5-9A6A-E0CA39772F0A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D6F-4FC5-9A6A-E0CA39772F0A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D6F-4FC5-9A6A-E0CA39772F0A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D6F-4FC5-9A6A-E0CA39772F0A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6F-4FC5-9A6A-E0CA39772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62-4E9C-AD04-BD7608A5DF87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62-4E9C-AD04-BD7608A5DF87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62-4E9C-AD04-BD7608A5DF87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62-4E9C-AD04-BD7608A5DF87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62-4E9C-AD04-BD7608A5D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F6-48D9-A657-EBFCD71B8094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F6-48D9-A657-EBFCD71B8094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F6-48D9-A657-EBFCD71B8094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2F6-48D9-A657-EBFCD71B8094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F6-48D9-A657-EBFCD71B8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B3-4510-899C-EA43543D301C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B3-4510-899C-EA43543D301C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B3-4510-899C-EA43543D301C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B3-4510-899C-EA43543D301C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B3-4510-899C-EA43543D3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8B-417E-8A2A-DC701AAEFFEB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8B-417E-8A2A-DC701AAEFFEB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8B-417E-8A2A-DC701AAEFFEB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8B-417E-8A2A-DC701AAEFFEB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8B-417E-8A2A-DC701AAEF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41-4B5F-ADF8-4725BB1F53A3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41-4B5F-ADF8-4725BB1F53A3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41-4B5F-ADF8-4725BB1F53A3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41-4B5F-ADF8-4725BB1F53A3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41-4B5F-ADF8-4725BB1F5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AA-433A-B774-FE0EA07E2021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AA-433A-B774-FE0EA07E2021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AA-433A-B774-FE0EA07E20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AA-433A-B774-FE0EA07E2021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AA-433A-B774-FE0EA07E2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08-411E-B013-88FDA509D102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08-411E-B013-88FDA509D102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08-411E-B013-88FDA509D102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08-411E-B013-88FDA509D102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08-411E-B013-88FDA509D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68-4CBD-BBBA-92EAF89BDF34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68-4CBD-BBBA-92EAF89BDF34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68-4CBD-BBBA-92EAF89BDF34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68-4CBD-BBBA-92EAF89BDF34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68-4CBD-BBBA-92EAF89BD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50-48D5-9FAB-B49C8F16AA53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50-48D5-9FAB-B49C8F16AA53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50-48D5-9FAB-B49C8F16AA53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50-48D5-9FAB-B49C8F16AA53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50-48D5-9FAB-B49C8F16A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BF-42BE-9838-D21514764C08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BF-42BE-9838-D21514764C08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BF-42BE-9838-D21514764C08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6BF-42BE-9838-D21514764C08}"/>
              </c:ext>
            </c:extLst>
          </c:dPt>
          <c:cat>
            <c:strRef>
              <c:f>'Ark1'!$A$2:$A$5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BF-42BE-9838-D21514764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17-09-2020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Svar først på de 3 spørgsmål</a:t>
            </a: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er tips til din besvarelse af hvert spørgsmål:</a:t>
            </a: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Spørgsmål handler om at definere dit mål</a:t>
            </a:r>
            <a:r>
              <a:rPr lang="da-D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(Husk at det skal være SMART – se link til værktøjskassen på sidste slide)</a:t>
            </a:r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Spørgsmål handler om at vælge, hvilke data du vil bruge. </a:t>
            </a: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Spørgsmål handler om at vælge de ideer og tiltag, som du vil afprøve for at nå målet.</a:t>
            </a:r>
          </a:p>
          <a:p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Afprøv derefter dine idéer </a:t>
            </a:r>
            <a:r>
              <a:rPr lang="da-DK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PDSA-cirklen</a:t>
            </a:r>
            <a:r>
              <a:rPr lang="da-DK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 idé ad gangen)</a:t>
            </a:r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du skal afprøve en idé systematisk, følger du de 4 trin i PDSA-cirklen:</a:t>
            </a:r>
          </a:p>
          <a:p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Planlæg afprøvningen af ideen</a:t>
            </a:r>
          </a:p>
          <a:p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Gennemfør afprøvningen</a:t>
            </a:r>
          </a:p>
          <a:p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Analysér læringen af afprøvningen</a:t>
            </a:r>
          </a:p>
          <a:p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Bestem næste skridt (som måske er en ny PDSA)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82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83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608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53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</a:defRPr>
            </a:lvl1pPr>
            <a:lvl2pPr marL="710748" indent="-273364" defTabSz="914253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</a:defRPr>
            </a:lvl2pPr>
            <a:lvl3pPr marL="1093459" indent="-218692" defTabSz="914253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</a:defRPr>
            </a:lvl3pPr>
            <a:lvl4pPr marL="1530842" indent="-218692" defTabSz="914253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</a:defRPr>
            </a:lvl4pPr>
            <a:lvl5pPr marL="1968226" indent="-218692" defTabSz="914253">
              <a:spcBef>
                <a:spcPct val="30000"/>
              </a:spcBef>
              <a:defRPr sz="1100">
                <a:solidFill>
                  <a:schemeClr val="tx1"/>
                </a:solidFill>
                <a:latin typeface="Times" pitchFamily="18" charset="0"/>
              </a:defRPr>
            </a:lvl5pPr>
            <a:lvl6pPr marL="2405610" indent="-218692" defTabSz="91425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</a:defRPr>
            </a:lvl6pPr>
            <a:lvl7pPr marL="2842993" indent="-218692" defTabSz="91425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</a:defRPr>
            </a:lvl7pPr>
            <a:lvl8pPr marL="3280376" indent="-218692" defTabSz="91425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</a:defRPr>
            </a:lvl8pPr>
            <a:lvl9pPr marL="3717760" indent="-218692" defTabSz="91425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73DD315-B340-429B-AE27-D3CE120B33B1}" type="slidenum">
              <a:rPr lang="da-DK" altLang="da-DK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da-DK" altLang="da-DK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emp\facebook_15849684087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14142" b="40547"/>
          <a:stretch/>
        </p:blipFill>
        <p:spPr bwMode="auto">
          <a:xfrm>
            <a:off x="179511" y="764275"/>
            <a:ext cx="8784977" cy="29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dirty="0" smtClean="0"/>
              <a:t>Afprøv og få viden: Forbedringsmodel</a:t>
            </a:r>
            <a:r>
              <a:rPr lang="da-DK" dirty="0"/>
              <a:t>/</a:t>
            </a:r>
            <a:r>
              <a:rPr lang="da-DK" dirty="0" smtClean="0"/>
              <a:t>PDSA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/>
        </p:nvGrpSpPr>
        <p:grpSpPr>
          <a:xfrm>
            <a:off x="107504" y="2078235"/>
            <a:ext cx="8856984" cy="4879157"/>
            <a:chOff x="107504" y="404665"/>
            <a:chExt cx="8856984" cy="4879157"/>
          </a:xfrm>
        </p:grpSpPr>
        <p:grpSp>
          <p:nvGrpSpPr>
            <p:cNvPr id="3" name="Gruppe 2"/>
            <p:cNvGrpSpPr/>
            <p:nvPr/>
          </p:nvGrpSpPr>
          <p:grpSpPr>
            <a:xfrm>
              <a:off x="107504" y="404665"/>
              <a:ext cx="8856984" cy="4879157"/>
              <a:chOff x="-288032" y="1628801"/>
              <a:chExt cx="9684568" cy="5111617"/>
            </a:xfrm>
          </p:grpSpPr>
          <p:grpSp>
            <p:nvGrpSpPr>
              <p:cNvPr id="12" name="Gruppe 11"/>
              <p:cNvGrpSpPr/>
              <p:nvPr/>
            </p:nvGrpSpPr>
            <p:grpSpPr>
              <a:xfrm>
                <a:off x="-288032" y="1628801"/>
                <a:ext cx="9684568" cy="5111617"/>
                <a:chOff x="620688" y="3995937"/>
                <a:chExt cx="5715000" cy="3972272"/>
              </a:xfrm>
            </p:grpSpPr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874899650"/>
                    </p:ext>
                  </p:extLst>
                </p:nvPr>
              </p:nvGraphicFramePr>
              <p:xfrm>
                <a:off x="620688" y="3995937"/>
                <a:ext cx="5715000" cy="397227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9" name="Tekstboks 8"/>
                <p:cNvSpPr txBox="1"/>
                <p:nvPr/>
              </p:nvSpPr>
              <p:spPr>
                <a:xfrm>
                  <a:off x="2511324" y="4685268"/>
                  <a:ext cx="943632" cy="7015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a-DK" sz="1400" dirty="0" smtClean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Handl:</a:t>
                  </a:r>
                </a:p>
                <a:p>
                  <a:pPr marL="179388" indent="-179388">
                    <a:buFont typeface="Arial" panose="020B0604020202020204" pitchFamily="34" charset="0"/>
                    <a:buChar char="•"/>
                  </a:pPr>
                  <a:r>
                    <a:rPr lang="da-DK" sz="1400" dirty="0" smtClean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Hvad </a:t>
                  </a:r>
                  <a:r>
                    <a:rPr lang="da-DK" sz="1400" dirty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skal justeres?</a:t>
                  </a:r>
                </a:p>
                <a:p>
                  <a:pPr marL="179388" indent="-179388">
                    <a:buFont typeface="Arial" panose="020B0604020202020204" pitchFamily="34" charset="0"/>
                    <a:buChar char="•"/>
                  </a:pPr>
                  <a:r>
                    <a:rPr lang="da-DK" sz="1400" dirty="0" smtClean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Næste PDSA? </a:t>
                  </a:r>
                  <a:endParaRPr lang="da-DK" sz="1400" dirty="0">
                    <a:solidFill>
                      <a:schemeClr val="tx2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Tekstboks 12"/>
              <p:cNvSpPr txBox="1"/>
              <p:nvPr/>
            </p:nvSpPr>
            <p:spPr>
              <a:xfrm>
                <a:off x="4751093" y="2440410"/>
                <a:ext cx="2322658" cy="1579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Planlæg: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Formål</a:t>
                </a: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?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Hypotese?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Hvem, hvad, hvor, hvornår?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Hvordan vil vi måle og vurdere?</a:t>
                </a:r>
              </a:p>
            </p:txBody>
          </p:sp>
          <p:sp>
            <p:nvSpPr>
              <p:cNvPr id="10" name="Tekstboks 9"/>
              <p:cNvSpPr txBox="1"/>
              <p:nvPr/>
            </p:nvSpPr>
            <p:spPr>
              <a:xfrm>
                <a:off x="4739127" y="4345681"/>
                <a:ext cx="2322658" cy="1579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Afprøv: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Gennemfør testen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Dokumentér, hvad der sker (inkl. problemer og uforudsete hændelser</a:t>
                </a:r>
              </a:p>
            </p:txBody>
          </p:sp>
          <p:sp>
            <p:nvSpPr>
              <p:cNvPr id="16" name="Tekstboks 15"/>
              <p:cNvSpPr txBox="1"/>
              <p:nvPr/>
            </p:nvSpPr>
            <p:spPr>
              <a:xfrm>
                <a:off x="2915816" y="4329097"/>
                <a:ext cx="1728192" cy="1354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A</a:t>
                </a: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nalysér: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Sammenlign </a:t>
                </a: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data med forventninger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Sammenfat </a:t>
                </a: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erfaringer</a:t>
                </a:r>
                <a:endParaRPr lang="da-DK" sz="14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" name="Tekstboks 1"/>
              <p:cNvSpPr txBox="1"/>
              <p:nvPr/>
            </p:nvSpPr>
            <p:spPr>
              <a:xfrm>
                <a:off x="6813697" y="2587035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Plan</a:t>
                </a:r>
              </a:p>
            </p:txBody>
          </p:sp>
          <p:sp>
            <p:nvSpPr>
              <p:cNvPr id="17" name="Tekstboks 16"/>
              <p:cNvSpPr txBox="1"/>
              <p:nvPr/>
            </p:nvSpPr>
            <p:spPr>
              <a:xfrm>
                <a:off x="1680522" y="2587035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Act</a:t>
                </a:r>
              </a:p>
            </p:txBody>
          </p:sp>
          <p:sp>
            <p:nvSpPr>
              <p:cNvPr id="18" name="Tekstboks 17"/>
              <p:cNvSpPr txBox="1"/>
              <p:nvPr/>
            </p:nvSpPr>
            <p:spPr>
              <a:xfrm>
                <a:off x="1129222" y="4880564"/>
                <a:ext cx="1135360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 err="1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Study</a:t>
                </a:r>
                <a:endParaRPr lang="da-DK" b="1" dirty="0">
                  <a:solidFill>
                    <a:schemeClr val="accent2">
                      <a:lumMod val="75000"/>
                    </a:schemeClr>
                  </a:solidFill>
                  <a:latin typeface="midtsans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kstboks 18"/>
              <p:cNvSpPr txBox="1"/>
              <p:nvPr/>
            </p:nvSpPr>
            <p:spPr>
              <a:xfrm>
                <a:off x="7049906" y="4880565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Do</a:t>
                </a:r>
              </a:p>
            </p:txBody>
          </p:sp>
        </p:grpSp>
        <p:sp>
          <p:nvSpPr>
            <p:cNvPr id="29" name="Venstrebuet pil 28"/>
            <p:cNvSpPr/>
            <p:nvPr/>
          </p:nvSpPr>
          <p:spPr>
            <a:xfrm rot="10800000">
              <a:off x="899591" y="901270"/>
              <a:ext cx="1008245" cy="3895882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30" name="Venstrebuet pil 29"/>
            <p:cNvSpPr/>
            <p:nvPr/>
          </p:nvSpPr>
          <p:spPr>
            <a:xfrm>
              <a:off x="7087719" y="901270"/>
              <a:ext cx="1012673" cy="3895882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395536" y="764704"/>
            <a:ext cx="8549684" cy="1306080"/>
            <a:chOff x="395536" y="836712"/>
            <a:chExt cx="8549684" cy="1306080"/>
          </a:xfrm>
        </p:grpSpPr>
        <p:sp>
          <p:nvSpPr>
            <p:cNvPr id="22" name="Rektangel 21"/>
            <p:cNvSpPr/>
            <p:nvPr/>
          </p:nvSpPr>
          <p:spPr>
            <a:xfrm>
              <a:off x="395536" y="836712"/>
              <a:ext cx="8208912" cy="1306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/>
            </a:p>
          </p:txBody>
        </p:sp>
        <p:grpSp>
          <p:nvGrpSpPr>
            <p:cNvPr id="23" name="Gruppe 22"/>
            <p:cNvGrpSpPr/>
            <p:nvPr/>
          </p:nvGrpSpPr>
          <p:grpSpPr>
            <a:xfrm>
              <a:off x="611560" y="955146"/>
              <a:ext cx="8333660" cy="1105702"/>
              <a:chOff x="940905" y="221740"/>
              <a:chExt cx="8333660" cy="1200328"/>
            </a:xfrm>
          </p:grpSpPr>
          <p:sp>
            <p:nvSpPr>
              <p:cNvPr id="24" name="Tekstboks 23"/>
              <p:cNvSpPr txBox="1"/>
              <p:nvPr/>
            </p:nvSpPr>
            <p:spPr>
              <a:xfrm>
                <a:off x="941570" y="221740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1. Hvad ønsker vi at opnå? </a:t>
                </a:r>
                <a:r>
                  <a:rPr lang="da-DK" sz="16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Mål</a:t>
                </a:r>
              </a:p>
            </p:txBody>
          </p:sp>
          <p:sp>
            <p:nvSpPr>
              <p:cNvPr id="25" name="Tekstboks 24"/>
              <p:cNvSpPr txBox="1"/>
              <p:nvPr/>
            </p:nvSpPr>
            <p:spPr>
              <a:xfrm>
                <a:off x="940905" y="637238"/>
                <a:ext cx="8333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da-DK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 Hvordan ved vi, at en forandring er en forbedring? </a:t>
                </a:r>
                <a:r>
                  <a:rPr lang="da-DK" sz="15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Data</a:t>
                </a:r>
              </a:p>
            </p:txBody>
          </p:sp>
          <p:sp>
            <p:nvSpPr>
              <p:cNvPr id="26" name="Tekstboks 25"/>
              <p:cNvSpPr txBox="1"/>
              <p:nvPr/>
            </p:nvSpPr>
            <p:spPr>
              <a:xfrm>
                <a:off x="940905" y="1052736"/>
                <a:ext cx="83336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3. Hvilke forandringer kan skabe forbedringer?</a:t>
                </a:r>
                <a:r>
                  <a:rPr lang="da-DK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da-DK" sz="15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Ideer og tiltag</a:t>
                </a:r>
              </a:p>
            </p:txBody>
          </p:sp>
        </p:grpSp>
      </p:grpSp>
      <p:sp>
        <p:nvSpPr>
          <p:cNvPr id="28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10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3550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0" y="216024"/>
            <a:ext cx="920879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44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viden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 smtClean="0"/>
              <a:t>, her finder du bl.a.:</a:t>
            </a:r>
          </a:p>
          <a:p>
            <a:r>
              <a:rPr lang="da-DK" dirty="0" smtClean="0"/>
              <a:t>Øvelserne: Papirsflyveren og </a:t>
            </a:r>
            <a:r>
              <a:rPr lang="da-DK" dirty="0" err="1" smtClean="0"/>
              <a:t>Potatohead</a:t>
            </a:r>
            <a:endParaRPr lang="da-DK" dirty="0" smtClean="0"/>
          </a:p>
          <a:p>
            <a:r>
              <a:rPr lang="da-DK" dirty="0" smtClean="0"/>
              <a:t>Skabeloner og guides til driverdiagrammer</a:t>
            </a:r>
          </a:p>
          <a:p>
            <a:r>
              <a:rPr lang="da-DK" dirty="0" smtClean="0"/>
              <a:t>Og en masse andet værktøj til forbedringer.</a:t>
            </a:r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27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04504" y="2159000"/>
            <a:ext cx="7704000" cy="4010025"/>
          </a:xfrm>
        </p:spPr>
        <p:txBody>
          <a:bodyPr/>
          <a:lstStyle/>
          <a:p>
            <a:r>
              <a:rPr lang="da-DK" dirty="0"/>
              <a:t>Når du kombinerer din </a:t>
            </a:r>
            <a:r>
              <a:rPr lang="da-DK" dirty="0" err="1" smtClean="0"/>
              <a:t>fagprofesionnelle</a:t>
            </a:r>
            <a:r>
              <a:rPr lang="da-DK" dirty="0" smtClean="0"/>
              <a:t> </a:t>
            </a:r>
            <a:r>
              <a:rPr lang="da-DK" dirty="0"/>
              <a:t>viden med viden om forbedringer, så kan du skabe </a:t>
            </a:r>
            <a:r>
              <a:rPr lang="da-DK" dirty="0" smtClean="0"/>
              <a:t>forbedringer.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6" name="Rektangel 5"/>
          <p:cNvSpPr/>
          <p:nvPr/>
        </p:nvSpPr>
        <p:spPr bwMode="auto">
          <a:xfrm>
            <a:off x="2549684" y="3758704"/>
            <a:ext cx="2742396" cy="1614512"/>
          </a:xfrm>
          <a:prstGeom prst="rect">
            <a:avLst/>
          </a:prstGeom>
          <a:solidFill>
            <a:schemeClr val="tx2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Du skal kombinere din </a:t>
            </a:r>
            <a:r>
              <a:rPr lang="da-DK" dirty="0" smtClean="0"/>
              <a:t>viden</a:t>
            </a:r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2843808" y="3717032"/>
            <a:ext cx="2152880" cy="78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a-DK" altLang="da-DK" sz="1600" kern="0" dirty="0" smtClean="0"/>
              <a:t>Faglig ekspertviden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3125748" y="4406776"/>
            <a:ext cx="3030428" cy="1614512"/>
          </a:xfrm>
          <a:prstGeom prst="rect">
            <a:avLst/>
          </a:prstGeom>
          <a:solidFill>
            <a:schemeClr val="tx2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a-DK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 bwMode="auto">
          <a:xfrm>
            <a:off x="3419872" y="5043328"/>
            <a:ext cx="2665968" cy="119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da-DK" sz="1600" kern="0" dirty="0" smtClean="0"/>
              <a:t>Forbedringsarbejdet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a-DK" sz="1200" kern="0" dirty="0" smtClean="0"/>
              <a:t>System of </a:t>
            </a:r>
            <a:r>
              <a:rPr lang="da-DK" sz="1200" kern="0" dirty="0" err="1" smtClean="0"/>
              <a:t>profound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knowledge</a:t>
            </a:r>
            <a:endParaRPr lang="da-DK" sz="1200" kern="0" dirty="0"/>
          </a:p>
        </p:txBody>
      </p:sp>
      <p:cxnSp>
        <p:nvCxnSpPr>
          <p:cNvPr id="9" name="Lige pilforbindelse 9"/>
          <p:cNvCxnSpPr>
            <a:cxnSpLocks noChangeShapeType="1"/>
          </p:cNvCxnSpPr>
          <p:nvPr/>
        </p:nvCxnSpPr>
        <p:spPr bwMode="auto">
          <a:xfrm flipH="1">
            <a:off x="4355976" y="4221088"/>
            <a:ext cx="1693480" cy="5760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kstboks 10"/>
          <p:cNvSpPr txBox="1">
            <a:spLocks noChangeArrowheads="1"/>
          </p:cNvSpPr>
          <p:nvPr/>
        </p:nvSpPr>
        <p:spPr bwMode="auto">
          <a:xfrm>
            <a:off x="5401383" y="37591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b="1" dirty="0">
                <a:solidFill>
                  <a:schemeClr val="accent3"/>
                </a:solidFill>
              </a:rPr>
              <a:t>Forbedringer</a:t>
            </a:r>
          </a:p>
        </p:txBody>
      </p:sp>
      <p:sp>
        <p:nvSpPr>
          <p:cNvPr id="14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49673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:\Afdeling\POSADMIN\KOM\K-team\FORBEDRING TIL WWW\Figurer og logo\venstra SPOK uden tek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0070"/>
            <a:ext cx="9144000" cy="51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System of </a:t>
            </a:r>
            <a:r>
              <a:rPr lang="da-DK" dirty="0" err="1"/>
              <a:t>P</a:t>
            </a:r>
            <a:r>
              <a:rPr lang="da-DK" dirty="0" err="1" smtClean="0"/>
              <a:t>rofound</a:t>
            </a:r>
            <a:r>
              <a:rPr lang="da-DK" dirty="0" smtClean="0"/>
              <a:t> Knowledge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Rektangel 12"/>
          <p:cNvSpPr>
            <a:spLocks noChangeArrowheads="1"/>
          </p:cNvSpPr>
          <p:nvPr/>
        </p:nvSpPr>
        <p:spPr bwMode="auto">
          <a:xfrm>
            <a:off x="2843808" y="5589240"/>
            <a:ext cx="2559174" cy="4937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Datavariation</a:t>
            </a: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data og mål </a:t>
            </a:r>
            <a:r>
              <a:rPr lang="da-DK" altLang="da-DK" sz="1400" dirty="0">
                <a:solidFill>
                  <a:schemeClr val="bg1"/>
                </a:solidFill>
              </a:rPr>
              <a:t>udviklingen med </a:t>
            </a:r>
            <a:endParaRPr lang="da-DK" altLang="da-DK" sz="1400" dirty="0" smtClean="0">
              <a:solidFill>
                <a:schemeClr val="bg1"/>
              </a:solidFill>
            </a:endParaRP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hyppige dataindsamlinger</a:t>
            </a:r>
            <a:r>
              <a:rPr lang="da-DK" altLang="da-DK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ktangel 13"/>
          <p:cNvSpPr>
            <a:spLocks noChangeArrowheads="1"/>
          </p:cNvSpPr>
          <p:nvPr/>
        </p:nvSpPr>
        <p:spPr bwMode="auto">
          <a:xfrm>
            <a:off x="0" y="3861048"/>
            <a:ext cx="2627784" cy="809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Viden</a:t>
            </a:r>
          </a:p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Reflektér </a:t>
            </a:r>
            <a:r>
              <a:rPr lang="da-DK" altLang="da-DK" sz="1400" dirty="0">
                <a:solidFill>
                  <a:schemeClr val="bg1"/>
                </a:solidFill>
              </a:rPr>
              <a:t>og lær </a:t>
            </a:r>
            <a:r>
              <a:rPr lang="da-DK" altLang="da-DK" sz="1400" dirty="0" smtClean="0">
                <a:solidFill>
                  <a:schemeClr val="bg1"/>
                </a:solidFill>
              </a:rPr>
              <a:t>gennem </a:t>
            </a:r>
            <a:r>
              <a:rPr lang="da-DK" altLang="da-DK" sz="1400" dirty="0" err="1" smtClean="0">
                <a:solidFill>
                  <a:schemeClr val="bg1"/>
                </a:solidFill>
              </a:rPr>
              <a:t>PDSA’er</a:t>
            </a:r>
            <a:r>
              <a:rPr lang="da-DK" altLang="da-DK" sz="1400" dirty="0" smtClean="0">
                <a:solidFill>
                  <a:schemeClr val="bg1"/>
                </a:solidFill>
              </a:rPr>
              <a:t>: forudsigelser, prøvehandlinger og observationer</a:t>
            </a:r>
            <a:endParaRPr lang="da-DK" altLang="da-DK" sz="1400" dirty="0">
              <a:solidFill>
                <a:schemeClr val="bg1"/>
              </a:solidFill>
            </a:endParaRPr>
          </a:p>
        </p:txBody>
      </p:sp>
      <p:sp>
        <p:nvSpPr>
          <p:cNvPr id="7" name="Tekstboks 20"/>
          <p:cNvSpPr txBox="1">
            <a:spLocks noChangeArrowheads="1"/>
          </p:cNvSpPr>
          <p:nvPr/>
        </p:nvSpPr>
        <p:spPr bwMode="auto">
          <a:xfrm>
            <a:off x="2915816" y="2228091"/>
            <a:ext cx="284720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System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systemet, </a:t>
            </a:r>
            <a:r>
              <a:rPr lang="da-DK" altLang="da-DK" sz="1400" dirty="0">
                <a:solidFill>
                  <a:schemeClr val="bg1"/>
                </a:solidFill>
              </a:rPr>
              <a:t>og hvordan elementer i systemet påvirker hinanden. </a:t>
            </a:r>
          </a:p>
        </p:txBody>
      </p:sp>
      <p:sp>
        <p:nvSpPr>
          <p:cNvPr id="8" name="Rektangel 21"/>
          <p:cNvSpPr>
            <a:spLocks noChangeArrowheads="1"/>
          </p:cNvSpPr>
          <p:nvPr/>
        </p:nvSpPr>
        <p:spPr bwMode="auto">
          <a:xfrm>
            <a:off x="4788024" y="3861048"/>
            <a:ext cx="3384376" cy="782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600" b="1" dirty="0" smtClean="0">
                <a:solidFill>
                  <a:schemeClr val="bg1"/>
                </a:solidFill>
              </a:rPr>
              <a:t>Psykologi</a:t>
            </a: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da-DK" altLang="da-DK" sz="1400" dirty="0" smtClean="0">
                <a:solidFill>
                  <a:schemeClr val="bg1"/>
                </a:solidFill>
              </a:rPr>
              <a:t>Forstå </a:t>
            </a:r>
            <a:r>
              <a:rPr lang="da-DK" altLang="da-DK" sz="1400" dirty="0">
                <a:solidFill>
                  <a:schemeClr val="bg1"/>
                </a:solidFill>
              </a:rPr>
              <a:t>dit team/ </a:t>
            </a:r>
            <a:r>
              <a:rPr lang="da-DK" altLang="da-DK" sz="1400" dirty="0" smtClean="0">
                <a:solidFill>
                  <a:schemeClr val="bg1"/>
                </a:solidFill>
              </a:rPr>
              <a:t>kollegaer, </a:t>
            </a:r>
            <a:r>
              <a:rPr lang="da-DK" altLang="da-DK" sz="1400" dirty="0">
                <a:solidFill>
                  <a:schemeClr val="bg1"/>
                </a:solidFill>
              </a:rPr>
              <a:t>og hvad der motiverer dem. </a:t>
            </a:r>
            <a:r>
              <a:rPr lang="da-DK" altLang="da-DK" sz="1400" dirty="0" smtClean="0">
                <a:solidFill>
                  <a:schemeClr val="bg1"/>
                </a:solidFill>
              </a:rPr>
              <a:t>Ledelsens rolle </a:t>
            </a:r>
            <a:r>
              <a:rPr lang="da-DK" altLang="da-DK" sz="1400" dirty="0">
                <a:solidFill>
                  <a:schemeClr val="bg1"/>
                </a:solidFill>
              </a:rPr>
              <a:t>i arbejdet med forbedringer.</a:t>
            </a:r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1BE395F-A4D7-4482-A781-7F190906941C}" type="slidenum">
              <a:rPr lang="da-DK" altLang="da-DK" sz="900" smtClean="0">
                <a:solidFill>
                  <a:schemeClr val="bg1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bg1"/>
                </a:solidFill>
              </a:rPr>
              <a:t>  ▪  Psykiatrien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5868144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Forbedringsarbejde</a:t>
            </a:r>
            <a:endParaRPr lang="da-DK" b="1" dirty="0">
              <a:solidFill>
                <a:schemeClr val="bg1"/>
              </a:solidFill>
            </a:endParaRPr>
          </a:p>
        </p:txBody>
      </p:sp>
      <p:cxnSp>
        <p:nvCxnSpPr>
          <p:cNvPr id="13" name="Lige pilforbindelse 12"/>
          <p:cNvCxnSpPr>
            <a:stCxn id="4" idx="1"/>
          </p:cNvCxnSpPr>
          <p:nvPr/>
        </p:nvCxnSpPr>
        <p:spPr bwMode="auto">
          <a:xfrm flipH="1" flipV="1">
            <a:off x="3707904" y="4383731"/>
            <a:ext cx="2160240" cy="1246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106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Forbedringsmodellen består af</a:t>
            </a:r>
            <a:br>
              <a:rPr lang="da-DK" dirty="0" smtClean="0"/>
            </a:br>
            <a:r>
              <a:rPr lang="da-DK" dirty="0" smtClean="0"/>
              <a:t>3 spørgsmål og en PDSA</a:t>
            </a:r>
            <a:endParaRPr lang="da-DK" dirty="0"/>
          </a:p>
        </p:txBody>
      </p:sp>
      <p:grpSp>
        <p:nvGrpSpPr>
          <p:cNvPr id="10" name="Gruppe 9"/>
          <p:cNvGrpSpPr/>
          <p:nvPr/>
        </p:nvGrpSpPr>
        <p:grpSpPr>
          <a:xfrm>
            <a:off x="395536" y="2132856"/>
            <a:ext cx="8549684" cy="1584176"/>
            <a:chOff x="395536" y="116632"/>
            <a:chExt cx="8549684" cy="1584176"/>
          </a:xfrm>
        </p:grpSpPr>
        <p:sp>
          <p:nvSpPr>
            <p:cNvPr id="11" name="Rektangel 10"/>
            <p:cNvSpPr/>
            <p:nvPr/>
          </p:nvSpPr>
          <p:spPr>
            <a:xfrm>
              <a:off x="395536" y="116632"/>
              <a:ext cx="8352928" cy="15841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/>
            </a:p>
          </p:txBody>
        </p:sp>
        <p:grpSp>
          <p:nvGrpSpPr>
            <p:cNvPr id="12" name="Gruppe 11"/>
            <p:cNvGrpSpPr/>
            <p:nvPr/>
          </p:nvGrpSpPr>
          <p:grpSpPr>
            <a:xfrm>
              <a:off x="611560" y="284456"/>
              <a:ext cx="8333660" cy="1200328"/>
              <a:chOff x="940905" y="221740"/>
              <a:chExt cx="8333660" cy="1200328"/>
            </a:xfrm>
          </p:grpSpPr>
          <p:sp>
            <p:nvSpPr>
              <p:cNvPr id="13" name="Tekstboks 12"/>
              <p:cNvSpPr txBox="1"/>
              <p:nvPr/>
            </p:nvSpPr>
            <p:spPr>
              <a:xfrm>
                <a:off x="941570" y="221740"/>
                <a:ext cx="4536504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b="1" dirty="0" smtClean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1. Hvad ønsker vi at opnå? </a:t>
                </a:r>
                <a:r>
                  <a:rPr lang="da-DK" sz="16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Mål</a:t>
                </a:r>
              </a:p>
              <a:p>
                <a:endParaRPr lang="da-DK" sz="16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kstboks 13"/>
              <p:cNvSpPr txBox="1"/>
              <p:nvPr/>
            </p:nvSpPr>
            <p:spPr>
              <a:xfrm>
                <a:off x="940905" y="637238"/>
                <a:ext cx="83336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2</a:t>
                </a:r>
                <a:r>
                  <a:rPr lang="da-DK" b="1" dirty="0" smtClean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. Hvordan ved vi, at en forandring er en forbedring? </a:t>
                </a:r>
                <a:r>
                  <a:rPr lang="da-DK" sz="15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Data</a:t>
                </a:r>
                <a:endParaRPr lang="da-DK" sz="1500" dirty="0" smtClean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kstboks 14"/>
              <p:cNvSpPr txBox="1"/>
              <p:nvPr/>
            </p:nvSpPr>
            <p:spPr>
              <a:xfrm>
                <a:off x="940905" y="1052736"/>
                <a:ext cx="83336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b="1" dirty="0" smtClean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3. Hvilke forandringer kan skabe forbedringer?</a:t>
                </a:r>
                <a:r>
                  <a:rPr lang="da-DK" b="1" dirty="0" smtClean="0">
                    <a:solidFill>
                      <a:srgbClr val="C00000"/>
                    </a:solidFill>
                    <a:latin typeface="midtsans" pitchFamily="50" charset="0"/>
                    <a:cs typeface="Arial" panose="020B0604020202020204" pitchFamily="34" charset="0"/>
                  </a:rPr>
                  <a:t> </a:t>
                </a:r>
                <a:r>
                  <a:rPr lang="da-DK" sz="15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Ideer og tiltag</a:t>
                </a:r>
                <a:endParaRPr lang="da-DK" sz="1500" dirty="0" smtClean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Gruppe 43"/>
          <p:cNvGrpSpPr/>
          <p:nvPr/>
        </p:nvGrpSpPr>
        <p:grpSpPr>
          <a:xfrm>
            <a:off x="2195736" y="3861048"/>
            <a:ext cx="5903733" cy="3024336"/>
            <a:chOff x="2170349" y="3616511"/>
            <a:chExt cx="6194517" cy="3196865"/>
          </a:xfrm>
        </p:grpSpPr>
        <p:grpSp>
          <p:nvGrpSpPr>
            <p:cNvPr id="43" name="Gruppe 42"/>
            <p:cNvGrpSpPr/>
            <p:nvPr/>
          </p:nvGrpSpPr>
          <p:grpSpPr>
            <a:xfrm>
              <a:off x="2170349" y="3616511"/>
              <a:ext cx="4777915" cy="3196865"/>
              <a:chOff x="2170349" y="3616511"/>
              <a:chExt cx="4777915" cy="3196865"/>
            </a:xfrm>
          </p:grpSpPr>
          <p:grpSp>
            <p:nvGrpSpPr>
              <p:cNvPr id="4" name="Gruppe 3"/>
              <p:cNvGrpSpPr/>
              <p:nvPr/>
            </p:nvGrpSpPr>
            <p:grpSpPr>
              <a:xfrm>
                <a:off x="2170349" y="3645024"/>
                <a:ext cx="4777915" cy="3024336"/>
                <a:chOff x="1469655" y="2957488"/>
                <a:chExt cx="6247929" cy="3705971"/>
              </a:xfrm>
            </p:grpSpPr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4087731455"/>
                    </p:ext>
                  </p:extLst>
                </p:nvPr>
              </p:nvGraphicFramePr>
              <p:xfrm>
                <a:off x="1469655" y="2957488"/>
                <a:ext cx="6247929" cy="3705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6" name="Tekstboks 5"/>
                <p:cNvSpPr txBox="1"/>
                <p:nvPr/>
              </p:nvSpPr>
              <p:spPr>
                <a:xfrm>
                  <a:off x="4819295" y="3862753"/>
                  <a:ext cx="1008112" cy="386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>
                      <a:solidFill>
                        <a:schemeClr val="accent2">
                          <a:lumMod val="75000"/>
                        </a:schemeClr>
                      </a:solidFill>
                      <a:latin typeface="midtsans" pitchFamily="50" charset="0"/>
                      <a:cs typeface="Arial" panose="020B0604020202020204" pitchFamily="34" charset="0"/>
                    </a:rPr>
                    <a:t>Plan</a:t>
                  </a:r>
                </a:p>
              </p:txBody>
            </p:sp>
            <p:sp>
              <p:nvSpPr>
                <p:cNvPr id="7" name="Tekstboks 6"/>
                <p:cNvSpPr txBox="1"/>
                <p:nvPr/>
              </p:nvSpPr>
              <p:spPr>
                <a:xfrm>
                  <a:off x="3453523" y="3862753"/>
                  <a:ext cx="1008112" cy="386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>
                      <a:solidFill>
                        <a:schemeClr val="accent2">
                          <a:lumMod val="75000"/>
                        </a:schemeClr>
                      </a:solidFill>
                      <a:latin typeface="midtsans" pitchFamily="50" charset="0"/>
                      <a:cs typeface="Arial" panose="020B0604020202020204" pitchFamily="34" charset="0"/>
                    </a:rPr>
                    <a:t>Act</a:t>
                  </a:r>
                </a:p>
              </p:txBody>
            </p:sp>
            <p:sp>
              <p:nvSpPr>
                <p:cNvPr id="8" name="Tekstboks 7"/>
                <p:cNvSpPr txBox="1"/>
                <p:nvPr/>
              </p:nvSpPr>
              <p:spPr>
                <a:xfrm>
                  <a:off x="3381698" y="5139607"/>
                  <a:ext cx="1455077" cy="478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midtsans" pitchFamily="50" charset="0"/>
                      <a:cs typeface="Arial" panose="020B0604020202020204" pitchFamily="34" charset="0"/>
                    </a:rPr>
                    <a:t>Study</a:t>
                  </a:r>
                  <a:endPara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Tekstboks 8"/>
                <p:cNvSpPr txBox="1"/>
                <p:nvPr/>
              </p:nvSpPr>
              <p:spPr>
                <a:xfrm>
                  <a:off x="4929843" y="5125762"/>
                  <a:ext cx="1008112" cy="386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b="1" dirty="0">
                      <a:solidFill>
                        <a:schemeClr val="accent2">
                          <a:lumMod val="75000"/>
                        </a:schemeClr>
                      </a:solidFill>
                      <a:latin typeface="midtsans" pitchFamily="50" charset="0"/>
                      <a:cs typeface="Arial" panose="020B0604020202020204" pitchFamily="34" charset="0"/>
                    </a:rPr>
                    <a:t>Do</a:t>
                  </a:r>
                </a:p>
              </p:txBody>
            </p:sp>
          </p:grpSp>
          <p:sp>
            <p:nvSpPr>
              <p:cNvPr id="16" name="Venstrebuet pil 15"/>
              <p:cNvSpPr/>
              <p:nvPr/>
            </p:nvSpPr>
            <p:spPr>
              <a:xfrm rot="10800000">
                <a:off x="2267611" y="3626991"/>
                <a:ext cx="1008245" cy="3042369"/>
              </a:xfrm>
              <a:prstGeom prst="curvedLef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Venstrebuet pil 16"/>
              <p:cNvSpPr/>
              <p:nvPr/>
            </p:nvSpPr>
            <p:spPr>
              <a:xfrm>
                <a:off x="5724128" y="3616511"/>
                <a:ext cx="1012673" cy="3196865"/>
              </a:xfrm>
              <a:prstGeom prst="curvedLef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Tekstboks 39"/>
            <p:cNvSpPr txBox="1"/>
            <p:nvPr/>
          </p:nvSpPr>
          <p:spPr>
            <a:xfrm>
              <a:off x="7027114" y="4324703"/>
              <a:ext cx="1337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C00000"/>
                  </a:solidFill>
                </a:rPr>
                <a:t>PDSA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cxnSp>
          <p:nvCxnSpPr>
            <p:cNvPr id="41" name="Lige pilforbindelse 40"/>
            <p:cNvCxnSpPr>
              <a:stCxn id="40" idx="1"/>
            </p:cNvCxnSpPr>
            <p:nvPr/>
          </p:nvCxnSpPr>
          <p:spPr>
            <a:xfrm flipH="1">
              <a:off x="6228184" y="4509369"/>
              <a:ext cx="798930" cy="287783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0175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gør I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7130" y="1772816"/>
            <a:ext cx="7453262" cy="119799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Besvar forbedringsmodellens 3 spørgsmål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"/>
          </p:nvPr>
        </p:nvSpPr>
        <p:spPr>
          <a:xfrm>
            <a:off x="3995936" y="3671793"/>
            <a:ext cx="5040560" cy="120171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da-DK" sz="2400" dirty="0" smtClean="0"/>
              <a:t>Arbejd mål og idéer ind som drivere i driverdiagrammet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sz="half" idx="1"/>
          </p:nvPr>
        </p:nvSpPr>
        <p:spPr>
          <a:xfrm>
            <a:off x="3995936" y="4985792"/>
            <a:ext cx="5148064" cy="187220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da-DK" sz="2400" dirty="0" smtClean="0"/>
              <a:t>Test idéernes hypoteser i småskalafprøvninger med </a:t>
            </a:r>
            <a:r>
              <a:rPr lang="da-DK" sz="2400" dirty="0" err="1" smtClean="0"/>
              <a:t>PDSA’er</a:t>
            </a:r>
            <a:r>
              <a:rPr lang="da-DK" sz="2400" dirty="0" smtClean="0"/>
              <a:t> fra forbedringsmodellen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683568" y="2348880"/>
            <a:ext cx="4896544" cy="1108218"/>
            <a:chOff x="395536" y="116632"/>
            <a:chExt cx="8549684" cy="1584176"/>
          </a:xfrm>
        </p:grpSpPr>
        <p:sp>
          <p:nvSpPr>
            <p:cNvPr id="15" name="Rektangel 14"/>
            <p:cNvSpPr/>
            <p:nvPr/>
          </p:nvSpPr>
          <p:spPr>
            <a:xfrm>
              <a:off x="395536" y="116632"/>
              <a:ext cx="8352928" cy="15841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100"/>
            </a:p>
          </p:txBody>
        </p:sp>
        <p:grpSp>
          <p:nvGrpSpPr>
            <p:cNvPr id="16" name="Gruppe 15"/>
            <p:cNvGrpSpPr/>
            <p:nvPr/>
          </p:nvGrpSpPr>
          <p:grpSpPr>
            <a:xfrm>
              <a:off x="611560" y="284456"/>
              <a:ext cx="8333660" cy="1314644"/>
              <a:chOff x="940905" y="221740"/>
              <a:chExt cx="8333660" cy="1314644"/>
            </a:xfrm>
          </p:grpSpPr>
          <p:sp>
            <p:nvSpPr>
              <p:cNvPr id="17" name="Tekstboks 16"/>
              <p:cNvSpPr txBox="1"/>
              <p:nvPr/>
            </p:nvSpPr>
            <p:spPr>
              <a:xfrm>
                <a:off x="941573" y="221740"/>
                <a:ext cx="4536507" cy="660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1. Hvad ønsker vi at opnå? </a:t>
                </a:r>
                <a:r>
                  <a:rPr lang="da-DK" sz="11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Mål</a:t>
                </a:r>
              </a:p>
              <a:p>
                <a:endParaRPr lang="da-DK" sz="11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kstboks 17"/>
              <p:cNvSpPr txBox="1"/>
              <p:nvPr/>
            </p:nvSpPr>
            <p:spPr>
              <a:xfrm>
                <a:off x="940905" y="637239"/>
                <a:ext cx="8333660" cy="48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2</a:t>
                </a:r>
                <a:r>
                  <a:rPr lang="da-DK" sz="1200" dirty="0" smtClean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. Hvordan ved vi, at en forandring er en forbedring? </a:t>
                </a:r>
                <a:r>
                  <a:rPr lang="da-DK" sz="11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Data</a:t>
                </a:r>
                <a:endParaRPr lang="da-DK" sz="1100" dirty="0" smtClean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kstboks 18"/>
              <p:cNvSpPr txBox="1"/>
              <p:nvPr/>
            </p:nvSpPr>
            <p:spPr>
              <a:xfrm>
                <a:off x="940905" y="1052735"/>
                <a:ext cx="8333660" cy="483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3. Hvilke forandringer kan skabe forbedringer?</a:t>
                </a:r>
                <a:r>
                  <a:rPr lang="da-DK" sz="1200" dirty="0" smtClean="0">
                    <a:solidFill>
                      <a:srgbClr val="C00000"/>
                    </a:solidFill>
                    <a:latin typeface="midtsans" pitchFamily="50" charset="0"/>
                    <a:cs typeface="Arial" panose="020B0604020202020204" pitchFamily="34" charset="0"/>
                  </a:rPr>
                  <a:t> </a:t>
                </a:r>
                <a:r>
                  <a:rPr lang="da-DK" sz="11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Ideer og tiltag</a:t>
                </a:r>
                <a:endParaRPr lang="da-DK" sz="1100" dirty="0" smtClean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 descr="N:\Afdeling\POSADMIN\KOM\K-team\FORBEDRING TIL WWW\Grafik til www\20200221_093554_resiz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/>
          <a:stretch/>
        </p:blipFill>
        <p:spPr bwMode="auto">
          <a:xfrm rot="16200000">
            <a:off x="1808975" y="3326675"/>
            <a:ext cx="1029191" cy="19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e 12"/>
          <p:cNvGrpSpPr/>
          <p:nvPr/>
        </p:nvGrpSpPr>
        <p:grpSpPr>
          <a:xfrm>
            <a:off x="446875" y="5229200"/>
            <a:ext cx="3621069" cy="1103563"/>
            <a:chOff x="1043608" y="3645025"/>
            <a:chExt cx="7365485" cy="2348779"/>
          </a:xfrm>
        </p:grpSpPr>
        <p:grpSp>
          <p:nvGrpSpPr>
            <p:cNvPr id="20" name="Gruppe 19"/>
            <p:cNvGrpSpPr/>
            <p:nvPr/>
          </p:nvGrpSpPr>
          <p:grpSpPr>
            <a:xfrm>
              <a:off x="1043608" y="4221088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33" name="Diagram 32"/>
              <p:cNvGraphicFramePr/>
              <p:nvPr>
                <p:extLst>
                  <p:ext uri="{D42A27DB-BD31-4B8C-83A1-F6EECF244321}">
                    <p14:modId xmlns:p14="http://schemas.microsoft.com/office/powerpoint/2010/main" val="2784856246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4" name="Venstrebuet pil 33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Venstrebuet pil 20"/>
            <p:cNvSpPr/>
            <p:nvPr/>
          </p:nvSpPr>
          <p:spPr>
            <a:xfrm rot="16200000">
              <a:off x="2626871" y="3068048"/>
              <a:ext cx="628728" cy="1821368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grpSp>
          <p:nvGrpSpPr>
            <p:cNvPr id="22" name="Gruppe 21"/>
            <p:cNvGrpSpPr/>
            <p:nvPr/>
          </p:nvGrpSpPr>
          <p:grpSpPr>
            <a:xfrm>
              <a:off x="2792469" y="4221088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31" name="Diagram 30"/>
              <p:cNvGraphicFramePr/>
              <p:nvPr>
                <p:extLst>
                  <p:ext uri="{D42A27DB-BD31-4B8C-83A1-F6EECF244321}">
                    <p14:modId xmlns:p14="http://schemas.microsoft.com/office/powerpoint/2010/main" val="812665951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2" name="Venstrebuet pil 31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pe 22"/>
            <p:cNvGrpSpPr/>
            <p:nvPr/>
          </p:nvGrpSpPr>
          <p:grpSpPr>
            <a:xfrm>
              <a:off x="4499992" y="4202565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29" name="Diagram 28"/>
              <p:cNvGraphicFramePr/>
              <p:nvPr>
                <p:extLst>
                  <p:ext uri="{D42A27DB-BD31-4B8C-83A1-F6EECF244321}">
                    <p14:modId xmlns:p14="http://schemas.microsoft.com/office/powerpoint/2010/main" val="2567083826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0" name="Venstrebuet pil 29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uppe 23"/>
            <p:cNvGrpSpPr/>
            <p:nvPr/>
          </p:nvGrpSpPr>
          <p:grpSpPr>
            <a:xfrm>
              <a:off x="6248853" y="4202565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27" name="Diagram 26"/>
              <p:cNvGraphicFramePr/>
              <p:nvPr>
                <p:extLst>
                  <p:ext uri="{D42A27DB-BD31-4B8C-83A1-F6EECF244321}">
                    <p14:modId xmlns:p14="http://schemas.microsoft.com/office/powerpoint/2010/main" val="904165189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8" name="Venstrebuet pil 27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Venstrebuet pil 24"/>
            <p:cNvSpPr/>
            <p:nvPr/>
          </p:nvSpPr>
          <p:spPr>
            <a:xfrm rot="16200000">
              <a:off x="4427072" y="3068048"/>
              <a:ext cx="628728" cy="1821368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26" name="Venstrebuet pil 25"/>
            <p:cNvSpPr/>
            <p:nvPr/>
          </p:nvSpPr>
          <p:spPr>
            <a:xfrm rot="16200000">
              <a:off x="6320448" y="3048705"/>
              <a:ext cx="628728" cy="1821368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</p:grpSp>
      <p:cxnSp>
        <p:nvCxnSpPr>
          <p:cNvPr id="5" name="Lige pilforbindelse 4"/>
          <p:cNvCxnSpPr/>
          <p:nvPr/>
        </p:nvCxnSpPr>
        <p:spPr bwMode="auto">
          <a:xfrm flipH="1">
            <a:off x="3075497" y="3385948"/>
            <a:ext cx="1784536" cy="5716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Lige pilforbindelse 34"/>
          <p:cNvCxnSpPr>
            <a:stCxn id="1026" idx="1"/>
          </p:cNvCxnSpPr>
          <p:nvPr/>
        </p:nvCxnSpPr>
        <p:spPr bwMode="auto">
          <a:xfrm flipH="1">
            <a:off x="1566505" y="4805902"/>
            <a:ext cx="757066" cy="2792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41477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PDSA’en</a:t>
            </a:r>
            <a:r>
              <a:rPr lang="da-DK" dirty="0" smtClean="0"/>
              <a:t> er en test af en idé</a:t>
            </a:r>
            <a:br>
              <a:rPr lang="da-DK" dirty="0" smtClean="0"/>
            </a:br>
            <a:endParaRPr lang="da-DK" dirty="0"/>
          </a:p>
        </p:txBody>
      </p:sp>
      <p:grpSp>
        <p:nvGrpSpPr>
          <p:cNvPr id="4" name="Gruppe 3"/>
          <p:cNvGrpSpPr/>
          <p:nvPr/>
        </p:nvGrpSpPr>
        <p:grpSpPr>
          <a:xfrm>
            <a:off x="107504" y="1772815"/>
            <a:ext cx="8856983" cy="4879156"/>
            <a:chOff x="107504" y="404664"/>
            <a:chExt cx="8856983" cy="4879156"/>
          </a:xfrm>
        </p:grpSpPr>
        <p:grpSp>
          <p:nvGrpSpPr>
            <p:cNvPr id="5" name="Gruppe 4"/>
            <p:cNvGrpSpPr/>
            <p:nvPr/>
          </p:nvGrpSpPr>
          <p:grpSpPr>
            <a:xfrm>
              <a:off x="107504" y="404664"/>
              <a:ext cx="8856983" cy="4879156"/>
              <a:chOff x="-288032" y="1628800"/>
              <a:chExt cx="9684568" cy="5111616"/>
            </a:xfrm>
          </p:grpSpPr>
          <p:grpSp>
            <p:nvGrpSpPr>
              <p:cNvPr id="8" name="Gruppe 7"/>
              <p:cNvGrpSpPr/>
              <p:nvPr/>
            </p:nvGrpSpPr>
            <p:grpSpPr>
              <a:xfrm>
                <a:off x="-288032" y="1628800"/>
                <a:ext cx="9684568" cy="5111616"/>
                <a:chOff x="620688" y="3995937"/>
                <a:chExt cx="5715000" cy="3972272"/>
              </a:xfrm>
            </p:grpSpPr>
            <p:graphicFrame>
              <p:nvGraphicFramePr>
                <p:cNvPr id="16" name="Diagram 15"/>
                <p:cNvGraphicFramePr/>
                <p:nvPr>
                  <p:extLst>
                    <p:ext uri="{D42A27DB-BD31-4B8C-83A1-F6EECF244321}">
                      <p14:modId xmlns:p14="http://schemas.microsoft.com/office/powerpoint/2010/main" val="2490254800"/>
                    </p:ext>
                  </p:extLst>
                </p:nvPr>
              </p:nvGraphicFramePr>
              <p:xfrm>
                <a:off x="620688" y="3995937"/>
                <a:ext cx="5715000" cy="397227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7" name="Tekstboks 16"/>
                <p:cNvSpPr txBox="1"/>
                <p:nvPr/>
              </p:nvSpPr>
              <p:spPr>
                <a:xfrm>
                  <a:off x="2511324" y="4685268"/>
                  <a:ext cx="943632" cy="7015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a-DK" sz="1400" smtClean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Handl:</a:t>
                  </a:r>
                  <a:endParaRPr lang="da-DK" sz="1400" dirty="0" smtClean="0">
                    <a:solidFill>
                      <a:schemeClr val="tx2"/>
                    </a:solidFill>
                    <a:latin typeface="+mj-lt"/>
                    <a:cs typeface="Arial" panose="020B0604020202020204" pitchFamily="34" charset="0"/>
                  </a:endParaRPr>
                </a:p>
                <a:p>
                  <a:pPr marL="179388" indent="-179388">
                    <a:buFont typeface="Arial" panose="020B0604020202020204" pitchFamily="34" charset="0"/>
                    <a:buChar char="•"/>
                  </a:pPr>
                  <a:r>
                    <a:rPr lang="da-DK" sz="1400" dirty="0" smtClean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Hvad </a:t>
                  </a:r>
                  <a:r>
                    <a:rPr lang="da-DK" sz="1400" dirty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skal justeres?</a:t>
                  </a:r>
                </a:p>
                <a:p>
                  <a:pPr marL="179388" indent="-179388">
                    <a:buFont typeface="Arial" panose="020B0604020202020204" pitchFamily="34" charset="0"/>
                    <a:buChar char="•"/>
                  </a:pPr>
                  <a:r>
                    <a:rPr lang="da-DK" sz="1400" dirty="0" smtClean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Næste PDSA? </a:t>
                  </a:r>
                  <a:endParaRPr lang="da-DK" sz="1400" dirty="0">
                    <a:solidFill>
                      <a:schemeClr val="tx2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kstboks 8"/>
              <p:cNvSpPr txBox="1"/>
              <p:nvPr/>
            </p:nvSpPr>
            <p:spPr>
              <a:xfrm>
                <a:off x="4751093" y="2440410"/>
                <a:ext cx="2322658" cy="1579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Planlæg: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Formål</a:t>
                </a: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?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Hypotese?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Hvem, hvad, hvor, hvornår?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Hvordan vil vi måle og vurdere?</a:t>
                </a:r>
              </a:p>
            </p:txBody>
          </p:sp>
          <p:sp>
            <p:nvSpPr>
              <p:cNvPr id="10" name="Tekstboks 9"/>
              <p:cNvSpPr txBox="1"/>
              <p:nvPr/>
            </p:nvSpPr>
            <p:spPr>
              <a:xfrm>
                <a:off x="4739127" y="4345681"/>
                <a:ext cx="2322658" cy="1579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Afprøv: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Gennemfør testen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Dokumentér, hvad der sker (inkl. problemer og uforudsete hændelser</a:t>
                </a:r>
              </a:p>
            </p:txBody>
          </p:sp>
          <p:sp>
            <p:nvSpPr>
              <p:cNvPr id="11" name="Tekstboks 10"/>
              <p:cNvSpPr txBox="1"/>
              <p:nvPr/>
            </p:nvSpPr>
            <p:spPr>
              <a:xfrm>
                <a:off x="2915816" y="4329097"/>
                <a:ext cx="1728192" cy="1354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A</a:t>
                </a: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nalysér: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Sammenlign </a:t>
                </a: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data med forventninger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da-DK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Sammenfat </a:t>
                </a:r>
                <a:r>
                  <a:rPr lang="da-DK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erfaringer</a:t>
                </a:r>
                <a:endParaRPr lang="da-DK" sz="14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kstboks 11"/>
              <p:cNvSpPr txBox="1"/>
              <p:nvPr/>
            </p:nvSpPr>
            <p:spPr>
              <a:xfrm>
                <a:off x="6813697" y="2587035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Plan</a:t>
                </a:r>
              </a:p>
            </p:txBody>
          </p:sp>
          <p:sp>
            <p:nvSpPr>
              <p:cNvPr id="13" name="Tekstboks 12"/>
              <p:cNvSpPr txBox="1"/>
              <p:nvPr/>
            </p:nvSpPr>
            <p:spPr>
              <a:xfrm>
                <a:off x="1680522" y="2587035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Act</a:t>
                </a:r>
              </a:p>
            </p:txBody>
          </p:sp>
          <p:sp>
            <p:nvSpPr>
              <p:cNvPr id="14" name="Tekstboks 13"/>
              <p:cNvSpPr txBox="1"/>
              <p:nvPr/>
            </p:nvSpPr>
            <p:spPr>
              <a:xfrm>
                <a:off x="1129222" y="4880564"/>
                <a:ext cx="1135360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 err="1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Study</a:t>
                </a:r>
                <a:endParaRPr lang="da-DK" b="1" dirty="0">
                  <a:solidFill>
                    <a:schemeClr val="accent2">
                      <a:lumMod val="75000"/>
                    </a:schemeClr>
                  </a:solidFill>
                  <a:latin typeface="midtsans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kstboks 14"/>
              <p:cNvSpPr txBox="1"/>
              <p:nvPr/>
            </p:nvSpPr>
            <p:spPr>
              <a:xfrm>
                <a:off x="7049906" y="4880565"/>
                <a:ext cx="1008112" cy="38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dirty="0">
                    <a:solidFill>
                      <a:schemeClr val="accent2">
                        <a:lumMod val="75000"/>
                      </a:schemeClr>
                    </a:solidFill>
                    <a:latin typeface="midtsans" pitchFamily="50" charset="0"/>
                    <a:cs typeface="Arial" panose="020B0604020202020204" pitchFamily="34" charset="0"/>
                  </a:rPr>
                  <a:t>Do</a:t>
                </a:r>
              </a:p>
            </p:txBody>
          </p:sp>
        </p:grpSp>
        <p:sp>
          <p:nvSpPr>
            <p:cNvPr id="6" name="Venstrebuet pil 5"/>
            <p:cNvSpPr/>
            <p:nvPr/>
          </p:nvSpPr>
          <p:spPr>
            <a:xfrm rot="10800000">
              <a:off x="899591" y="901270"/>
              <a:ext cx="1008245" cy="3895882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7" name="Venstrebuet pil 6"/>
            <p:cNvSpPr/>
            <p:nvPr/>
          </p:nvSpPr>
          <p:spPr>
            <a:xfrm>
              <a:off x="7087719" y="901270"/>
              <a:ext cx="1012673" cy="3895882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</p:grpSp>
      <p:sp>
        <p:nvSpPr>
          <p:cNvPr id="19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70545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4241947229"/>
              </p:ext>
            </p:extLst>
          </p:nvPr>
        </p:nvGraphicFramePr>
        <p:xfrm>
          <a:off x="1196008" y="5093568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44219"/>
            <a:ext cx="8229600" cy="2332853"/>
          </a:xfrm>
        </p:spPr>
        <p:txBody>
          <a:bodyPr/>
          <a:lstStyle/>
          <a:p>
            <a:r>
              <a:rPr lang="da-DK" dirty="0" smtClean="0"/>
              <a:t>Det vil i langt de fleste tilfælde kræve flere </a:t>
            </a:r>
            <a:r>
              <a:rPr lang="da-DK" dirty="0" err="1" smtClean="0"/>
              <a:t>PDSAér</a:t>
            </a:r>
            <a:r>
              <a:rPr lang="da-DK" dirty="0" smtClean="0"/>
              <a:t> at teste en idé til forbedring, uanset om du får bekræftet eller afkræftet din hypotese for testen</a:t>
            </a:r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grpSp>
        <p:nvGrpSpPr>
          <p:cNvPr id="27" name="Gruppe 26"/>
          <p:cNvGrpSpPr/>
          <p:nvPr/>
        </p:nvGrpSpPr>
        <p:grpSpPr>
          <a:xfrm>
            <a:off x="827584" y="3501008"/>
            <a:ext cx="7365485" cy="2348779"/>
            <a:chOff x="1043608" y="3645025"/>
            <a:chExt cx="7365485" cy="2348779"/>
          </a:xfrm>
        </p:grpSpPr>
        <p:grpSp>
          <p:nvGrpSpPr>
            <p:cNvPr id="40" name="Gruppe 39"/>
            <p:cNvGrpSpPr/>
            <p:nvPr/>
          </p:nvGrpSpPr>
          <p:grpSpPr>
            <a:xfrm>
              <a:off x="1043608" y="4221088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25" name="Diagram 24"/>
              <p:cNvGraphicFramePr/>
              <p:nvPr>
                <p:extLst>
                  <p:ext uri="{D42A27DB-BD31-4B8C-83A1-F6EECF244321}">
                    <p14:modId xmlns:p14="http://schemas.microsoft.com/office/powerpoint/2010/main" val="2952689449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6" name="Venstrebuet pil 25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Venstrebuet pil 33"/>
            <p:cNvSpPr/>
            <p:nvPr/>
          </p:nvSpPr>
          <p:spPr>
            <a:xfrm rot="16200000">
              <a:off x="2626871" y="3068048"/>
              <a:ext cx="628728" cy="1821368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grpSp>
          <p:nvGrpSpPr>
            <p:cNvPr id="41" name="Gruppe 40"/>
            <p:cNvGrpSpPr/>
            <p:nvPr/>
          </p:nvGrpSpPr>
          <p:grpSpPr>
            <a:xfrm>
              <a:off x="2792469" y="4221088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42" name="Diagram 41"/>
              <p:cNvGraphicFramePr/>
              <p:nvPr>
                <p:extLst>
                  <p:ext uri="{D42A27DB-BD31-4B8C-83A1-F6EECF244321}">
                    <p14:modId xmlns:p14="http://schemas.microsoft.com/office/powerpoint/2010/main" val="3464435867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3" name="Venstrebuet pil 42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pe 34"/>
            <p:cNvGrpSpPr/>
            <p:nvPr/>
          </p:nvGrpSpPr>
          <p:grpSpPr>
            <a:xfrm>
              <a:off x="4499992" y="4202565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36" name="Diagram 35"/>
              <p:cNvGraphicFramePr/>
              <p:nvPr>
                <p:extLst>
                  <p:ext uri="{D42A27DB-BD31-4B8C-83A1-F6EECF244321}">
                    <p14:modId xmlns:p14="http://schemas.microsoft.com/office/powerpoint/2010/main" val="3322612422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8" name="Venstrebuet pil 37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uppe 43"/>
            <p:cNvGrpSpPr/>
            <p:nvPr/>
          </p:nvGrpSpPr>
          <p:grpSpPr>
            <a:xfrm>
              <a:off x="6248853" y="4202565"/>
              <a:ext cx="2160240" cy="1772716"/>
              <a:chOff x="1043608" y="4941168"/>
              <a:chExt cx="2160240" cy="1772716"/>
            </a:xfrm>
          </p:grpSpPr>
          <p:graphicFrame>
            <p:nvGraphicFramePr>
              <p:cNvPr id="45" name="Diagram 44"/>
              <p:cNvGraphicFramePr/>
              <p:nvPr>
                <p:extLst>
                  <p:ext uri="{D42A27DB-BD31-4B8C-83A1-F6EECF244321}">
                    <p14:modId xmlns:p14="http://schemas.microsoft.com/office/powerpoint/2010/main" val="638413016"/>
                  </p:ext>
                </p:extLst>
              </p:nvPr>
            </p:nvGraphicFramePr>
            <p:xfrm>
              <a:off x="1043608" y="4941168"/>
              <a:ext cx="2160240" cy="1772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46" name="Venstrebuet pil 45"/>
              <p:cNvSpPr/>
              <p:nvPr/>
            </p:nvSpPr>
            <p:spPr>
              <a:xfrm rot="4994533">
                <a:off x="1840662" y="5324712"/>
                <a:ext cx="523794" cy="1008932"/>
              </a:xfrm>
              <a:prstGeom prst="curvedLef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Venstrebuet pil 55"/>
            <p:cNvSpPr/>
            <p:nvPr/>
          </p:nvSpPr>
          <p:spPr>
            <a:xfrm rot="16200000">
              <a:off x="4427072" y="3068048"/>
              <a:ext cx="628728" cy="1821368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57" name="Venstrebuet pil 56"/>
            <p:cNvSpPr/>
            <p:nvPr/>
          </p:nvSpPr>
          <p:spPr>
            <a:xfrm rot="16200000">
              <a:off x="6320448" y="3048705"/>
              <a:ext cx="628728" cy="1821368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Der skal flere </a:t>
            </a:r>
            <a:r>
              <a:rPr lang="da-DK" dirty="0" err="1" smtClean="0"/>
              <a:t>PDSA’er</a:t>
            </a:r>
            <a:r>
              <a:rPr lang="da-DK" dirty="0" smtClean="0"/>
              <a:t> til 1 forbedringsmodel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24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14848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Du må kun ændre 1 ting ad gangen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Når du tester, så skal du nøjes med at ændre 1 ting ad gangen.</a:t>
            </a:r>
          </a:p>
          <a:p>
            <a:r>
              <a:rPr lang="da-DK" dirty="0" smtClean="0"/>
              <a:t>Sådan finder du ud af, hvad det er, der virker.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6" name="Picture 2" descr="H:\Temp\20200327_15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5520448" cy="26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2555776" y="501317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000" dirty="0" smtClean="0">
                <a:solidFill>
                  <a:schemeClr val="bg1"/>
                </a:solidFill>
              </a:rPr>
              <a:t>Find øvelsen med papirflyveren på www.rm.dk/forbedringps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11420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Start i det små, når du skal teste</a:t>
            </a:r>
            <a:br>
              <a:rPr lang="da-DK" altLang="da-DK" dirty="0" smtClean="0"/>
            </a:br>
            <a:endParaRPr lang="da-DK" altLang="da-DK" dirty="0" smtClean="0"/>
          </a:p>
        </p:txBody>
      </p:sp>
      <p:sp>
        <p:nvSpPr>
          <p:cNvPr id="1024" name="Pladsholder til indhold 1023"/>
          <p:cNvSpPr>
            <a:spLocks noGrp="1"/>
          </p:cNvSpPr>
          <p:nvPr>
            <p:ph sz="half" idx="2"/>
          </p:nvPr>
        </p:nvSpPr>
        <p:spPr/>
        <p:txBody>
          <a:bodyPr anchor="t" anchorCtr="0"/>
          <a:lstStyle/>
          <a:p>
            <a:r>
              <a:rPr lang="da-DK" altLang="da-DK" dirty="0" smtClean="0"/>
              <a:t>En </a:t>
            </a:r>
            <a:r>
              <a:rPr lang="da-DK" altLang="da-DK" dirty="0"/>
              <a:t>patient</a:t>
            </a:r>
          </a:p>
          <a:p>
            <a:r>
              <a:rPr lang="da-DK" altLang="da-DK" dirty="0"/>
              <a:t>To patienter</a:t>
            </a:r>
          </a:p>
          <a:p>
            <a:r>
              <a:rPr lang="da-DK" altLang="da-DK" dirty="0"/>
              <a:t>Weekenden</a:t>
            </a:r>
          </a:p>
          <a:p>
            <a:r>
              <a:rPr lang="da-DK" altLang="da-DK" dirty="0"/>
              <a:t>Hele afsnittet</a:t>
            </a:r>
          </a:p>
          <a:p>
            <a:r>
              <a:rPr lang="da-DK" altLang="da-DK" dirty="0"/>
              <a:t>osv</a:t>
            </a:r>
            <a:r>
              <a:rPr lang="da-DK" altLang="da-DK" dirty="0" smtClean="0"/>
              <a:t>...</a:t>
            </a:r>
            <a:endParaRPr lang="da-DK" altLang="da-DK" dirty="0"/>
          </a:p>
        </p:txBody>
      </p:sp>
      <p:pic>
        <p:nvPicPr>
          <p:cNvPr id="1026" name="Picture 2" descr="baby eleph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5"/>
            <a:ext cx="2232248" cy="39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9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8368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fprøv og få viden: Forbedringsmodel/PDSA&amp;quot;&quot;/&gt;&lt;property id=&quot;20307&quot; value=&quot;262&quot;/&gt;&lt;/object&gt;&lt;object type=&quot;3&quot; unique_id=&quot;10004&quot;&gt;&lt;property id=&quot;20148&quot; value=&quot;5&quot;/&gt;&lt;property id=&quot;20300&quot; value=&quot;Slide 9 - &amp;quot;Start i det små, når du skal teste&amp;#x0D;&amp;#x0A;&amp;quot;&quot;/&gt;&lt;property id=&quot;20307&quot; value=&quot;259&quot;/&gt;&lt;/object&gt;&lt;object type=&quot;3&quot; unique_id=&quot;10005&quot;&gt;&lt;property id=&quot;20148&quot; value=&quot;5&quot;/&gt;&lt;property id=&quot;20300&quot; value=&quot;Slide 10&quot;/&gt;&lt;property id=&quot;20307&quot; value=&quot;260&quot;/&gt;&lt;/object&gt;&lt;object type=&quot;3&quot; unique_id=&quot;10025&quot;&gt;&lt;property id=&quot;20148&quot; value=&quot;5&quot;/&gt;&lt;property id=&quot;20300&quot; value=&quot;Slide 7 - &amp;quot;Der skal flere PDSA’er til 1 forbedringsmodel&amp;#x0D;&amp;#x0A;&amp;quot;&quot;/&gt;&lt;property id=&quot;20307&quot; value=&quot;263&quot;/&gt;&lt;/object&gt;&lt;object type=&quot;3&quot; unique_id=&quot;10034&quot;&gt;&lt;property id=&quot;20148&quot; value=&quot;5&quot;/&gt;&lt;property id=&quot;20300&quot; value=&quot;Slide 12 - &amp;quot;Få mere viden&amp;#x0D;&amp;#x0A;&amp;quot;&quot;/&gt;&lt;property id=&quot;20307&quot; value=&quot;264&quot;/&gt;&lt;/object&gt;&lt;object type=&quot;3&quot; unique_id=&quot;10106&quot;&gt;&lt;property id=&quot;20148&quot; value=&quot;5&quot;/&gt;&lt;property id=&quot;20300&quot; value=&quot;Slide 4 - &amp;quot;Forbedringsmodellen består af&amp;#x0D;&amp;#x0A;3 spørgsmål og en PDSA&amp;quot;&quot;/&gt;&lt;property id=&quot;20307&quot; value=&quot;265&quot;/&gt;&lt;/object&gt;&lt;object type=&quot;3&quot; unique_id=&quot;13059&quot;&gt;&lt;property id=&quot;20148&quot; value=&quot;5&quot;/&gt;&lt;property id=&quot;20300&quot; value=&quot;Slide 6 - &amp;quot;PDSA’en er en test af en idé&amp;#x0D;&amp;#x0A;&amp;quot;&quot;/&gt;&lt;property id=&quot;20307&quot; value=&quot;273&quot;/&gt;&lt;/object&gt;&lt;object type=&quot;3&quot; unique_id=&quot;13062&quot;&gt;&lt;property id=&quot;20148&quot; value=&quot;5&quot;/&gt;&lt;property id=&quot;20300&quot; value=&quot;Slide 8 - &amp;quot;Du må kun ændre 1 ting ad gangen&amp;#x0D;&amp;#x0A;&amp;quot;&quot;/&gt;&lt;property id=&quot;20307&quot; value=&quot;272&quot;/&gt;&lt;/object&gt;&lt;object type=&quot;3&quot; unique_id=&quot;13320&quot;&gt;&lt;property id=&quot;20148&quot; value=&quot;5&quot;/&gt;&lt;property id=&quot;20300&quot; value=&quot;Slide 2 - &amp;quot;Du skal kombinere din viden&amp;quot;&quot;/&gt;&lt;property id=&quot;20307&quot; value=&quot;274&quot;/&gt;&lt;/object&gt;&lt;object type=&quot;3&quot; unique_id=&quot;13321&quot;&gt;&lt;property id=&quot;20148&quot; value=&quot;5&quot;/&gt;&lt;property id=&quot;20300&quot; value=&quot;Slide 3 - &amp;quot;System of Profound Knowledge&amp;#x0D;&amp;#x0A;&amp;quot;&quot;/&gt;&lt;property id=&quot;20307&quot; value=&quot;275&quot;/&gt;&lt;/object&gt;&lt;object type=&quot;3&quot; unique_id=&quot;61434&quot;&gt;&lt;property id=&quot;20148&quot; value=&quot;5&quot;/&gt;&lt;property id=&quot;20300&quot; value=&quot;Slide 5 - &amp;quot;Sådan gør I&amp;#x0D;&amp;#x0A;&amp;quot;&quot;/&gt;&lt;property id=&quot;20307&quot; value=&quot;278&quot;/&gt;&lt;/object&gt;&lt;object type=&quot;3&quot; unique_id=&quot;61450&quot;&gt;&lt;property id=&quot;20148&quot; value=&quot;5&quot;/&gt;&lt;property id=&quot;20300&quot; value=&quot;Slide 11&quot;/&gt;&lt;property id=&quot;20307&quot; value=&quot;279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565</Words>
  <Application>Microsoft Office PowerPoint</Application>
  <PresentationFormat>Skærmshow (4:3)</PresentationFormat>
  <Paragraphs>125</Paragraphs>
  <Slides>12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midtsans</vt:lpstr>
      <vt:lpstr>Times</vt:lpstr>
      <vt:lpstr>Verdana</vt:lpstr>
      <vt:lpstr>Wingdings</vt:lpstr>
      <vt:lpstr>RM-petrol_v01</vt:lpstr>
      <vt:lpstr>Afprøv og få viden: Forbedringsmodel/PDSA</vt:lpstr>
      <vt:lpstr>Du skal kombinere din viden</vt:lpstr>
      <vt:lpstr>System of Profound Knowledge </vt:lpstr>
      <vt:lpstr>Forbedringsmodellen består af 3 spørgsmål og en PDSA</vt:lpstr>
      <vt:lpstr>Sådan gør I </vt:lpstr>
      <vt:lpstr>PDSA’en er en test af en idé </vt:lpstr>
      <vt:lpstr>Der skal flere PDSA’er til 1 forbedringsmodel </vt:lpstr>
      <vt:lpstr>Du må kun ændre 1 ting ad gangen </vt:lpstr>
      <vt:lpstr>Start i det små, når du skal teste </vt:lpstr>
      <vt:lpstr>PowerPoint-præsentation</vt:lpstr>
      <vt:lpstr>PowerPoint-præsentation</vt:lpstr>
      <vt:lpstr>Få mere viden 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27</cp:revision>
  <dcterms:created xsi:type="dcterms:W3CDTF">2020-03-23T09:57:22Z</dcterms:created>
  <dcterms:modified xsi:type="dcterms:W3CDTF">2020-09-17T12:47:28Z</dcterms:modified>
</cp:coreProperties>
</file>