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141_4EC4102C.xml" ContentType="application/vnd.ms-powerpoint.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36_C45F2626.xml" ContentType="application/vnd.ms-powerpoint.comments+xml"/>
  <Override PartName="/ppt/notesSlides/notesSlide3.xml" ContentType="application/vnd.openxmlformats-officedocument.presentationml.notesSlide+xml"/>
  <Override PartName="/ppt/comments/modernComment_129_9924C0BC.xml" ContentType="application/vnd.ms-powerpoint.comments+xml"/>
  <Override PartName="/ppt/notesSlides/notesSlide4.xml" ContentType="application/vnd.openxmlformats-officedocument.presentationml.notesSlide+xml"/>
  <Override PartName="/ppt/comments/modernComment_12A_4B581668.xml" ContentType="application/vnd.ms-powerpoint.comments+xml"/>
  <Override PartName="/ppt/notesSlides/notesSlide5.xml" ContentType="application/vnd.openxmlformats-officedocument.presentationml.notesSlide+xml"/>
  <Override PartName="/ppt/comments/modernComment_12B_7AF072D.xml" ContentType="application/vnd.ms-powerpoint.comments+xml"/>
  <Override PartName="/ppt/notesSlides/notesSlide6.xml" ContentType="application/vnd.openxmlformats-officedocument.presentationml.notesSlide+xml"/>
  <Override PartName="/ppt/comments/modernComment_12C_B1BEDFD5.xml" ContentType="application/vnd.ms-powerpoint.comments+xml"/>
  <Override PartName="/ppt/notesSlides/notesSlide7.xml" ContentType="application/vnd.openxmlformats-officedocument.presentationml.notesSlide+xml"/>
  <Override PartName="/ppt/comments/modernComment_12D_E7460486.xml" ContentType="application/vnd.ms-powerpoint.comments+xml"/>
  <Override PartName="/ppt/notesSlides/notesSlide8.xml" ContentType="application/vnd.openxmlformats-officedocument.presentationml.notesSlide+xml"/>
  <Override PartName="/ppt/comments/modernComment_12E_CCB47BE1.xml" ContentType="application/vnd.ms-powerpoint.comments+xml"/>
  <Override PartName="/ppt/notesSlides/notesSlide9.xml" ContentType="application/vnd.openxmlformats-officedocument.presentationml.notesSlide+xml"/>
  <Override PartName="/ppt/comments/modernComment_12F_917C629C.xml" ContentType="application/vnd.ms-powerpoint.comments+xml"/>
  <Override PartName="/ppt/notesSlides/notesSlide10.xml" ContentType="application/vnd.openxmlformats-officedocument.presentationml.notesSlide+xml"/>
  <Override PartName="/ppt/comments/modernComment_130_A433CB9C.xml" ContentType="application/vnd.ms-powerpoint.comments+xml"/>
  <Override PartName="/ppt/notesSlides/notesSlide11.xml" ContentType="application/vnd.openxmlformats-officedocument.presentationml.notesSlide+xml"/>
  <Override PartName="/ppt/comments/modernComment_131_5D6B2060.xml" ContentType="application/vnd.ms-powerpoint.comments+xml"/>
  <Override PartName="/ppt/notesSlides/notesSlide12.xml" ContentType="application/vnd.openxmlformats-officedocument.presentationml.notesSlide+xml"/>
  <Override PartName="/ppt/comments/modernComment_133_1F399900.xml" ContentType="application/vnd.ms-powerpoint.comments+xml"/>
  <Override PartName="/ppt/notesSlides/notesSlide13.xml" ContentType="application/vnd.openxmlformats-officedocument.presentationml.notesSlide+xml"/>
  <Override PartName="/ppt/comments/modernComment_134_75D7F907.xml" ContentType="application/vnd.ms-powerpoint.comment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80" r:id="rId5"/>
    <p:sldId id="321" r:id="rId6"/>
    <p:sldId id="322" r:id="rId7"/>
    <p:sldId id="317" r:id="rId8"/>
    <p:sldId id="282" r:id="rId9"/>
    <p:sldId id="310" r:id="rId10"/>
    <p:sldId id="297" r:id="rId11"/>
    <p:sldId id="298" r:id="rId12"/>
    <p:sldId id="299" r:id="rId13"/>
    <p:sldId id="300" r:id="rId14"/>
    <p:sldId id="301" r:id="rId15"/>
    <p:sldId id="302" r:id="rId16"/>
    <p:sldId id="303" r:id="rId17"/>
    <p:sldId id="304" r:id="rId18"/>
    <p:sldId id="305" r:id="rId19"/>
    <p:sldId id="307" r:id="rId20"/>
    <p:sldId id="308" r:id="rId21"/>
    <p:sldId id="306" r:id="rId22"/>
    <p:sldId id="309" r:id="rId23"/>
    <p:sldId id="278" r:id="rId24"/>
    <p:sldId id="283" r:id="rId25"/>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F17890-BABB-1313-9B2B-1DAB1DCA02BA}" name="Casper Larsen" initials="CL" userId="S::CAPLAR@onerm.dk::53b89c13-d3c4-4d63-af7a-b81f1d3c6fe3" providerId="AD"/>
  <p188:author id="{4858E7FA-F602-CFF1-4AFA-F12EDD789BFA}" name="Casper Larsen" initials="CL" userId="S::caplar@onerm.dk::53b89c13-d3c4-4d63-af7a-b81f1d3c6fe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4545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F66D65-C4D6-47EE-A70E-B71BE73DC9BF}" v="1" dt="2024-11-22T12:42:57.806"/>
    <p1510:client id="{DA030B26-4490-A843-91FB-41F4D44D80E2}" v="1" dt="2024-11-22T12:39:16.675"/>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n typografi, intet git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Lyst layout 2 - Markering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Mellemlayout 2 - Marker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3890" autoAdjust="0"/>
  </p:normalViewPr>
  <p:slideViewPr>
    <p:cSldViewPr snapToGrid="0">
      <p:cViewPr varScale="1">
        <p:scale>
          <a:sx n="116" d="100"/>
          <a:sy n="116" d="100"/>
        </p:scale>
        <p:origin x="138"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omments/modernComment_129_9924C0BC.xml><?xml version="1.0" encoding="utf-8"?>
<p188:cmLst xmlns:a="http://schemas.openxmlformats.org/drawingml/2006/main" xmlns:r="http://schemas.openxmlformats.org/officeDocument/2006/relationships" xmlns:p188="http://schemas.microsoft.com/office/powerpoint/2018/8/main">
  <p188:cm id="{EE7BF8CE-6B79-434B-AF9B-6C62393A3034}" authorId="{CBF17890-BABB-1313-9B2B-1DAB1DCA02BA}" created="2024-11-08T10:41:22.845">
    <ac:txMkLst xmlns:ac="http://schemas.microsoft.com/office/drawing/2013/main/command">
      <pc:docMk xmlns:pc="http://schemas.microsoft.com/office/powerpoint/2013/main/command"/>
      <pc:sldMk xmlns:pc="http://schemas.microsoft.com/office/powerpoint/2013/main/command" cId="2569322684" sldId="297"/>
      <ac:graphicFrameMk id="2" creationId="{00000000-0000-0000-0000-000000000000}"/>
      <ac:tblMk/>
      <ac:tcMk rowId="3474802212" colId="3710683359"/>
      <ac:txMk cp="120" len="31">
        <ac:context len="162" hash="3156405751"/>
      </ac:txMk>
    </ac:txMkLst>
    <p188:pos x="5705039" y="1155558"/>
    <p188:txBody>
      <a:bodyPr/>
      <a:lstStyle/>
      <a:p>
        <a:r>
          <a:rPr lang="da-DK"/>
          <a:t>Hvad menes der med det? Er det mon operationel adfærd?</a:t>
        </a:r>
      </a:p>
    </p188:txBody>
  </p188:cm>
  <p188:cm id="{67F28ED6-6EB0-4F32-9AEF-6F4939C44384}" authorId="{CBF17890-BABB-1313-9B2B-1DAB1DCA02BA}" created="2024-11-08T10:46:02.030">
    <ac:txMkLst xmlns:ac="http://schemas.microsoft.com/office/drawing/2013/main/command">
      <pc:docMk xmlns:pc="http://schemas.microsoft.com/office/powerpoint/2013/main/command"/>
      <pc:sldMk xmlns:pc="http://schemas.microsoft.com/office/powerpoint/2013/main/command" cId="2569322684" sldId="297"/>
      <ac:graphicFrameMk id="2" creationId="{00000000-0000-0000-0000-000000000000}"/>
      <ac:tblMk/>
      <ac:tcMk rowId="3474802212" colId="3710683359"/>
      <ac:txMk cp="12" len="12">
        <ac:context len="162" hash="3156405751"/>
      </ac:txMk>
    </ac:txMkLst>
    <p188:pos x="2455812" y="1022393"/>
    <p188:txBody>
      <a:bodyPr/>
      <a:lstStyle/>
      <a:p>
        <a:r>
          <a:rPr lang="da-DK"/>
          <a:t>Kan evt. også være "anvendte" eller "udøvede"</a:t>
        </a:r>
      </a:p>
    </p188:txBody>
  </p188:cm>
  <p188:cm id="{C05233BC-42D2-47CF-86A5-B153F6809B69}" authorId="{CBF17890-BABB-1313-9B2B-1DAB1DCA02BA}" created="2024-11-08T10:51:56.053">
    <ac:txMkLst xmlns:ac="http://schemas.microsoft.com/office/drawing/2013/main/command">
      <pc:docMk xmlns:pc="http://schemas.microsoft.com/office/powerpoint/2013/main/command"/>
      <pc:sldMk xmlns:pc="http://schemas.microsoft.com/office/powerpoint/2013/main/command" cId="2569322684" sldId="297"/>
      <ac:spMk id="32" creationId="{00000000-0000-0000-0000-000000000000}"/>
      <ac:txMk cp="27" len="7">
        <ac:context len="39" hash="3983721060"/>
      </ac:txMk>
    </ac:txMkLst>
    <p188:pos x="1275780" y="559983"/>
    <p188:txBody>
      <a:bodyPr/>
      <a:lstStyle/>
      <a:p>
        <a:r>
          <a:rPr lang="da-DK"/>
          <a:t>Skal overskriften ændres til "Proaktiv ledelse", så der er overensstemmelse med den samlede vurdering?</a:t>
        </a:r>
      </a:p>
    </p188:txBody>
  </p188:cm>
  <p188:cm id="{0601B219-CB80-4672-B7F6-90CABE646187}" authorId="{4858E7FA-F602-CFF1-4AFA-F12EDD789BFA}" created="2024-11-12T13:01:10.434">
    <ac:txMkLst xmlns:ac="http://schemas.microsoft.com/office/drawing/2013/main/command">
      <pc:docMk xmlns:pc="http://schemas.microsoft.com/office/powerpoint/2013/main/command"/>
      <pc:sldMk xmlns:pc="http://schemas.microsoft.com/office/powerpoint/2013/main/command" cId="2569322684" sldId="297"/>
      <ac:graphicFrameMk id="2" creationId="{00000000-0000-0000-0000-000000000000}"/>
      <ac:tblMk/>
      <ac:tcMk rowId="3474802212" colId="3710683359"/>
      <ac:txMk cp="0" len="161">
        <ac:context len="162" hash="3156405751"/>
      </ac:txMk>
    </ac:txMkLst>
    <p188:pos x="2478911" y="1234632"/>
    <p188:txBody>
      <a:bodyPr/>
      <a:lstStyle/>
      <a:p>
        <a:r>
          <a:rPr lang="da-DK"/>
          <a:t>Nogle af spørgsmålene er i princippet blevet ja/nej-spørgsmål, men jeg tænker stadig, at man ville kunne anvende de fem svarkategorier (de fem farver)</a:t>
        </a:r>
      </a:p>
    </p188:txBody>
  </p188:cm>
</p188:cmLst>
</file>

<file path=ppt/comments/modernComment_12A_4B581668.xml><?xml version="1.0" encoding="utf-8"?>
<p188:cmLst xmlns:a="http://schemas.openxmlformats.org/drawingml/2006/main" xmlns:r="http://schemas.openxmlformats.org/officeDocument/2006/relationships" xmlns:p188="http://schemas.microsoft.com/office/powerpoint/2018/8/main">
  <p188:cm id="{0E237438-9FC0-49E8-A31D-B5E2BEF915EA}" authorId="{CBF17890-BABB-1313-9B2B-1DAB1DCA02BA}" created="2024-11-11T10:39:50.555">
    <ac:txMkLst xmlns:ac="http://schemas.microsoft.com/office/drawing/2013/main/command">
      <pc:docMk xmlns:pc="http://schemas.microsoft.com/office/powerpoint/2013/main/command"/>
      <pc:sldMk xmlns:pc="http://schemas.microsoft.com/office/powerpoint/2013/main/command" cId="1264064104" sldId="298"/>
      <ac:graphicFrameMk id="2" creationId="{00000000-0000-0000-0000-000000000000}"/>
      <ac:tblMk/>
      <ac:tcMk rowId="1111859952" colId="3710683359"/>
      <ac:txMk cp="13" len="23">
        <ac:context len="77" hash="2541694008"/>
      </ac:txMk>
    </ac:txMkLst>
    <p188:pos x="3024172" y="1486393"/>
    <p188:txBody>
      <a:bodyPr/>
      <a:lstStyle/>
      <a:p>
        <a:r>
          <a:rPr lang="da-DK"/>
          <a:t>Skal det være tydeligere, hvad der forstås ved incitamentsstrukturerne?</a:t>
        </a:r>
      </a:p>
    </p188:txBody>
  </p188:cm>
  <p188:cm id="{8D7CCA9D-3C09-4BB0-B96B-BA52AE6FFE1C}" authorId="{CBF17890-BABB-1313-9B2B-1DAB1DCA02BA}" created="2024-11-11T10:46:39.568">
    <ac:txMkLst xmlns:ac="http://schemas.microsoft.com/office/drawing/2013/main/command">
      <pc:docMk xmlns:pc="http://schemas.microsoft.com/office/powerpoint/2013/main/command"/>
      <pc:sldMk xmlns:pc="http://schemas.microsoft.com/office/powerpoint/2013/main/command" cId="1264064104" sldId="298"/>
      <ac:graphicFrameMk id="2" creationId="{00000000-0000-0000-0000-000000000000}"/>
      <ac:tblMk/>
      <ac:tcMk rowId="3474802212" colId="3710683359"/>
      <ac:txMk cp="89" len="11">
        <ac:context len="142" hash="1280520997"/>
      </ac:txMk>
    </ac:txMkLst>
    <p188:pos x="2994989" y="1184836"/>
    <p188:txBody>
      <a:bodyPr/>
      <a:lstStyle/>
      <a:p>
        <a:r>
          <a:rPr lang="da-DK"/>
          <a:t>Tror dette skal være innovations-, hvis det skal hænge sammen med "orienterede"</a:t>
        </a:r>
      </a:p>
    </p188:txBody>
  </p188:cm>
  <p188:cm id="{4A4BD18B-1A95-46E1-A15C-1D15039C2884}" authorId="{4858E7FA-F602-CFF1-4AFA-F12EDD789BFA}" created="2024-11-11T12:20:14.905">
    <ac:txMkLst xmlns:ac="http://schemas.microsoft.com/office/drawing/2013/main/command">
      <pc:docMk xmlns:pc="http://schemas.microsoft.com/office/powerpoint/2013/main/command"/>
      <pc:sldMk xmlns:pc="http://schemas.microsoft.com/office/powerpoint/2013/main/command" cId="1264064104" sldId="298"/>
      <ac:graphicFrameMk id="2" creationId="{00000000-0000-0000-0000-000000000000}"/>
      <ac:tblMk/>
      <ac:tcMk rowId="2864646682" colId="3710683359"/>
      <ac:txMk cp="65" len="11">
        <ac:context len="150" hash="1351925607"/>
      </ac:txMk>
    </ac:txMkLst>
    <p188:pos x="5800725" y="1695450"/>
    <p188:txBody>
      <a:bodyPr/>
      <a:lstStyle/>
      <a:p>
        <a:r>
          <a:rPr lang="da-DK"/>
          <a:t>Det er måske lidt uklart, hvad der ligger i god praksis?</a:t>
        </a:r>
      </a:p>
    </p188:txBody>
  </p188:cm>
  <p188:cm id="{2B506F7A-F46B-4F58-A556-211454F818A8}" authorId="{4858E7FA-F602-CFF1-4AFA-F12EDD789BFA}" created="2024-11-11T12:26:39.896">
    <ac:txMkLst xmlns:ac="http://schemas.microsoft.com/office/drawing/2013/main/command">
      <pc:docMk xmlns:pc="http://schemas.microsoft.com/office/powerpoint/2013/main/command"/>
      <pc:sldMk xmlns:pc="http://schemas.microsoft.com/office/powerpoint/2013/main/command" cId="1264064104" sldId="298"/>
      <ac:graphicFrameMk id="2" creationId="{00000000-0000-0000-0000-000000000000}"/>
      <ac:tblMk/>
      <ac:tcMk rowId="2191665687" colId="3710683359"/>
      <ac:txMk cp="0" len="169">
        <ac:context len="170" hash="2263498985"/>
      </ac:txMk>
    </ac:txMkLst>
    <p188:pos x="1724025" y="2686050"/>
    <p188:txBody>
      <a:bodyPr/>
      <a:lstStyle/>
      <a:p>
        <a:r>
          <a:rPr lang="da-DK"/>
          <a:t>Det kan være uklart her, hvad man skal svare? Er det positivt at have varierende typer af projekter på de forskellige parametre - eller kan det blive for ufokuseret?</a:t>
        </a:r>
      </a:p>
    </p188:txBody>
  </p188:cm>
</p188:cmLst>
</file>

<file path=ppt/comments/modernComment_12B_7AF072D.xml><?xml version="1.0" encoding="utf-8"?>
<p188:cmLst xmlns:a="http://schemas.openxmlformats.org/drawingml/2006/main" xmlns:r="http://schemas.openxmlformats.org/officeDocument/2006/relationships" xmlns:p188="http://schemas.microsoft.com/office/powerpoint/2018/8/main">
  <p188:cm id="{31919515-3673-484A-8684-C4FFDF6B8E53}" authorId="{4858E7FA-F602-CFF1-4AFA-F12EDD789BFA}" created="2024-11-11T12:34:59.374">
    <ac:txMkLst xmlns:ac="http://schemas.microsoft.com/office/drawing/2013/main/command">
      <pc:docMk xmlns:pc="http://schemas.microsoft.com/office/powerpoint/2013/main/command"/>
      <pc:sldMk xmlns:pc="http://schemas.microsoft.com/office/powerpoint/2013/main/command" cId="128911149" sldId="299"/>
      <ac:graphicFrameMk id="2" creationId="{00000000-0000-0000-0000-000000000000}"/>
      <ac:tblMk/>
      <ac:tcMk rowId="2864646682" colId="3710683359"/>
      <ac:txMk cp="6" len="48">
        <ac:context len="80" hash="3974630334"/>
      </ac:txMk>
    </ac:txMkLst>
    <p188:pos x="4523772" y="1408253"/>
    <p188:txBody>
      <a:bodyPr/>
      <a:lstStyle/>
      <a:p>
        <a:r>
          <a:rPr lang="da-DK"/>
          <a:t>Hvad menes der med dette? Kan det fx være, at der er en innovationsafdeling eller mulighed for at få forskellige til at arbejde sammen?</a:t>
        </a:r>
      </a:p>
    </p188:txBody>
  </p188:cm>
  <p188:cm id="{98215935-1F1B-4741-B46E-DDAC35A605C6}" authorId="{4858E7FA-F602-CFF1-4AFA-F12EDD789BFA}" created="2024-11-11T12:37:24.595">
    <ac:txMkLst xmlns:ac="http://schemas.microsoft.com/office/drawing/2013/main/command">
      <pc:docMk xmlns:pc="http://schemas.microsoft.com/office/powerpoint/2013/main/command"/>
      <pc:sldMk xmlns:pc="http://schemas.microsoft.com/office/powerpoint/2013/main/command" cId="128911149" sldId="299"/>
      <ac:graphicFrameMk id="2" creationId="{00000000-0000-0000-0000-000000000000}"/>
      <ac:tblMk/>
      <ac:tcMk rowId="655132205" colId="3710683359"/>
      <ac:txMk cp="11" len="14">
        <ac:context len="114" hash="146147113"/>
      </ac:txMk>
    </ac:txMkLst>
    <p188:pos x="2961189" y="1842303"/>
    <p188:txBody>
      <a:bodyPr/>
      <a:lstStyle/>
      <a:p>
        <a:r>
          <a:rPr lang="da-DK"/>
          <a:t>Handler det her mere om balance mellem kreativitet og effektivitet?</a:t>
        </a:r>
      </a:p>
    </p188:txBody>
  </p188:cm>
  <p188:cm id="{B5A6CFDC-5EE6-40F0-8280-0E98E53CA8D4}" authorId="{4858E7FA-F602-CFF1-4AFA-F12EDD789BFA}" created="2024-11-11T12:39:33.706">
    <ac:txMkLst xmlns:ac="http://schemas.microsoft.com/office/drawing/2013/main/command">
      <pc:docMk xmlns:pc="http://schemas.microsoft.com/office/powerpoint/2013/main/command"/>
      <pc:sldMk xmlns:pc="http://schemas.microsoft.com/office/powerpoint/2013/main/command" cId="128911149" sldId="299"/>
      <ac:graphicFrameMk id="2" creationId="{00000000-0000-0000-0000-000000000000}"/>
      <ac:tblMk/>
      <ac:tcMk rowId="2191665687" colId="3710683359"/>
      <ac:txMk cp="54" len="45">
        <ac:context len="101" hash="756254393"/>
      </ac:txMk>
    </ac:txMkLst>
    <p188:pos x="2276354" y="2343873"/>
    <p188:txBody>
      <a:bodyPr/>
      <a:lstStyle/>
      <a:p>
        <a:r>
          <a:rPr lang="da-DK"/>
          <a:t>Handler det snarere om implementering af radikal innovation?</a:t>
        </a:r>
      </a:p>
    </p188:txBody>
  </p188:cm>
  <p188:cm id="{E6E9DE01-E1C7-4B10-86AC-FB6742561F9A}" authorId="{4858E7FA-F602-CFF1-4AFA-F12EDD789BFA}" created="2024-11-11T12:43:58.305">
    <ac:txMkLst xmlns:ac="http://schemas.microsoft.com/office/drawing/2013/main/command">
      <pc:docMk xmlns:pc="http://schemas.microsoft.com/office/powerpoint/2013/main/command"/>
      <pc:sldMk xmlns:pc="http://schemas.microsoft.com/office/powerpoint/2013/main/command" cId="128911149" sldId="299"/>
      <ac:graphicFrameMk id="2" creationId="{00000000-0000-0000-0000-000000000000}"/>
      <ac:tblMk/>
      <ac:tcMk rowId="1875558067" colId="3710683359"/>
      <ac:txMk cp="0" len="128">
        <ac:context len="130" hash="387000748"/>
      </ac:txMk>
    </ac:txMkLst>
    <p188:pos x="4060784" y="2710405"/>
    <p188:txBody>
      <a:bodyPr/>
      <a:lstStyle/>
      <a:p>
        <a:r>
          <a:rPr lang="da-DK"/>
          <a:t>Jeg synes, at denne er lidt uklar. Noget af det virker til at være på mere individniveau (fx ildsjæle/ledelsesstile), mens indikatorer og incitamenter måske mere er på organisationsniveau - fx for bestemte afdelinger. </a:t>
        </a:r>
      </a:p>
    </p188:txBody>
  </p188:cm>
</p188:cmLst>
</file>

<file path=ppt/comments/modernComment_12C_B1BEDFD5.xml><?xml version="1.0" encoding="utf-8"?>
<p188:cmLst xmlns:a="http://schemas.openxmlformats.org/drawingml/2006/main" xmlns:r="http://schemas.openxmlformats.org/officeDocument/2006/relationships" xmlns:p188="http://schemas.microsoft.com/office/powerpoint/2018/8/main">
  <p188:cm id="{72FD24B9-05F6-4DBF-93F3-BA859B5A11AA}" authorId="{4858E7FA-F602-CFF1-4AFA-F12EDD789BFA}" created="2024-11-11T12:55:42.582">
    <ac:txMkLst xmlns:ac="http://schemas.microsoft.com/office/drawing/2013/main/command">
      <pc:docMk xmlns:pc="http://schemas.microsoft.com/office/powerpoint/2013/main/command"/>
      <pc:sldMk xmlns:pc="http://schemas.microsoft.com/office/powerpoint/2013/main/command" cId="2982076373" sldId="300"/>
      <ac:graphicFrameMk id="5" creationId="{52A527F3-0120-304F-56DB-2DEE72D39B54}"/>
      <ac:tblMk/>
      <ac:tcMk rowId="3499652943" colId="3710683359"/>
      <ac:txMk cp="0" len="219">
        <ac:context len="220" hash="1252104032"/>
      </ac:txMk>
    </ac:txMkLst>
    <p188:pos x="5526911" y="1601164"/>
    <p188:txBody>
      <a:bodyPr/>
      <a:lstStyle/>
      <a:p>
        <a:r>
          <a:rPr lang="da-DK"/>
          <a:t>Denne er ret lang og kunne måske opdeles i to. </a:t>
        </a:r>
      </a:p>
    </p188:txBody>
  </p188:cm>
  <p188:cm id="{CF01C918-D88D-4E04-BE51-3A602C93846A}" authorId="{4858E7FA-F602-CFF1-4AFA-F12EDD789BFA}" created="2024-11-11T13:00:14.118">
    <ac:txMkLst xmlns:ac="http://schemas.microsoft.com/office/drawing/2013/main/command">
      <pc:docMk xmlns:pc="http://schemas.microsoft.com/office/powerpoint/2013/main/command"/>
      <pc:sldMk xmlns:pc="http://schemas.microsoft.com/office/powerpoint/2013/main/command" cId="2982076373" sldId="300"/>
      <ac:graphicFrameMk id="5" creationId="{52A527F3-0120-304F-56DB-2DEE72D39B54}"/>
      <ac:tblMk/>
      <ac:tcMk rowId="655132205" colId="3710683359"/>
      <ac:txMk cp="92" len="8">
        <ac:context len="102" hash="3270456601"/>
      </ac:txMk>
    </ac:txMkLst>
    <p188:pos x="3009417" y="2469265"/>
    <p188:txBody>
      <a:bodyPr/>
      <a:lstStyle/>
      <a:p>
        <a:r>
          <a:rPr lang="da-DK"/>
          <a:t>Måske blot innovationsstrategien. </a:t>
        </a:r>
      </a:p>
    </p188:txBody>
  </p188:cm>
  <p188:cm id="{6811D42F-ED18-46BF-BA80-D5CCDF783396}" authorId="{4858E7FA-F602-CFF1-4AFA-F12EDD789BFA}" created="2024-11-11T13:16:51.838">
    <ac:txMkLst xmlns:ac="http://schemas.microsoft.com/office/drawing/2013/main/command">
      <pc:docMk xmlns:pc="http://schemas.microsoft.com/office/powerpoint/2013/main/command"/>
      <pc:sldMk xmlns:pc="http://schemas.microsoft.com/office/powerpoint/2013/main/command" cId="2982076373" sldId="300"/>
      <ac:graphicFrameMk id="5" creationId="{52A527F3-0120-304F-56DB-2DEE72D39B54}"/>
      <ac:tblMk/>
      <ac:tcMk rowId="3249426926" colId="3710683359"/>
      <ac:txMk cp="83" len="2">
        <ac:context len="168" hash="1020817205"/>
      </ac:txMk>
    </ac:txMkLst>
    <p188:pos x="2527139" y="3202329"/>
    <p188:txBody>
      <a:bodyPr/>
      <a:lstStyle/>
      <a:p>
        <a:r>
          <a:rPr lang="da-DK"/>
          <a:t>Er det rette forholdsord "for"?</a:t>
        </a:r>
      </a:p>
    </p188:txBody>
  </p188:cm>
</p188:cmLst>
</file>

<file path=ppt/comments/modernComment_12D_E7460486.xml><?xml version="1.0" encoding="utf-8"?>
<p188:cmLst xmlns:a="http://schemas.openxmlformats.org/drawingml/2006/main" xmlns:r="http://schemas.openxmlformats.org/officeDocument/2006/relationships" xmlns:p188="http://schemas.microsoft.com/office/powerpoint/2018/8/main">
  <p188:cm id="{79E6C3CE-D49D-425D-9549-15B6C838A252}" authorId="{4858E7FA-F602-CFF1-4AFA-F12EDD789BFA}" created="2024-11-11T13:36:30.936">
    <ac:txMkLst xmlns:ac="http://schemas.microsoft.com/office/drawing/2013/main/command">
      <pc:docMk xmlns:pc="http://schemas.microsoft.com/office/powerpoint/2013/main/command"/>
      <pc:sldMk xmlns:pc="http://schemas.microsoft.com/office/powerpoint/2013/main/command" cId="3880125574" sldId="301"/>
      <ac:graphicFrameMk id="2" creationId="{00000000-0000-0000-0000-000000000000}"/>
      <ac:tblMk/>
      <ac:tcMk rowId="1875558067" colId="3710683359"/>
      <ac:txMk cp="0" len="83">
        <ac:context len="85" hash="3746284163"/>
      </ac:txMk>
    </ac:txMkLst>
    <p188:pos x="1716911" y="2845443"/>
    <p188:txBody>
      <a:bodyPr/>
      <a:lstStyle/>
      <a:p>
        <a:r>
          <a:rPr lang="da-DK"/>
          <a:t>Handler det om, hvorvidt beslutningen er tydelig - eller hvordan skal det forstås?</a:t>
        </a:r>
      </a:p>
    </p188:txBody>
  </p188:cm>
  <p188:cm id="{6ADD70E8-E0DA-43E8-ABC5-462910308B70}" authorId="{4858E7FA-F602-CFF1-4AFA-F12EDD789BFA}" created="2024-11-11T13:40:53.784">
    <ac:deMkLst xmlns:ac="http://schemas.microsoft.com/office/drawing/2013/main/command">
      <pc:docMk xmlns:pc="http://schemas.microsoft.com/office/powerpoint/2013/main/command"/>
      <pc:sldMk xmlns:pc="http://schemas.microsoft.com/office/powerpoint/2013/main/command" cId="3880125574" sldId="301"/>
      <ac:graphicFrameMk id="2" creationId="{00000000-0000-0000-0000-000000000000}"/>
    </ac:deMkLst>
    <p188:txBody>
      <a:bodyPr/>
      <a:lstStyle/>
      <a:p>
        <a:r>
          <a:rPr lang="da-DK"/>
          <a:t>Er der behov for en forklaring af IPR?</a:t>
        </a:r>
      </a:p>
    </p188:txBody>
  </p188:cm>
  <p188:cm id="{B1349894-D243-40EF-B609-4DAF58E0C7D1}" authorId="{4858E7FA-F602-CFF1-4AFA-F12EDD789BFA}" created="2024-11-12T13:12:59.615">
    <ac:txMkLst xmlns:ac="http://schemas.microsoft.com/office/drawing/2013/main/command">
      <pc:docMk xmlns:pc="http://schemas.microsoft.com/office/powerpoint/2013/main/command"/>
      <pc:sldMk xmlns:pc="http://schemas.microsoft.com/office/powerpoint/2013/main/command" cId="3880125574" sldId="301"/>
      <ac:graphicFrameMk id="2" creationId="{00000000-0000-0000-0000-000000000000}"/>
      <ac:tblMk/>
      <ac:tcMk rowId="73787567" colId="3710683359"/>
      <ac:txMk cp="59" len="3">
        <ac:context len="74" hash="902684545"/>
      </ac:txMk>
    </ac:txMkLst>
    <p188:pos x="4919240" y="3520632"/>
    <p188:txBody>
      <a:bodyPr/>
      <a:lstStyle/>
      <a:p>
        <a:r>
          <a:rPr lang="da-DK"/>
          <a:t>Er der behov for en forklaring af IPR?</a:t>
        </a:r>
      </a:p>
    </p188:txBody>
  </p188:cm>
</p188:cmLst>
</file>

<file path=ppt/comments/modernComment_12E_CCB47BE1.xml><?xml version="1.0" encoding="utf-8"?>
<p188:cmLst xmlns:a="http://schemas.openxmlformats.org/drawingml/2006/main" xmlns:r="http://schemas.openxmlformats.org/officeDocument/2006/relationships" xmlns:p188="http://schemas.microsoft.com/office/powerpoint/2018/8/main">
  <p188:cm id="{263EBA05-B986-49DD-B52D-F14064A37600}" authorId="{4858E7FA-F602-CFF1-4AFA-F12EDD789BFA}" created="2024-11-11T14:12:58.796">
    <ac:txMkLst xmlns:ac="http://schemas.microsoft.com/office/drawing/2013/main/command">
      <pc:docMk xmlns:pc="http://schemas.microsoft.com/office/powerpoint/2013/main/command"/>
      <pc:sldMk xmlns:pc="http://schemas.microsoft.com/office/powerpoint/2013/main/command" cId="3434380257" sldId="302"/>
      <ac:graphicFrameMk id="2" creationId="{00000000-0000-0000-0000-000000000000}"/>
      <ac:tblMk/>
      <ac:tcMk rowId="1875558067" colId="3710683359"/>
      <ac:txMk cp="120" len="20">
        <ac:context len="143" hash="3572520389"/>
      </ac:txMk>
    </ac:txMkLst>
    <p188:pos x="5048250" y="3067050"/>
    <p188:txBody>
      <a:bodyPr/>
      <a:lstStyle/>
      <a:p>
        <a:r>
          <a:rPr lang="da-DK"/>
          <a:t>Hvad menes der med dette?</a:t>
        </a:r>
      </a:p>
    </p188:txBody>
  </p188:cm>
  <p188:cm id="{C4C0E568-FA52-4811-AD8E-745848709477}" authorId="{4858E7FA-F602-CFF1-4AFA-F12EDD789BFA}" created="2024-11-12T13:18:22.705">
    <ac:txMkLst xmlns:ac="http://schemas.microsoft.com/office/drawing/2013/main/command">
      <pc:docMk xmlns:pc="http://schemas.microsoft.com/office/powerpoint/2013/main/command"/>
      <pc:sldMk xmlns:pc="http://schemas.microsoft.com/office/powerpoint/2013/main/command" cId="3434380257" sldId="302"/>
      <ac:graphicFrameMk id="2" creationId="{00000000-0000-0000-0000-000000000000}"/>
      <ac:tblMk/>
      <ac:tcMk rowId="3249426926" colId="3710683359"/>
      <ac:txMk cp="0" len="147">
        <ac:context len="149" hash="158670050"/>
      </ac:txMk>
    </ac:txMkLst>
    <p188:pos x="5469037" y="3443468"/>
    <p188:txBody>
      <a:bodyPr/>
      <a:lstStyle/>
      <a:p>
        <a:r>
          <a:rPr lang="da-DK"/>
          <a:t>Dette spørgsmål virker umiddelbart til at minde en del om spørgsmålet om "adaptionshastighed"  i delen om "opsamling af feedback fra brugere, borgere, partnere og andre interessenter?". Hvad adskiller dem særligt?</a:t>
        </a:r>
      </a:p>
    </p188:txBody>
  </p188:cm>
  <p188:cm id="{FB866B0F-8A08-4FEF-AE55-03038DDD2FD0}" authorId="{4858E7FA-F602-CFF1-4AFA-F12EDD789BFA}" created="2024-11-12T13:19:01.972">
    <ac:txMkLst xmlns:ac="http://schemas.microsoft.com/office/drawing/2013/main/command">
      <pc:docMk xmlns:pc="http://schemas.microsoft.com/office/powerpoint/2013/main/command"/>
      <pc:sldMk xmlns:pc="http://schemas.microsoft.com/office/powerpoint/2013/main/command" cId="3434380257" sldId="302"/>
      <ac:graphicFrameMk id="2" creationId="{00000000-0000-0000-0000-000000000000}"/>
      <ac:tblMk/>
      <ac:tcMk rowId="2191665687" colId="3710683359"/>
      <ac:txMk cp="19" len="19">
        <ac:context len="128" hash="1797974850"/>
      </ac:txMk>
    </ac:txMkLst>
    <p188:pos x="3771417" y="2565721"/>
    <p188:txBody>
      <a:bodyPr/>
      <a:lstStyle/>
      <a:p>
        <a:r>
          <a:rPr lang="da-DK"/>
          <a:t>Kan det være "hastighed af implementering"?</a:t>
        </a:r>
      </a:p>
    </p188:txBody>
  </p188:cm>
</p188:cmLst>
</file>

<file path=ppt/comments/modernComment_12F_917C629C.xml><?xml version="1.0" encoding="utf-8"?>
<p188:cmLst xmlns:a="http://schemas.openxmlformats.org/drawingml/2006/main" xmlns:r="http://schemas.openxmlformats.org/officeDocument/2006/relationships" xmlns:p188="http://schemas.microsoft.com/office/powerpoint/2018/8/main">
  <p188:cm id="{46B2E23A-C1C7-4A71-9DAD-0AB29F2CC628}" authorId="{4858E7FA-F602-CFF1-4AFA-F12EDD789BFA}" created="2024-11-11T14:24:23.039">
    <ac:txMkLst xmlns:ac="http://schemas.microsoft.com/office/drawing/2013/main/command">
      <pc:docMk xmlns:pc="http://schemas.microsoft.com/office/powerpoint/2013/main/command"/>
      <pc:sldMk xmlns:pc="http://schemas.microsoft.com/office/powerpoint/2013/main/command" cId="2440848028" sldId="303"/>
      <ac:graphicFrameMk id="2" creationId="{00000000-0000-0000-0000-000000000000}"/>
      <ac:tblMk/>
      <ac:tcMk rowId="3474802212" colId="3710683359"/>
      <ac:txMk cp="99" len="99">
        <ac:context len="200" hash="156012408"/>
      </ac:txMk>
    </ac:txMkLst>
    <p188:pos x="3366303" y="1234632"/>
    <p188:txBody>
      <a:bodyPr/>
      <a:lstStyle/>
      <a:p>
        <a:r>
          <a:rPr lang="da-DK"/>
          <a:t>Jeg har lidt svært ved at formulere denne. Vil det være ok at sige: 
"... og hvordan indikatorer for innovationspræstation anvendes, analyseres og evalueres?</a:t>
        </a:r>
      </a:p>
    </p188:txBody>
  </p188:cm>
</p188:cmLst>
</file>

<file path=ppt/comments/modernComment_130_A433CB9C.xml><?xml version="1.0" encoding="utf-8"?>
<p188:cmLst xmlns:a="http://schemas.openxmlformats.org/drawingml/2006/main" xmlns:r="http://schemas.openxmlformats.org/officeDocument/2006/relationships" xmlns:p188="http://schemas.microsoft.com/office/powerpoint/2018/8/main">
  <p188:cm id="{4F6D25DA-8648-41BD-A60B-52A40C8872E4}" authorId="{4858E7FA-F602-CFF1-4AFA-F12EDD789BFA}" created="2024-11-12T10:29:28.456">
    <ac:txMkLst xmlns:ac="http://schemas.microsoft.com/office/drawing/2013/main/command">
      <pc:docMk xmlns:pc="http://schemas.microsoft.com/office/powerpoint/2013/main/command"/>
      <pc:sldMk xmlns:pc="http://schemas.microsoft.com/office/powerpoint/2013/main/command" cId="2754857884" sldId="304"/>
      <ac:graphicFrameMk id="2" creationId="{00000000-0000-0000-0000-000000000000}"/>
      <ac:tblMk/>
      <ac:tcMk rowId="2864646682" colId="3710683359"/>
      <ac:txMk cp="34" len="8">
        <ac:context len="171" hash="2568150401"/>
      </ac:txMk>
    </ac:txMkLst>
    <p188:pos x="3858227" y="1340734"/>
    <p188:txBody>
      <a:bodyPr/>
      <a:lstStyle/>
      <a:p>
        <a:r>
          <a:rPr lang="da-DK"/>
          <a:t>Menes der medarbejdere? Måske der blot kunne stå det eller evt. medarbejdere med de innovationskritiske profiler/kompetencer. </a:t>
        </a:r>
      </a:p>
    </p188:txBody>
  </p188:cm>
  <p188:cm id="{4BD5D936-ED19-400F-9473-9A97CECA27F0}" authorId="{4858E7FA-F602-CFF1-4AFA-F12EDD789BFA}" created="2024-11-12T10:32:03.602">
    <ac:txMkLst xmlns:ac="http://schemas.microsoft.com/office/drawing/2013/main/command">
      <pc:docMk xmlns:pc="http://schemas.microsoft.com/office/powerpoint/2013/main/command"/>
      <pc:sldMk xmlns:pc="http://schemas.microsoft.com/office/powerpoint/2013/main/command" cId="2754857884" sldId="304"/>
      <ac:graphicFrameMk id="2" creationId="{00000000-0000-0000-0000-000000000000}"/>
      <ac:tblMk/>
      <ac:tcMk rowId="2191665687" colId="3710683359"/>
      <ac:txMk cp="73" len="50">
        <ac:context len="124" hash="2700531173"/>
      </ac:txMk>
    </ac:txMkLst>
    <p188:pos x="4137949" y="2343873"/>
    <p188:txBody>
      <a:bodyPr/>
      <a:lstStyle/>
      <a:p>
        <a:r>
          <a:rPr lang="da-DK"/>
          <a:t>Hvad menes der med denne del af spørgsmålet?</a:t>
        </a:r>
      </a:p>
    </p188:txBody>
  </p188:cm>
  <p188:cm id="{4132B2F1-D525-4DC4-B919-ADCF57F03EF4}" authorId="{4858E7FA-F602-CFF1-4AFA-F12EDD789BFA}" created="2024-11-12T10:35:31.829">
    <ac:txMkLst xmlns:ac="http://schemas.microsoft.com/office/drawing/2013/main/command">
      <pc:docMk xmlns:pc="http://schemas.microsoft.com/office/powerpoint/2013/main/command"/>
      <pc:sldMk xmlns:pc="http://schemas.microsoft.com/office/powerpoint/2013/main/command" cId="2754857884" sldId="304"/>
      <ac:graphicFrameMk id="2" creationId="{00000000-0000-0000-0000-000000000000}"/>
      <ac:tblMk/>
      <ac:tcMk rowId="3249426926" colId="3710683359"/>
      <ac:txMk cp="0" len="343">
        <ac:context len="344" hash="3800711472"/>
      </ac:txMk>
    </ac:txMkLst>
    <p188:pos x="5999544" y="3086582"/>
    <p188:txBody>
      <a:bodyPr/>
      <a:lstStyle/>
      <a:p>
        <a:r>
          <a:rPr lang="da-DK"/>
          <a:t>Denne er meget bred, hvor man godt kan score godt på et parameter, men dårligt på et andet. Kunne det give mening at opdele?</a:t>
        </a:r>
      </a:p>
    </p188:txBody>
  </p188:cm>
</p188:cmLst>
</file>

<file path=ppt/comments/modernComment_131_5D6B2060.xml><?xml version="1.0" encoding="utf-8"?>
<p188:cmLst xmlns:a="http://schemas.openxmlformats.org/drawingml/2006/main" xmlns:r="http://schemas.openxmlformats.org/officeDocument/2006/relationships" xmlns:p188="http://schemas.microsoft.com/office/powerpoint/2018/8/main">
  <p188:cm id="{4ECF1318-9317-45F6-9C31-0301A5AD5B8C}" authorId="{4858E7FA-F602-CFF1-4AFA-F12EDD789BFA}" created="2024-11-12T10:38:23.446">
    <ac:txMkLst xmlns:ac="http://schemas.microsoft.com/office/drawing/2013/main/command">
      <pc:docMk xmlns:pc="http://schemas.microsoft.com/office/powerpoint/2013/main/command"/>
      <pc:sldMk xmlns:pc="http://schemas.microsoft.com/office/powerpoint/2013/main/command" cId="1567301728" sldId="305"/>
      <ac:graphicFrameMk id="2" creationId="{00000000-0000-0000-0000-000000000000}"/>
      <ac:tblMk/>
      <ac:tcMk rowId="1916295084" colId="3710683359"/>
      <ac:txMk cp="60" len="12">
        <ac:context len="150" hash="899810303"/>
      </ac:txMk>
    </ac:txMkLst>
    <p188:pos x="5825924" y="1967696"/>
    <p188:txBody>
      <a:bodyPr/>
      <a:lstStyle/>
      <a:p>
        <a:r>
          <a:rPr lang="da-DK"/>
          <a:t>Og ledere?</a:t>
        </a:r>
      </a:p>
    </p188:txBody>
  </p188:cm>
</p188:cmLst>
</file>

<file path=ppt/comments/modernComment_133_1F399900.xml><?xml version="1.0" encoding="utf-8"?>
<p188:cmLst xmlns:a="http://schemas.openxmlformats.org/drawingml/2006/main" xmlns:r="http://schemas.openxmlformats.org/officeDocument/2006/relationships" xmlns:p188="http://schemas.microsoft.com/office/powerpoint/2018/8/main">
  <p188:cm id="{9E1BF4FF-1857-4F7D-8CD4-D8D35BC39786}" authorId="{4858E7FA-F602-CFF1-4AFA-F12EDD789BFA}" created="2024-11-12T10:51:12.054">
    <ac:txMkLst xmlns:ac="http://schemas.microsoft.com/office/drawing/2013/main/command">
      <pc:docMk xmlns:pc="http://schemas.microsoft.com/office/powerpoint/2013/main/command"/>
      <pc:sldMk xmlns:pc="http://schemas.microsoft.com/office/powerpoint/2013/main/command" cId="523868416" sldId="307"/>
      <ac:graphicFrameMk id="2" creationId="{00000000-0000-0000-0000-000000000000}"/>
      <ac:tblMk/>
      <ac:tcMk rowId="655132205" colId="3710683359"/>
      <ac:txMk cp="124" len="20">
        <ac:context len="227" hash="2821346180"/>
      </ac:txMk>
    </ac:txMkLst>
    <p188:pos x="5295417" y="1967696"/>
    <p188:txBody>
      <a:bodyPr/>
      <a:lstStyle/>
      <a:p>
        <a:r>
          <a:rPr lang="da-DK"/>
          <a:t>Kunne det bruges ét dækkende begreb? Måske blot it/teknologi. Jeg måtte slå definitioner på software og hardware op. </a:t>
        </a:r>
      </a:p>
    </p188:txBody>
  </p188:cm>
</p188:cmLst>
</file>

<file path=ppt/comments/modernComment_134_75D7F907.xml><?xml version="1.0" encoding="utf-8"?>
<p188:cmLst xmlns:a="http://schemas.openxmlformats.org/drawingml/2006/main" xmlns:r="http://schemas.openxmlformats.org/officeDocument/2006/relationships" xmlns:p188="http://schemas.microsoft.com/office/powerpoint/2018/8/main">
  <p188:cm id="{7F948175-D16C-411A-9409-CBEF7E859811}" authorId="{4858E7FA-F602-CFF1-4AFA-F12EDD789BFA}" created="2024-11-12T10:57:22.756">
    <ac:txMkLst xmlns:ac="http://schemas.microsoft.com/office/drawing/2013/main/command">
      <pc:docMk xmlns:pc="http://schemas.microsoft.com/office/powerpoint/2013/main/command"/>
      <pc:sldMk xmlns:pc="http://schemas.microsoft.com/office/powerpoint/2013/main/command" cId="1977088263" sldId="308"/>
      <ac:graphicFrameMk id="2" creationId="{00000000-0000-0000-0000-000000000000}"/>
      <ac:tblMk/>
      <ac:tcMk rowId="3474802212" colId="3710683359"/>
      <ac:txMk cp="77" len="58">
        <ac:context len="136" hash="2095939540"/>
      </ac:txMk>
    </ac:txMkLst>
    <p188:pos x="4832430" y="1109240"/>
    <p188:txBody>
      <a:bodyPr/>
      <a:lstStyle/>
      <a:p>
        <a:r>
          <a:rPr lang="da-DK"/>
          <a:t>Hvad menes der specifikt med denne? Er det, om aftalerne er i overensstemmelse med innovationsstrategien? </a:t>
        </a:r>
      </a:p>
    </p188:txBody>
  </p188:cm>
  <p188:cm id="{B9482F83-D9DA-4048-B530-57A6A6F827C4}" authorId="{4858E7FA-F602-CFF1-4AFA-F12EDD789BFA}" created="2024-11-12T12:16:13.400">
    <ac:txMkLst xmlns:ac="http://schemas.microsoft.com/office/drawing/2013/main/command">
      <pc:docMk xmlns:pc="http://schemas.microsoft.com/office/powerpoint/2013/main/command"/>
      <pc:sldMk xmlns:pc="http://schemas.microsoft.com/office/powerpoint/2013/main/command" cId="1977088263" sldId="308"/>
      <ac:graphicFrameMk id="2" creationId="{00000000-0000-0000-0000-000000000000}"/>
      <ac:tblMk/>
      <ac:tcMk rowId="3249426926" colId="3710683359"/>
      <ac:txMk cp="62" len="11">
        <ac:context len="109" hash="2552937972"/>
      </ac:txMk>
    </ac:txMkLst>
    <p188:pos x="5469037" y="2826151"/>
    <p188:txBody>
      <a:bodyPr/>
      <a:lstStyle/>
      <a:p>
        <a:r>
          <a:rPr lang="da-DK"/>
          <a:t>Kunne det blot være "licens" eller "tilladelser"</a:t>
        </a:r>
      </a:p>
    </p188:txBody>
  </p188:cm>
  <p188:cm id="{FF7A1FA3-CD7D-45AC-9193-BB69464928D0}" authorId="{4858E7FA-F602-CFF1-4AFA-F12EDD789BFA}" created="2024-11-12T12:18:01.467">
    <ac:txMkLst xmlns:ac="http://schemas.microsoft.com/office/drawing/2013/main/command">
      <pc:docMk xmlns:pc="http://schemas.microsoft.com/office/powerpoint/2013/main/command"/>
      <pc:sldMk xmlns:pc="http://schemas.microsoft.com/office/powerpoint/2013/main/command" cId="1977088263" sldId="308"/>
      <ac:graphicFrameMk id="2" creationId="{00000000-0000-0000-0000-000000000000}"/>
      <ac:tblMk/>
      <ac:tcMk rowId="655132205" colId="3710683359"/>
      <ac:txMk cp="31" len="35">
        <ac:context len="140" hash="3454466253"/>
      </ac:txMk>
    </ac:txMkLst>
    <p188:pos x="5198962" y="1716911"/>
    <p188:txBody>
      <a:bodyPr/>
      <a:lstStyle/>
      <a:p>
        <a:r>
          <a:rPr lang="da-DK"/>
          <a:t>Skal forkortelsen IPR bruges mere konsekvent?</a:t>
        </a:r>
      </a:p>
    </p188:txBody>
  </p188:cm>
</p188:cmLst>
</file>

<file path=ppt/comments/modernComment_136_C45F2626.xml><?xml version="1.0" encoding="utf-8"?>
<p188:cmLst xmlns:a="http://schemas.openxmlformats.org/drawingml/2006/main" xmlns:r="http://schemas.openxmlformats.org/officeDocument/2006/relationships" xmlns:p188="http://schemas.microsoft.com/office/powerpoint/2018/8/main">
  <p188:cm id="{E24D9CA5-A3E9-472E-8152-C316616C2168}" authorId="{CBF17890-BABB-1313-9B2B-1DAB1DCA02BA}" created="2024-11-08T10:35:22.501">
    <ac:txMkLst xmlns:ac="http://schemas.microsoft.com/office/drawing/2013/main/command">
      <pc:docMk xmlns:pc="http://schemas.microsoft.com/office/powerpoint/2013/main/command"/>
      <pc:sldMk xmlns:pc="http://schemas.microsoft.com/office/powerpoint/2013/main/command" cId="3294570022" sldId="310"/>
      <ac:graphicFrameMk id="2" creationId="{00000000-0000-0000-0000-000000000000}"/>
      <ac:tblMk/>
      <ac:tcMk rowId="655132205" colId="3710683359"/>
      <ac:txMk cp="120" len="54">
        <ac:context len="254" hash="528814499"/>
      </ac:txMk>
    </ac:txMkLst>
    <p188:pos x="5989125" y="2300778"/>
    <p188:txBody>
      <a:bodyPr/>
      <a:lstStyle/>
      <a:p>
        <a:r>
          <a:rPr lang="da-DK"/>
          <a:t>Ovenfor står der, at der er innovationsvisionen, der giver ramme for fastlæggelse af innovationsstrategien. Kan innovationspolitikken også give en ramme for fastlæggelse af innovationsstrategien? Handler der snarere om, at politikken er med til at sikre implementering af innovationsstrategien? </a:t>
        </a:r>
      </a:p>
    </p188:txBody>
  </p188:cm>
  <p188:cm id="{4F9425AB-C2FA-4DAF-B06F-9F44D5A2A18F}" authorId="{CBF17890-BABB-1313-9B2B-1DAB1DCA02BA}" status="resolved" created="2024-11-08T10:36:48.192" complete="100000">
    <ac:txMkLst xmlns:ac="http://schemas.microsoft.com/office/drawing/2013/main/command">
      <pc:docMk xmlns:pc="http://schemas.microsoft.com/office/powerpoint/2013/main/command"/>
      <pc:sldMk xmlns:pc="http://schemas.microsoft.com/office/powerpoint/2013/main/command" cId="3294570022" sldId="310"/>
      <ac:graphicFrameMk id="2" creationId="{00000000-0000-0000-0000-000000000000}"/>
      <ac:tblMk/>
      <ac:tcMk rowId="3249426926" colId="3262572454"/>
      <ac:txMk cp="0" len="1">
        <ac:context len="11" hash="2837037534"/>
      </ac:txMk>
    </ac:txMkLst>
    <p188:pos x="769055" y="3623551"/>
    <p188:txBody>
      <a:bodyPr/>
      <a:lstStyle/>
      <a:p>
        <a:r>
          <a:rPr lang="da-DK"/>
          <a:t>Et dansk begreb kan fx være sammenhæng eller konsistens</a:t>
        </a:r>
      </a:p>
    </p188:txBody>
  </p188:cm>
</p188:cmLst>
</file>

<file path=ppt/comments/modernComment_141_4EC4102C.xml><?xml version="1.0" encoding="utf-8"?>
<p188:cmLst xmlns:a="http://schemas.openxmlformats.org/drawingml/2006/main" xmlns:r="http://schemas.openxmlformats.org/officeDocument/2006/relationships" xmlns:p188="http://schemas.microsoft.com/office/powerpoint/2018/8/main">
  <p188:cm id="{4A697F8C-BA4F-4DC1-BE4E-73F2DD73BAA3}" authorId="{CBF17890-BABB-1313-9B2B-1DAB1DCA02BA}" status="resolved" created="2024-11-08T10:12:53.160" complete="100000">
    <ac:txMkLst xmlns:ac="http://schemas.microsoft.com/office/drawing/2013/main/command">
      <pc:docMk xmlns:pc="http://schemas.microsoft.com/office/powerpoint/2013/main/command"/>
      <pc:sldMk xmlns:pc="http://schemas.microsoft.com/office/powerpoint/2013/main/command" cId="1321472044" sldId="321"/>
      <ac:spMk id="26" creationId="{4499A078-E1D7-3106-A8F8-7D7E7794AD5B}"/>
      <ac:txMk cp="294" len="1">
        <ac:context len="411" hash="3803030749"/>
      </ac:txMk>
    </ac:txMkLst>
    <p188:pos x="3942107" y="1022979"/>
    <p188:txBody>
      <a:bodyPr/>
      <a:lstStyle/>
      <a:p>
        <a:r>
          <a:rPr lang="da-DK"/>
          <a:t>Hvad menes der med relaterende problemstillinger? Handler det om mønstre i selvevalueringen? Hvis ikke, kan ordet "specifikke" måske anvendes?</a:t>
        </a:r>
      </a:p>
    </p188:txBody>
  </p188:cm>
  <p188:cm id="{D698578E-33EB-44D1-81AC-D9F83A62F2CD}" authorId="{CBF17890-BABB-1313-9B2B-1DAB1DCA02BA}" status="resolved" created="2024-11-08T10:14:02.417" complete="100000">
    <ac:txMkLst xmlns:ac="http://schemas.microsoft.com/office/drawing/2013/main/command">
      <pc:docMk xmlns:pc="http://schemas.microsoft.com/office/powerpoint/2013/main/command"/>
      <pc:sldMk xmlns:pc="http://schemas.microsoft.com/office/powerpoint/2013/main/command" cId="1321472044" sldId="321"/>
      <ac:spMk id="26" creationId="{4499A078-E1D7-3106-A8F8-7D7E7794AD5B}"/>
      <ac:txMk cp="410">
        <ac:context len="411" hash="3803030749"/>
      </ac:txMk>
    </ac:txMkLst>
    <p188:pos x="2796888" y="1386963"/>
    <p188:txBody>
      <a:bodyPr/>
      <a:lstStyle/>
      <a:p>
        <a:r>
          <a:rPr lang="da-DK"/>
          <a:t>Mangler der er ord efter "overblik over". Jeg har lidt svært ved at forstå sætningen, som den er nu. </a:t>
        </a:r>
      </a:p>
    </p188:txBody>
  </p188:cm>
  <p188:cm id="{36E7364B-B500-45A9-BDF0-042DDE53EF91}" authorId="{CBF17890-BABB-1313-9B2B-1DAB1DCA02BA}" status="resolved" created="2024-11-08T10:14:26.231" complete="100000">
    <ac:txMkLst xmlns:ac="http://schemas.microsoft.com/office/drawing/2013/main/command">
      <pc:docMk xmlns:pc="http://schemas.microsoft.com/office/powerpoint/2013/main/command"/>
      <pc:sldMk xmlns:pc="http://schemas.microsoft.com/office/powerpoint/2013/main/command" cId="1321472044" sldId="321"/>
      <ac:spMk id="29" creationId="{CD275F4E-031F-8497-AA0E-C36321081EE9}"/>
      <ac:txMk cp="133" len="5">
        <ac:context len="154" hash="735621854"/>
      </ac:txMk>
    </ac:txMkLst>
    <p188:pos x="10440561" y="436559"/>
    <p188:txBody>
      <a:bodyPr/>
      <a:lstStyle/>
      <a:p>
        <a:r>
          <a:rPr lang="da-DK"/>
          <a:t>Evt. link hertil.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0A41D8-5597-4090-9128-E2719DB7C99F}" type="datetimeFigureOut">
              <a:rPr lang="da-DK" smtClean="0"/>
              <a:t>22-11-2024</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BD7A1B-9343-4282-A60C-076C3E29B456}" type="slidenum">
              <a:rPr lang="da-DK" smtClean="0"/>
              <a:t>‹nr.›</a:t>
            </a:fld>
            <a:endParaRPr lang="da-DK"/>
          </a:p>
        </p:txBody>
      </p:sp>
    </p:spTree>
    <p:extLst>
      <p:ext uri="{BB962C8B-B14F-4D97-AF65-F5344CB8AC3E}">
        <p14:creationId xmlns:p14="http://schemas.microsoft.com/office/powerpoint/2010/main" val="2901628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Økosystem visualiseres anderledes</a:t>
            </a:r>
          </a:p>
          <a:p>
            <a:endParaRPr lang="da-DK" dirty="0"/>
          </a:p>
        </p:txBody>
      </p:sp>
      <p:sp>
        <p:nvSpPr>
          <p:cNvPr id="4" name="Pladsholder til slidenummer 3"/>
          <p:cNvSpPr>
            <a:spLocks noGrp="1"/>
          </p:cNvSpPr>
          <p:nvPr>
            <p:ph type="sldNum" sz="quarter" idx="10"/>
          </p:nvPr>
        </p:nvSpPr>
        <p:spPr/>
        <p:txBody>
          <a:bodyPr/>
          <a:lstStyle/>
          <a:p>
            <a:fld id="{A1BD7A1B-9343-4282-A60C-076C3E29B456}" type="slidenum">
              <a:rPr lang="da-DK" smtClean="0"/>
              <a:t>5</a:t>
            </a:fld>
            <a:endParaRPr lang="da-DK"/>
          </a:p>
        </p:txBody>
      </p:sp>
    </p:spTree>
    <p:extLst>
      <p:ext uri="{BB962C8B-B14F-4D97-AF65-F5344CB8AC3E}">
        <p14:creationId xmlns:p14="http://schemas.microsoft.com/office/powerpoint/2010/main" val="2123326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1BD7A1B-9343-4282-A60C-076C3E29B456}" type="slidenum">
              <a:rPr lang="da-DK" smtClean="0"/>
              <a:t>14</a:t>
            </a:fld>
            <a:endParaRPr lang="da-DK"/>
          </a:p>
        </p:txBody>
      </p:sp>
    </p:spTree>
    <p:extLst>
      <p:ext uri="{BB962C8B-B14F-4D97-AF65-F5344CB8AC3E}">
        <p14:creationId xmlns:p14="http://schemas.microsoft.com/office/powerpoint/2010/main" val="1918943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1BD7A1B-9343-4282-A60C-076C3E29B456}" type="slidenum">
              <a:rPr lang="da-DK" smtClean="0"/>
              <a:t>15</a:t>
            </a:fld>
            <a:endParaRPr lang="da-DK"/>
          </a:p>
        </p:txBody>
      </p:sp>
    </p:spTree>
    <p:extLst>
      <p:ext uri="{BB962C8B-B14F-4D97-AF65-F5344CB8AC3E}">
        <p14:creationId xmlns:p14="http://schemas.microsoft.com/office/powerpoint/2010/main" val="30030424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1BD7A1B-9343-4282-A60C-076C3E29B456}" type="slidenum">
              <a:rPr lang="da-DK" smtClean="0"/>
              <a:t>16</a:t>
            </a:fld>
            <a:endParaRPr lang="da-DK"/>
          </a:p>
        </p:txBody>
      </p:sp>
    </p:spTree>
    <p:extLst>
      <p:ext uri="{BB962C8B-B14F-4D97-AF65-F5344CB8AC3E}">
        <p14:creationId xmlns:p14="http://schemas.microsoft.com/office/powerpoint/2010/main" val="24055194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1BD7A1B-9343-4282-A60C-076C3E29B456}" type="slidenum">
              <a:rPr lang="da-DK" smtClean="0"/>
              <a:t>17</a:t>
            </a:fld>
            <a:endParaRPr lang="da-DK"/>
          </a:p>
        </p:txBody>
      </p:sp>
    </p:spTree>
    <p:extLst>
      <p:ext uri="{BB962C8B-B14F-4D97-AF65-F5344CB8AC3E}">
        <p14:creationId xmlns:p14="http://schemas.microsoft.com/office/powerpoint/2010/main" val="974277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1BD7A1B-9343-4282-A60C-076C3E29B456}" type="slidenum">
              <a:rPr lang="da-DK" smtClean="0"/>
              <a:t>18</a:t>
            </a:fld>
            <a:endParaRPr lang="da-DK"/>
          </a:p>
        </p:txBody>
      </p:sp>
    </p:spTree>
    <p:extLst>
      <p:ext uri="{BB962C8B-B14F-4D97-AF65-F5344CB8AC3E}">
        <p14:creationId xmlns:p14="http://schemas.microsoft.com/office/powerpoint/2010/main" val="38955576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1BD7A1B-9343-4282-A60C-076C3E29B456}" type="slidenum">
              <a:rPr lang="da-DK" smtClean="0"/>
              <a:t>19</a:t>
            </a:fld>
            <a:endParaRPr lang="da-DK"/>
          </a:p>
        </p:txBody>
      </p:sp>
    </p:spTree>
    <p:extLst>
      <p:ext uri="{BB962C8B-B14F-4D97-AF65-F5344CB8AC3E}">
        <p14:creationId xmlns:p14="http://schemas.microsoft.com/office/powerpoint/2010/main" val="4012772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1BD7A1B-9343-4282-A60C-076C3E29B456}" type="slidenum">
              <a:rPr lang="da-DK" smtClean="0"/>
              <a:t>6</a:t>
            </a:fld>
            <a:endParaRPr lang="da-DK"/>
          </a:p>
        </p:txBody>
      </p:sp>
    </p:spTree>
    <p:extLst>
      <p:ext uri="{BB962C8B-B14F-4D97-AF65-F5344CB8AC3E}">
        <p14:creationId xmlns:p14="http://schemas.microsoft.com/office/powerpoint/2010/main" val="2607689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1BD7A1B-9343-4282-A60C-076C3E29B456}" type="slidenum">
              <a:rPr lang="da-DK" smtClean="0"/>
              <a:t>7</a:t>
            </a:fld>
            <a:endParaRPr lang="da-DK"/>
          </a:p>
        </p:txBody>
      </p:sp>
    </p:spTree>
    <p:extLst>
      <p:ext uri="{BB962C8B-B14F-4D97-AF65-F5344CB8AC3E}">
        <p14:creationId xmlns:p14="http://schemas.microsoft.com/office/powerpoint/2010/main" val="244399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1BD7A1B-9343-4282-A60C-076C3E29B456}" type="slidenum">
              <a:rPr lang="da-DK" smtClean="0"/>
              <a:t>8</a:t>
            </a:fld>
            <a:endParaRPr lang="da-DK"/>
          </a:p>
        </p:txBody>
      </p:sp>
    </p:spTree>
    <p:extLst>
      <p:ext uri="{BB962C8B-B14F-4D97-AF65-F5344CB8AC3E}">
        <p14:creationId xmlns:p14="http://schemas.microsoft.com/office/powerpoint/2010/main" val="2450280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1BD7A1B-9343-4282-A60C-076C3E29B456}" type="slidenum">
              <a:rPr lang="da-DK" smtClean="0"/>
              <a:t>9</a:t>
            </a:fld>
            <a:endParaRPr lang="da-DK"/>
          </a:p>
        </p:txBody>
      </p:sp>
    </p:spTree>
    <p:extLst>
      <p:ext uri="{BB962C8B-B14F-4D97-AF65-F5344CB8AC3E}">
        <p14:creationId xmlns:p14="http://schemas.microsoft.com/office/powerpoint/2010/main" val="1477685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1BD7A1B-9343-4282-A60C-076C3E29B456}" type="slidenum">
              <a:rPr lang="da-DK" smtClean="0"/>
              <a:t>10</a:t>
            </a:fld>
            <a:endParaRPr lang="da-DK"/>
          </a:p>
        </p:txBody>
      </p:sp>
    </p:spTree>
    <p:extLst>
      <p:ext uri="{BB962C8B-B14F-4D97-AF65-F5344CB8AC3E}">
        <p14:creationId xmlns:p14="http://schemas.microsoft.com/office/powerpoint/2010/main" val="2373230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1BD7A1B-9343-4282-A60C-076C3E29B456}" type="slidenum">
              <a:rPr lang="da-DK" smtClean="0"/>
              <a:t>11</a:t>
            </a:fld>
            <a:endParaRPr lang="da-DK"/>
          </a:p>
        </p:txBody>
      </p:sp>
    </p:spTree>
    <p:extLst>
      <p:ext uri="{BB962C8B-B14F-4D97-AF65-F5344CB8AC3E}">
        <p14:creationId xmlns:p14="http://schemas.microsoft.com/office/powerpoint/2010/main" val="1183292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1BD7A1B-9343-4282-A60C-076C3E29B456}" type="slidenum">
              <a:rPr lang="da-DK" smtClean="0"/>
              <a:t>12</a:t>
            </a:fld>
            <a:endParaRPr lang="da-DK"/>
          </a:p>
        </p:txBody>
      </p:sp>
    </p:spTree>
    <p:extLst>
      <p:ext uri="{BB962C8B-B14F-4D97-AF65-F5344CB8AC3E}">
        <p14:creationId xmlns:p14="http://schemas.microsoft.com/office/powerpoint/2010/main" val="3624259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1BD7A1B-9343-4282-A60C-076C3E29B456}" type="slidenum">
              <a:rPr lang="da-DK" smtClean="0"/>
              <a:t>13</a:t>
            </a:fld>
            <a:endParaRPr lang="da-DK"/>
          </a:p>
        </p:txBody>
      </p:sp>
    </p:spTree>
    <p:extLst>
      <p:ext uri="{BB962C8B-B14F-4D97-AF65-F5344CB8AC3E}">
        <p14:creationId xmlns:p14="http://schemas.microsoft.com/office/powerpoint/2010/main" val="1799694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a:t>Klik for at redigere i master</a:t>
            </a:r>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2AC9F577-335C-40E3-9418-706944C8A850}" type="datetimeFigureOut">
              <a:rPr lang="da-DK" smtClean="0"/>
              <a:t>22-11-2024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A1AAD354-9DB7-48C4-834A-6E2A7CE0624F}" type="slidenum">
              <a:rPr lang="da-DK" smtClean="0"/>
              <a:t>‹nr.›</a:t>
            </a:fld>
            <a:endParaRPr lang="da-DK"/>
          </a:p>
        </p:txBody>
      </p:sp>
    </p:spTree>
    <p:extLst>
      <p:ext uri="{BB962C8B-B14F-4D97-AF65-F5344CB8AC3E}">
        <p14:creationId xmlns:p14="http://schemas.microsoft.com/office/powerpoint/2010/main" val="20800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2AC9F577-335C-40E3-9418-706944C8A850}" type="datetimeFigureOut">
              <a:rPr lang="da-DK" smtClean="0"/>
              <a:t>22-11-2024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A1AAD354-9DB7-48C4-834A-6E2A7CE0624F}" type="slidenum">
              <a:rPr lang="da-DK" smtClean="0"/>
              <a:t>‹nr.›</a:t>
            </a:fld>
            <a:endParaRPr lang="da-DK"/>
          </a:p>
        </p:txBody>
      </p:sp>
    </p:spTree>
    <p:extLst>
      <p:ext uri="{BB962C8B-B14F-4D97-AF65-F5344CB8AC3E}">
        <p14:creationId xmlns:p14="http://schemas.microsoft.com/office/powerpoint/2010/main" val="154988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2AC9F577-335C-40E3-9418-706944C8A850}" type="datetimeFigureOut">
              <a:rPr lang="da-DK" smtClean="0"/>
              <a:t>22-11-2024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A1AAD354-9DB7-48C4-834A-6E2A7CE0624F}" type="slidenum">
              <a:rPr lang="da-DK" smtClean="0"/>
              <a:t>‹nr.›</a:t>
            </a:fld>
            <a:endParaRPr lang="da-DK"/>
          </a:p>
        </p:txBody>
      </p:sp>
    </p:spTree>
    <p:extLst>
      <p:ext uri="{BB962C8B-B14F-4D97-AF65-F5344CB8AC3E}">
        <p14:creationId xmlns:p14="http://schemas.microsoft.com/office/powerpoint/2010/main" val="1296743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2AC9F577-335C-40E3-9418-706944C8A850}" type="datetimeFigureOut">
              <a:rPr lang="da-DK" smtClean="0"/>
              <a:t>22-11-2024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A1AAD354-9DB7-48C4-834A-6E2A7CE0624F}" type="slidenum">
              <a:rPr lang="da-DK" smtClean="0"/>
              <a:t>‹nr.›</a:t>
            </a:fld>
            <a:endParaRPr lang="da-DK"/>
          </a:p>
        </p:txBody>
      </p:sp>
    </p:spTree>
    <p:extLst>
      <p:ext uri="{BB962C8B-B14F-4D97-AF65-F5344CB8AC3E}">
        <p14:creationId xmlns:p14="http://schemas.microsoft.com/office/powerpoint/2010/main" val="796611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a:t>Klik for at redigere i master</a:t>
            </a:r>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Rediger typografien i masterens</a:t>
            </a:r>
          </a:p>
        </p:txBody>
      </p:sp>
      <p:sp>
        <p:nvSpPr>
          <p:cNvPr id="4" name="Pladsholder til dato 3"/>
          <p:cNvSpPr>
            <a:spLocks noGrp="1"/>
          </p:cNvSpPr>
          <p:nvPr>
            <p:ph type="dt" sz="half" idx="10"/>
          </p:nvPr>
        </p:nvSpPr>
        <p:spPr/>
        <p:txBody>
          <a:bodyPr/>
          <a:lstStyle/>
          <a:p>
            <a:fld id="{2AC9F577-335C-40E3-9418-706944C8A850}" type="datetimeFigureOut">
              <a:rPr lang="da-DK" smtClean="0"/>
              <a:t>22-11-2024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A1AAD354-9DB7-48C4-834A-6E2A7CE0624F}" type="slidenum">
              <a:rPr lang="da-DK" smtClean="0"/>
              <a:t>‹nr.›</a:t>
            </a:fld>
            <a:endParaRPr lang="da-DK"/>
          </a:p>
        </p:txBody>
      </p:sp>
    </p:spTree>
    <p:extLst>
      <p:ext uri="{BB962C8B-B14F-4D97-AF65-F5344CB8AC3E}">
        <p14:creationId xmlns:p14="http://schemas.microsoft.com/office/powerpoint/2010/main" val="1539650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838200" y="1825625"/>
            <a:ext cx="5181600" cy="435133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6172200" y="1825625"/>
            <a:ext cx="5181600" cy="435133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2AC9F577-335C-40E3-9418-706944C8A850}" type="datetimeFigureOut">
              <a:rPr lang="da-DK" smtClean="0"/>
              <a:t>22-11-2024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A1AAD354-9DB7-48C4-834A-6E2A7CE0624F}" type="slidenum">
              <a:rPr lang="da-DK" smtClean="0"/>
              <a:t>‹nr.›</a:t>
            </a:fld>
            <a:endParaRPr lang="da-DK"/>
          </a:p>
        </p:txBody>
      </p:sp>
    </p:spTree>
    <p:extLst>
      <p:ext uri="{BB962C8B-B14F-4D97-AF65-F5344CB8AC3E}">
        <p14:creationId xmlns:p14="http://schemas.microsoft.com/office/powerpoint/2010/main" val="1626702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a:t>Klik for at redigere i master</a:t>
            </a:r>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typografien i masterens</a:t>
            </a:r>
          </a:p>
        </p:txBody>
      </p:sp>
      <p:sp>
        <p:nvSpPr>
          <p:cNvPr id="4" name="Pladsholder til indhold 3"/>
          <p:cNvSpPr>
            <a:spLocks noGrp="1"/>
          </p:cNvSpPr>
          <p:nvPr>
            <p:ph sz="half" idx="2"/>
          </p:nvPr>
        </p:nvSpPr>
        <p:spPr>
          <a:xfrm>
            <a:off x="839788" y="2505075"/>
            <a:ext cx="5157787" cy="368458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typografien i masterens</a:t>
            </a:r>
          </a:p>
        </p:txBody>
      </p:sp>
      <p:sp>
        <p:nvSpPr>
          <p:cNvPr id="6" name="Pladsholder til indhold 5"/>
          <p:cNvSpPr>
            <a:spLocks noGrp="1"/>
          </p:cNvSpPr>
          <p:nvPr>
            <p:ph sz="quarter" idx="4"/>
          </p:nvPr>
        </p:nvSpPr>
        <p:spPr>
          <a:xfrm>
            <a:off x="6172200" y="2505075"/>
            <a:ext cx="5183188" cy="368458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2AC9F577-335C-40E3-9418-706944C8A850}" type="datetimeFigureOut">
              <a:rPr lang="da-DK" smtClean="0"/>
              <a:t>22-11-2024</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A1AAD354-9DB7-48C4-834A-6E2A7CE0624F}" type="slidenum">
              <a:rPr lang="da-DK" smtClean="0"/>
              <a:t>‹nr.›</a:t>
            </a:fld>
            <a:endParaRPr lang="da-DK"/>
          </a:p>
        </p:txBody>
      </p:sp>
    </p:spTree>
    <p:extLst>
      <p:ext uri="{BB962C8B-B14F-4D97-AF65-F5344CB8AC3E}">
        <p14:creationId xmlns:p14="http://schemas.microsoft.com/office/powerpoint/2010/main" val="1025569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dato 2"/>
          <p:cNvSpPr>
            <a:spLocks noGrp="1"/>
          </p:cNvSpPr>
          <p:nvPr>
            <p:ph type="dt" sz="half" idx="10"/>
          </p:nvPr>
        </p:nvSpPr>
        <p:spPr/>
        <p:txBody>
          <a:bodyPr/>
          <a:lstStyle/>
          <a:p>
            <a:fld id="{2AC9F577-335C-40E3-9418-706944C8A850}" type="datetimeFigureOut">
              <a:rPr lang="da-DK" smtClean="0"/>
              <a:t>22-11-2024</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A1AAD354-9DB7-48C4-834A-6E2A7CE0624F}" type="slidenum">
              <a:rPr lang="da-DK" smtClean="0"/>
              <a:t>‹nr.›</a:t>
            </a:fld>
            <a:endParaRPr lang="da-DK"/>
          </a:p>
        </p:txBody>
      </p:sp>
    </p:spTree>
    <p:extLst>
      <p:ext uri="{BB962C8B-B14F-4D97-AF65-F5344CB8AC3E}">
        <p14:creationId xmlns:p14="http://schemas.microsoft.com/office/powerpoint/2010/main" val="2730965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2AC9F577-335C-40E3-9418-706944C8A850}" type="datetimeFigureOut">
              <a:rPr lang="da-DK" smtClean="0"/>
              <a:t>22-11-2024</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A1AAD354-9DB7-48C4-834A-6E2A7CE0624F}" type="slidenum">
              <a:rPr lang="da-DK" smtClean="0"/>
              <a:t>‹nr.›</a:t>
            </a:fld>
            <a:endParaRPr lang="da-DK"/>
          </a:p>
        </p:txBody>
      </p:sp>
    </p:spTree>
    <p:extLst>
      <p:ext uri="{BB962C8B-B14F-4D97-AF65-F5344CB8AC3E}">
        <p14:creationId xmlns:p14="http://schemas.microsoft.com/office/powerpoint/2010/main" val="4261700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typografien i masterens</a:t>
            </a:r>
          </a:p>
        </p:txBody>
      </p:sp>
      <p:sp>
        <p:nvSpPr>
          <p:cNvPr id="5" name="Pladsholder til dato 4"/>
          <p:cNvSpPr>
            <a:spLocks noGrp="1"/>
          </p:cNvSpPr>
          <p:nvPr>
            <p:ph type="dt" sz="half" idx="10"/>
          </p:nvPr>
        </p:nvSpPr>
        <p:spPr/>
        <p:txBody>
          <a:bodyPr/>
          <a:lstStyle/>
          <a:p>
            <a:fld id="{2AC9F577-335C-40E3-9418-706944C8A850}" type="datetimeFigureOut">
              <a:rPr lang="da-DK" smtClean="0"/>
              <a:t>22-11-2024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A1AAD354-9DB7-48C4-834A-6E2A7CE0624F}" type="slidenum">
              <a:rPr lang="da-DK" smtClean="0"/>
              <a:t>‹nr.›</a:t>
            </a:fld>
            <a:endParaRPr lang="da-DK"/>
          </a:p>
        </p:txBody>
      </p:sp>
    </p:spTree>
    <p:extLst>
      <p:ext uri="{BB962C8B-B14F-4D97-AF65-F5344CB8AC3E}">
        <p14:creationId xmlns:p14="http://schemas.microsoft.com/office/powerpoint/2010/main" val="2079250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typografien i masterens</a:t>
            </a:r>
          </a:p>
        </p:txBody>
      </p:sp>
      <p:sp>
        <p:nvSpPr>
          <p:cNvPr id="5" name="Pladsholder til dato 4"/>
          <p:cNvSpPr>
            <a:spLocks noGrp="1"/>
          </p:cNvSpPr>
          <p:nvPr>
            <p:ph type="dt" sz="half" idx="10"/>
          </p:nvPr>
        </p:nvSpPr>
        <p:spPr/>
        <p:txBody>
          <a:bodyPr/>
          <a:lstStyle/>
          <a:p>
            <a:fld id="{2AC9F577-335C-40E3-9418-706944C8A850}" type="datetimeFigureOut">
              <a:rPr lang="da-DK" smtClean="0"/>
              <a:t>22-11-2024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A1AAD354-9DB7-48C4-834A-6E2A7CE0624F}" type="slidenum">
              <a:rPr lang="da-DK" smtClean="0"/>
              <a:t>‹nr.›</a:t>
            </a:fld>
            <a:endParaRPr lang="da-DK"/>
          </a:p>
        </p:txBody>
      </p:sp>
    </p:spTree>
    <p:extLst>
      <p:ext uri="{BB962C8B-B14F-4D97-AF65-F5344CB8AC3E}">
        <p14:creationId xmlns:p14="http://schemas.microsoft.com/office/powerpoint/2010/main" val="2597140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i master</a:t>
            </a:r>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C9F577-335C-40E3-9418-706944C8A850}" type="datetimeFigureOut">
              <a:rPr lang="da-DK" smtClean="0"/>
              <a:t>22-11-2024</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AAD354-9DB7-48C4-834A-6E2A7CE0624F}" type="slidenum">
              <a:rPr lang="da-DK" smtClean="0"/>
              <a:t>‹nr.›</a:t>
            </a:fld>
            <a:endParaRPr lang="da-DK"/>
          </a:p>
        </p:txBody>
      </p:sp>
    </p:spTree>
    <p:extLst>
      <p:ext uri="{BB962C8B-B14F-4D97-AF65-F5344CB8AC3E}">
        <p14:creationId xmlns:p14="http://schemas.microsoft.com/office/powerpoint/2010/main" val="1454383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microsoft.com/office/2018/10/relationships/comments" Target="../comments/modernComment_12C_B1BEDFD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18/10/relationships/comments" Target="../comments/modernComment_12D_E7460486.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18/10/relationships/comments" Target="../comments/modernComment_12E_CCB47BE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18/10/relationships/comments" Target="../comments/modernComment_12F_917C629C.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18/10/relationships/comments" Target="../comments/modernComment_130_A433CB9C.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18/10/relationships/comments" Target="../comments/modernComment_131_5D6B206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18/10/relationships/comments" Target="../comments/modernComment_133_1F399900.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18/10/relationships/comments" Target="../comments/modernComment_134_75D7F907.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41_4EC4102C.xml"/><Relationship Id="rId1" Type="http://schemas.openxmlformats.org/officeDocument/2006/relationships/slideLayout" Target="../slideLayouts/slideLayout2.xml"/><Relationship Id="rId6" Type="http://schemas.openxmlformats.org/officeDocument/2006/relationships/hyperlink" Target="https://en.wikipedia.org/wiki/ISO_56000"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1.png"/><Relationship Id="rId18" Type="http://schemas.openxmlformats.org/officeDocument/2006/relationships/image" Target="../media/image25.png"/><Relationship Id="rId3" Type="http://schemas.openxmlformats.org/officeDocument/2006/relationships/image" Target="../media/image11.png"/><Relationship Id="rId21" Type="http://schemas.openxmlformats.org/officeDocument/2006/relationships/image" Target="../media/image24.png"/><Relationship Id="rId7" Type="http://schemas.openxmlformats.org/officeDocument/2006/relationships/image" Target="../media/image19.png"/><Relationship Id="rId12" Type="http://schemas.openxmlformats.org/officeDocument/2006/relationships/image" Target="../media/image18.png"/><Relationship Id="rId17" Type="http://schemas.openxmlformats.org/officeDocument/2006/relationships/image" Target="../media/image28.png"/><Relationship Id="rId2" Type="http://schemas.openxmlformats.org/officeDocument/2006/relationships/image" Target="../media/image10.png"/><Relationship Id="rId16" Type="http://schemas.openxmlformats.org/officeDocument/2006/relationships/image" Target="../media/image23.png"/><Relationship Id="rId20"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17.png"/><Relationship Id="rId24" Type="http://schemas.openxmlformats.org/officeDocument/2006/relationships/image" Target="../media/image31.png"/><Relationship Id="rId5" Type="http://schemas.openxmlformats.org/officeDocument/2006/relationships/image" Target="../media/image14.png"/><Relationship Id="rId15" Type="http://schemas.openxmlformats.org/officeDocument/2006/relationships/image" Target="../media/image27.png"/><Relationship Id="rId23" Type="http://schemas.openxmlformats.org/officeDocument/2006/relationships/image" Target="../media/image30.png"/><Relationship Id="rId10" Type="http://schemas.openxmlformats.org/officeDocument/2006/relationships/image" Target="../media/image16.png"/><Relationship Id="rId19" Type="http://schemas.openxmlformats.org/officeDocument/2006/relationships/image" Target="../media/image26.png"/><Relationship Id="rId4" Type="http://schemas.openxmlformats.org/officeDocument/2006/relationships/image" Target="../media/image12.png"/><Relationship Id="rId9" Type="http://schemas.openxmlformats.org/officeDocument/2006/relationships/image" Target="../media/image13.png"/><Relationship Id="rId14" Type="http://schemas.openxmlformats.org/officeDocument/2006/relationships/image" Target="../media/image32.png"/><Relationship Id="rId22" Type="http://schemas.openxmlformats.org/officeDocument/2006/relationships/image" Target="../media/image29.png"/></Relationships>
</file>

<file path=ppt/slides/_rels/slide21.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7.png"/><Relationship Id="rId12" Type="http://schemas.openxmlformats.org/officeDocument/2006/relationships/image" Target="../media/image22.png"/><Relationship Id="rId2" Type="http://schemas.openxmlformats.org/officeDocument/2006/relationships/image" Target="../media/image10.png"/><Relationship Id="rId16"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32.png"/><Relationship Id="rId11" Type="http://schemas.openxmlformats.org/officeDocument/2006/relationships/image" Target="../media/image26.png"/><Relationship Id="rId5" Type="http://schemas.openxmlformats.org/officeDocument/2006/relationships/image" Target="../media/image21.png"/><Relationship Id="rId15" Type="http://schemas.openxmlformats.org/officeDocument/2006/relationships/image" Target="../media/image30.png"/><Relationship Id="rId10" Type="http://schemas.openxmlformats.org/officeDocument/2006/relationships/image" Target="../media/image25.png"/><Relationship Id="rId4" Type="http://schemas.openxmlformats.org/officeDocument/2006/relationships/image" Target="../media/image20.png"/><Relationship Id="rId9" Type="http://schemas.openxmlformats.org/officeDocument/2006/relationships/image" Target="../media/image28.png"/><Relationship Id="rId14" Type="http://schemas.openxmlformats.org/officeDocument/2006/relationships/image" Target="../media/image29.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18" Type="http://schemas.openxmlformats.org/officeDocument/2006/relationships/image" Target="../media/image26.png"/><Relationship Id="rId3" Type="http://schemas.openxmlformats.org/officeDocument/2006/relationships/image" Target="../media/image11.png"/><Relationship Id="rId21" Type="http://schemas.openxmlformats.org/officeDocument/2006/relationships/image" Target="../media/image29.png"/><Relationship Id="rId7" Type="http://schemas.openxmlformats.org/officeDocument/2006/relationships/image" Target="../media/image15.png"/><Relationship Id="rId12" Type="http://schemas.openxmlformats.org/officeDocument/2006/relationships/image" Target="../media/image20.png"/><Relationship Id="rId17" Type="http://schemas.openxmlformats.org/officeDocument/2006/relationships/image" Target="../media/image25.png"/><Relationship Id="rId2" Type="http://schemas.openxmlformats.org/officeDocument/2006/relationships/image" Target="../media/image10.png"/><Relationship Id="rId16" Type="http://schemas.openxmlformats.org/officeDocument/2006/relationships/image" Target="../media/image24.png"/><Relationship Id="rId20"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png"/><Relationship Id="rId24" Type="http://schemas.openxmlformats.org/officeDocument/2006/relationships/image" Target="../media/image32.png"/><Relationship Id="rId5" Type="http://schemas.openxmlformats.org/officeDocument/2006/relationships/image" Target="../media/image13.png"/><Relationship Id="rId15" Type="http://schemas.openxmlformats.org/officeDocument/2006/relationships/image" Target="../media/image23.png"/><Relationship Id="rId23" Type="http://schemas.openxmlformats.org/officeDocument/2006/relationships/image" Target="../media/image31.png"/><Relationship Id="rId10" Type="http://schemas.openxmlformats.org/officeDocument/2006/relationships/image" Target="../media/image18.png"/><Relationship Id="rId19" Type="http://schemas.openxmlformats.org/officeDocument/2006/relationships/image" Target="../media/image27.png"/><Relationship Id="rId4" Type="http://schemas.openxmlformats.org/officeDocument/2006/relationships/image" Target="../media/image12.png"/><Relationship Id="rId9" Type="http://schemas.openxmlformats.org/officeDocument/2006/relationships/image" Target="../media/image17.png"/><Relationship Id="rId14" Type="http://schemas.openxmlformats.org/officeDocument/2006/relationships/image" Target="../media/image22.png"/><Relationship Id="rId22" Type="http://schemas.openxmlformats.org/officeDocument/2006/relationships/image" Target="../media/image30.png"/></Relationships>
</file>

<file path=ppt/slides/_rels/slide5.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22.png"/><Relationship Id="rId3" Type="http://schemas.openxmlformats.org/officeDocument/2006/relationships/image" Target="../media/image10.png"/><Relationship Id="rId7" Type="http://schemas.openxmlformats.org/officeDocument/2006/relationships/image" Target="../media/image32.png"/><Relationship Id="rId12" Type="http://schemas.openxmlformats.org/officeDocument/2006/relationships/image" Target="../media/image26.png"/><Relationship Id="rId17" Type="http://schemas.openxmlformats.org/officeDocument/2006/relationships/image" Target="../media/image31.png"/><Relationship Id="rId2" Type="http://schemas.openxmlformats.org/officeDocument/2006/relationships/notesSlide" Target="../notesSlides/notesSlide1.xml"/><Relationship Id="rId16"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20.png"/><Relationship Id="rId11" Type="http://schemas.openxmlformats.org/officeDocument/2006/relationships/image" Target="../media/image25.png"/><Relationship Id="rId5" Type="http://schemas.openxmlformats.org/officeDocument/2006/relationships/image" Target="../media/image19.png"/><Relationship Id="rId15" Type="http://schemas.openxmlformats.org/officeDocument/2006/relationships/image" Target="../media/image29.png"/><Relationship Id="rId10" Type="http://schemas.openxmlformats.org/officeDocument/2006/relationships/image" Target="../media/image28.png"/><Relationship Id="rId4" Type="http://schemas.openxmlformats.org/officeDocument/2006/relationships/image" Target="../media/image21.png"/><Relationship Id="rId9" Type="http://schemas.openxmlformats.org/officeDocument/2006/relationships/image" Target="../media/image23.png"/><Relationship Id="rId14" Type="http://schemas.openxmlformats.org/officeDocument/2006/relationships/image" Target="../media/image24.png"/></Relationships>
</file>

<file path=ppt/slides/_rels/slide6.xml.rels><?xml version="1.0" encoding="UTF-8" standalone="yes"?>
<Relationships xmlns="http://schemas.openxmlformats.org/package/2006/relationships"><Relationship Id="rId3" Type="http://schemas.microsoft.com/office/2018/10/relationships/comments" Target="../comments/modernComment_136_C45F2626.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18/10/relationships/comments" Target="../comments/modernComment_129_9924C0BC.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18/10/relationships/comments" Target="../comments/modernComment_12A_4B581668.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18/10/relationships/comments" Target="../comments/modernComment_12B_7AF072D.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683396" y="285841"/>
            <a:ext cx="9071858" cy="553998"/>
          </a:xfrm>
          <a:prstGeom prst="rect">
            <a:avLst/>
          </a:prstGeom>
          <a:noFill/>
        </p:spPr>
        <p:txBody>
          <a:bodyPr wrap="square" rtlCol="0">
            <a:spAutoFit/>
          </a:bodyPr>
          <a:lstStyle/>
          <a:p>
            <a:r>
              <a:rPr lang="da-DK" sz="3000" b="1" dirty="0"/>
              <a:t>Hvad er innovationshuset?</a:t>
            </a:r>
          </a:p>
        </p:txBody>
      </p:sp>
      <p:sp>
        <p:nvSpPr>
          <p:cNvPr id="2" name="Rektangel: afrundede hjørner 1">
            <a:extLst>
              <a:ext uri="{FF2B5EF4-FFF2-40B4-BE49-F238E27FC236}">
                <a16:creationId xmlns:a16="http://schemas.microsoft.com/office/drawing/2014/main" id="{456D1D64-7951-1C85-FB4C-9B35DA94253D}"/>
              </a:ext>
            </a:extLst>
          </p:cNvPr>
          <p:cNvSpPr/>
          <p:nvPr/>
        </p:nvSpPr>
        <p:spPr>
          <a:xfrm>
            <a:off x="683396" y="1262951"/>
            <a:ext cx="10501277" cy="768070"/>
          </a:xfrm>
          <a:prstGeom prst="roundRect">
            <a:avLst>
              <a:gd name="adj" fmla="val 0"/>
            </a:avLst>
          </a:prstGeom>
          <a:ln w="25400">
            <a:noFill/>
          </a:ln>
        </p:spPr>
        <p:style>
          <a:lnRef idx="2">
            <a:schemeClr val="dk1"/>
          </a:lnRef>
          <a:fillRef idx="1">
            <a:schemeClr val="lt1"/>
          </a:fillRef>
          <a:effectRef idx="0">
            <a:schemeClr val="dk1"/>
          </a:effectRef>
          <a:fontRef idx="minor">
            <a:schemeClr val="dk1"/>
          </a:fontRef>
        </p:style>
        <p:txBody>
          <a:bodyPr rtlCol="0" anchor="t"/>
          <a:lstStyle/>
          <a:p>
            <a:pPr algn="ctr"/>
            <a:r>
              <a:rPr lang="da-DK" i="1" dirty="0">
                <a:latin typeface="Verdana" panose="020B0604030504040204" pitchFamily="34" charset="0"/>
                <a:ea typeface="Verdana" panose="020B0604030504040204" pitchFamily="34" charset="0"/>
              </a:rPr>
              <a:t>”Innovationshuset” er et rammesættende ledelsesværktøj udviklet med afsæt i </a:t>
            </a:r>
          </a:p>
          <a:p>
            <a:pPr algn="ctr"/>
            <a:r>
              <a:rPr lang="da-DK" i="1" dirty="0">
                <a:latin typeface="Verdana" panose="020B0604030504040204" pitchFamily="34" charset="0"/>
                <a:ea typeface="Verdana" panose="020B0604030504040204" pitchFamily="34" charset="0"/>
              </a:rPr>
              <a:t>ledelsesstandarden ISO 56000 - Innovation Management System.</a:t>
            </a:r>
          </a:p>
        </p:txBody>
      </p:sp>
      <p:sp>
        <p:nvSpPr>
          <p:cNvPr id="3" name="Rektangel: afrundede hjørner 2">
            <a:extLst>
              <a:ext uri="{FF2B5EF4-FFF2-40B4-BE49-F238E27FC236}">
                <a16:creationId xmlns:a16="http://schemas.microsoft.com/office/drawing/2014/main" id="{4A563C20-6369-1F7A-F0C3-B622E4015CE0}"/>
              </a:ext>
            </a:extLst>
          </p:cNvPr>
          <p:cNvSpPr/>
          <p:nvPr/>
        </p:nvSpPr>
        <p:spPr>
          <a:xfrm>
            <a:off x="683396" y="3864192"/>
            <a:ext cx="5040000" cy="2677282"/>
          </a:xfrm>
          <a:prstGeom prst="roundRect">
            <a:avLst>
              <a:gd name="adj" fmla="val 7929"/>
            </a:avLst>
          </a:prstGeom>
          <a:solidFill>
            <a:schemeClr val="accent6">
              <a:lumMod val="20000"/>
              <a:lumOff val="80000"/>
            </a:schemeClr>
          </a:solidFill>
          <a:ln w="25400">
            <a:solidFill>
              <a:schemeClr val="accent6">
                <a:lumMod val="75000"/>
              </a:schemeClr>
            </a:solidFill>
          </a:ln>
        </p:spPr>
        <p:style>
          <a:lnRef idx="2">
            <a:schemeClr val="dk1"/>
          </a:lnRef>
          <a:fillRef idx="1">
            <a:schemeClr val="lt1"/>
          </a:fillRef>
          <a:effectRef idx="0">
            <a:schemeClr val="dk1"/>
          </a:effectRef>
          <a:fontRef idx="minor">
            <a:schemeClr val="dk1"/>
          </a:fontRef>
        </p:style>
        <p:txBody>
          <a:bodyPr rtlCol="0" anchor="t"/>
          <a:lstStyle/>
          <a:p>
            <a:pPr algn="ctr"/>
            <a:r>
              <a:rPr lang="da-DK" sz="1400" b="1" dirty="0">
                <a:solidFill>
                  <a:schemeClr val="accent6">
                    <a:lumMod val="75000"/>
                  </a:schemeClr>
                </a:solidFill>
                <a:latin typeface="Verdana" panose="020B0604030504040204" pitchFamily="34" charset="0"/>
                <a:ea typeface="Verdana" panose="020B0604030504040204" pitchFamily="34" charset="0"/>
              </a:rPr>
              <a:t>Hvad kan Innovationshuset bruges til?</a:t>
            </a:r>
          </a:p>
          <a:p>
            <a:endParaRPr lang="da-DK" sz="1200" dirty="0">
              <a:latin typeface="Verdana" panose="020B0604030504040204" pitchFamily="34" charset="0"/>
              <a:ea typeface="Verdana" panose="020B0604030504040204" pitchFamily="34" charset="0"/>
            </a:endParaRPr>
          </a:p>
          <a:p>
            <a:pPr marL="171450" indent="-171450">
              <a:spcAft>
                <a:spcPts val="600"/>
              </a:spcAft>
              <a:buFont typeface="Arial" panose="020B0604020202020204" pitchFamily="34" charset="0"/>
              <a:buChar char="•"/>
            </a:pPr>
            <a:r>
              <a:rPr lang="da-DK" sz="1200" dirty="0">
                <a:latin typeface="Verdana" panose="020B0604030504040204" pitchFamily="34" charset="0"/>
                <a:ea typeface="Verdana" panose="020B0604030504040204" pitchFamily="34" charset="0"/>
              </a:rPr>
              <a:t>Som en overordnet </a:t>
            </a:r>
            <a:r>
              <a:rPr lang="da-DK" sz="1200" u="sng" dirty="0">
                <a:latin typeface="Verdana" panose="020B0604030504040204" pitchFamily="34" charset="0"/>
                <a:ea typeface="Verdana" panose="020B0604030504040204" pitchFamily="34" charset="0"/>
              </a:rPr>
              <a:t>referenceramme</a:t>
            </a:r>
            <a:r>
              <a:rPr lang="da-DK" sz="1200" dirty="0">
                <a:latin typeface="Verdana" panose="020B0604030504040204" pitchFamily="34" charset="0"/>
                <a:ea typeface="Verdana" panose="020B0604030504040204" pitchFamily="34" charset="0"/>
              </a:rPr>
              <a:t>, der kan give et </a:t>
            </a:r>
            <a:r>
              <a:rPr lang="da-DK" sz="1200" u="sng" dirty="0">
                <a:latin typeface="Verdana" panose="020B0604030504040204" pitchFamily="34" charset="0"/>
                <a:ea typeface="Verdana" panose="020B0604030504040204" pitchFamily="34" charset="0"/>
              </a:rPr>
              <a:t>fælles sprog </a:t>
            </a:r>
            <a:r>
              <a:rPr lang="da-DK" sz="1200" dirty="0">
                <a:latin typeface="Verdana" panose="020B0604030504040204" pitchFamily="34" charset="0"/>
                <a:ea typeface="Verdana" panose="020B0604030504040204" pitchFamily="34" charset="0"/>
              </a:rPr>
              <a:t>til arbejdet med en samlet innovationsindsats og de delelementer der indgår i en sådan indsats.</a:t>
            </a:r>
          </a:p>
          <a:p>
            <a:pPr marL="171450" indent="-171450">
              <a:spcAft>
                <a:spcPts val="600"/>
              </a:spcAft>
              <a:buFont typeface="Arial" panose="020B0604020202020204" pitchFamily="34" charset="0"/>
              <a:buChar char="•"/>
            </a:pPr>
            <a:r>
              <a:rPr lang="da-DK" sz="1200" dirty="0">
                <a:latin typeface="Verdana" panose="020B0604030504040204" pitchFamily="34" charset="0"/>
                <a:ea typeface="Verdana" panose="020B0604030504040204" pitchFamily="34" charset="0"/>
              </a:rPr>
              <a:t>Som et </a:t>
            </a:r>
            <a:r>
              <a:rPr lang="da-DK" sz="1200" u="sng" dirty="0">
                <a:latin typeface="Verdana" panose="020B0604030504040204" pitchFamily="34" charset="0"/>
                <a:ea typeface="Verdana" panose="020B0604030504040204" pitchFamily="34" charset="0"/>
              </a:rPr>
              <a:t>skelet</a:t>
            </a:r>
            <a:r>
              <a:rPr lang="da-DK" sz="1200" dirty="0">
                <a:latin typeface="Verdana" panose="020B0604030504040204" pitchFamily="34" charset="0"/>
                <a:ea typeface="Verdana" panose="020B0604030504040204" pitchFamily="34" charset="0"/>
              </a:rPr>
              <a:t>, der kan danne afsæt for </a:t>
            </a:r>
            <a:r>
              <a:rPr lang="da-DK" sz="1200" u="sng" dirty="0">
                <a:latin typeface="Verdana" panose="020B0604030504040204" pitchFamily="34" charset="0"/>
                <a:ea typeface="Verdana" panose="020B0604030504040204" pitchFamily="34" charset="0"/>
              </a:rPr>
              <a:t>selvevaluering</a:t>
            </a:r>
            <a:r>
              <a:rPr lang="da-DK" sz="1200" dirty="0">
                <a:latin typeface="Verdana" panose="020B0604030504040204" pitchFamily="34" charset="0"/>
                <a:ea typeface="Verdana" panose="020B0604030504040204" pitchFamily="34" charset="0"/>
              </a:rPr>
              <a:t> af den nuværende innovationsindsats og identificering af forbedringspotentialer.</a:t>
            </a:r>
          </a:p>
          <a:p>
            <a:pPr marL="171450" indent="-171450">
              <a:spcAft>
                <a:spcPts val="600"/>
              </a:spcAft>
              <a:buFont typeface="Arial" panose="020B0604020202020204" pitchFamily="34" charset="0"/>
              <a:buChar char="•"/>
            </a:pPr>
            <a:r>
              <a:rPr lang="da-DK" sz="1200" dirty="0">
                <a:latin typeface="Verdana" panose="020B0604030504040204" pitchFamily="34" charset="0"/>
                <a:ea typeface="Verdana" panose="020B0604030504040204" pitchFamily="34" charset="0"/>
              </a:rPr>
              <a:t>Som et </a:t>
            </a:r>
            <a:r>
              <a:rPr lang="da-DK" sz="1200" u="sng" dirty="0">
                <a:latin typeface="Verdana" panose="020B0604030504040204" pitchFamily="34" charset="0"/>
                <a:ea typeface="Verdana" panose="020B0604030504040204" pitchFamily="34" charset="0"/>
              </a:rPr>
              <a:t>opslagsværk</a:t>
            </a:r>
            <a:r>
              <a:rPr lang="da-DK" sz="1200" dirty="0">
                <a:latin typeface="Verdana" panose="020B0604030504040204" pitchFamily="34" charset="0"/>
                <a:ea typeface="Verdana" panose="020B0604030504040204" pitchFamily="34" charset="0"/>
              </a:rPr>
              <a:t>, der kan give </a:t>
            </a:r>
            <a:r>
              <a:rPr lang="da-DK" sz="1200" u="sng" dirty="0">
                <a:latin typeface="Verdana" panose="020B0604030504040204" pitchFamily="34" charset="0"/>
                <a:ea typeface="Verdana" panose="020B0604030504040204" pitchFamily="34" charset="0"/>
              </a:rPr>
              <a:t>inspiration</a:t>
            </a:r>
            <a:r>
              <a:rPr lang="da-DK" sz="1200" dirty="0">
                <a:latin typeface="Verdana" panose="020B0604030504040204" pitchFamily="34" charset="0"/>
                <a:ea typeface="Verdana" panose="020B0604030504040204" pitchFamily="34" charset="0"/>
              </a:rPr>
              <a:t> og bringe opmærksomhed på forhold, der kan være relevante at overveje i ledelsen og udviklingen af de delelementer, der indgår i den samlede innovationsindsats.</a:t>
            </a:r>
          </a:p>
        </p:txBody>
      </p:sp>
      <p:sp>
        <p:nvSpPr>
          <p:cNvPr id="4" name="Rektangel: afrundede hjørner 3">
            <a:extLst>
              <a:ext uri="{FF2B5EF4-FFF2-40B4-BE49-F238E27FC236}">
                <a16:creationId xmlns:a16="http://schemas.microsoft.com/office/drawing/2014/main" id="{562D3D7E-8C47-E45E-040F-E47D417945FB}"/>
              </a:ext>
            </a:extLst>
          </p:cNvPr>
          <p:cNvSpPr/>
          <p:nvPr/>
        </p:nvSpPr>
        <p:spPr>
          <a:xfrm>
            <a:off x="6154556" y="3864192"/>
            <a:ext cx="5040000" cy="2677282"/>
          </a:xfrm>
          <a:prstGeom prst="roundRect">
            <a:avLst>
              <a:gd name="adj" fmla="val 7929"/>
            </a:avLst>
          </a:prstGeom>
          <a:solidFill>
            <a:schemeClr val="accent2">
              <a:lumMod val="20000"/>
              <a:lumOff val="80000"/>
            </a:schemeClr>
          </a:solidFill>
          <a:ln w="25400">
            <a:solidFill>
              <a:schemeClr val="accent2">
                <a:lumMod val="75000"/>
              </a:schemeClr>
            </a:solidFill>
          </a:ln>
        </p:spPr>
        <p:style>
          <a:lnRef idx="2">
            <a:schemeClr val="dk1"/>
          </a:lnRef>
          <a:fillRef idx="1">
            <a:schemeClr val="lt1"/>
          </a:fillRef>
          <a:effectRef idx="0">
            <a:schemeClr val="dk1"/>
          </a:effectRef>
          <a:fontRef idx="minor">
            <a:schemeClr val="dk1"/>
          </a:fontRef>
        </p:style>
        <p:txBody>
          <a:bodyPr rtlCol="0" anchor="t"/>
          <a:lstStyle/>
          <a:p>
            <a:pPr algn="ctr"/>
            <a:r>
              <a:rPr lang="da-DK" sz="1400" b="1" dirty="0">
                <a:solidFill>
                  <a:schemeClr val="accent2">
                    <a:lumMod val="75000"/>
                  </a:schemeClr>
                </a:solidFill>
                <a:latin typeface="Verdana" panose="020B0604030504040204" pitchFamily="34" charset="0"/>
                <a:ea typeface="Verdana" panose="020B0604030504040204" pitchFamily="34" charset="0"/>
              </a:rPr>
              <a:t>Hvad kan Innovationshuset </a:t>
            </a:r>
            <a:r>
              <a:rPr lang="da-DK" sz="1400" b="1" i="1" u="sng" dirty="0">
                <a:solidFill>
                  <a:schemeClr val="accent2">
                    <a:lumMod val="75000"/>
                  </a:schemeClr>
                </a:solidFill>
                <a:latin typeface="Verdana" panose="020B0604030504040204" pitchFamily="34" charset="0"/>
                <a:ea typeface="Verdana" panose="020B0604030504040204" pitchFamily="34" charset="0"/>
              </a:rPr>
              <a:t>ikke</a:t>
            </a:r>
            <a:r>
              <a:rPr lang="da-DK" sz="1400" b="1" dirty="0">
                <a:solidFill>
                  <a:schemeClr val="accent2">
                    <a:lumMod val="75000"/>
                  </a:schemeClr>
                </a:solidFill>
                <a:latin typeface="Verdana" panose="020B0604030504040204" pitchFamily="34" charset="0"/>
                <a:ea typeface="Verdana" panose="020B0604030504040204" pitchFamily="34" charset="0"/>
              </a:rPr>
              <a:t> bruges til?</a:t>
            </a:r>
          </a:p>
          <a:p>
            <a:endParaRPr lang="da-DK" sz="1200" dirty="0">
              <a:latin typeface="Verdana" panose="020B0604030504040204" pitchFamily="34" charset="0"/>
              <a:ea typeface="Verdana" panose="020B0604030504040204" pitchFamily="34" charset="0"/>
            </a:endParaRPr>
          </a:p>
          <a:p>
            <a:pPr marL="171450" indent="-171450">
              <a:spcAft>
                <a:spcPts val="600"/>
              </a:spcAft>
              <a:buFont typeface="Arial" panose="020B0604020202020204" pitchFamily="34" charset="0"/>
              <a:buChar char="•"/>
            </a:pPr>
            <a:r>
              <a:rPr lang="da-DK" sz="1200" dirty="0">
                <a:latin typeface="Verdana" panose="020B0604030504040204" pitchFamily="34" charset="0"/>
                <a:ea typeface="Verdana" panose="020B0604030504040204" pitchFamily="34" charset="0"/>
              </a:rPr>
              <a:t>Innovationshuset giver ikke lederne svar på, hvad der vil være ”det rigtige” at gøre i RM. Værktøjet kan kun bruges til at guide opmærksomhed i retning af forhold, der vil være relevante at overveje.</a:t>
            </a:r>
          </a:p>
          <a:p>
            <a:pPr marL="171450" indent="-171450">
              <a:spcAft>
                <a:spcPts val="600"/>
              </a:spcAft>
              <a:buFont typeface="Arial" panose="020B0604020202020204" pitchFamily="34" charset="0"/>
              <a:buChar char="•"/>
            </a:pPr>
            <a:r>
              <a:rPr lang="da-DK" sz="1200" dirty="0">
                <a:latin typeface="Verdana" panose="020B0604030504040204" pitchFamily="34" charset="0"/>
                <a:ea typeface="Verdana" panose="020B0604030504040204" pitchFamily="34" charset="0"/>
              </a:rPr>
              <a:t>Innovationshuset er ikke målrettet arbejdet med de enkelte innovationsprojekter i RM og de medarbejdere, der er involveret heri. Men innovationshuset vil være en ramme for at drøfte, hvad organisationen skal gøre for at understøtte de pågældende medarbejdere i arbejdet med de enkelte projekter</a:t>
            </a:r>
          </a:p>
        </p:txBody>
      </p:sp>
      <p:sp>
        <p:nvSpPr>
          <p:cNvPr id="5" name="Rektangel: afrundede hjørner 4">
            <a:extLst>
              <a:ext uri="{FF2B5EF4-FFF2-40B4-BE49-F238E27FC236}">
                <a16:creationId xmlns:a16="http://schemas.microsoft.com/office/drawing/2014/main" id="{E5E1EE43-194A-2083-3AE0-EF0038564D79}"/>
              </a:ext>
            </a:extLst>
          </p:cNvPr>
          <p:cNvSpPr/>
          <p:nvPr/>
        </p:nvSpPr>
        <p:spPr>
          <a:xfrm>
            <a:off x="683396" y="2194507"/>
            <a:ext cx="10501277" cy="1375167"/>
          </a:xfrm>
          <a:prstGeom prst="roundRect">
            <a:avLst>
              <a:gd name="adj" fmla="val 7929"/>
            </a:avLst>
          </a:prstGeom>
          <a:solidFill>
            <a:schemeClr val="bg1">
              <a:lumMod val="95000"/>
            </a:schemeClr>
          </a:solidFill>
          <a:ln w="254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t"/>
          <a:lstStyle/>
          <a:p>
            <a:pPr algn="ctr"/>
            <a:r>
              <a:rPr lang="da-DK" sz="1400" b="1" dirty="0">
                <a:solidFill>
                  <a:schemeClr val="bg1">
                    <a:lumMod val="50000"/>
                  </a:schemeClr>
                </a:solidFill>
                <a:latin typeface="Verdana" panose="020B0604030504040204" pitchFamily="34" charset="0"/>
                <a:ea typeface="Verdana" panose="020B0604030504040204" pitchFamily="34" charset="0"/>
              </a:rPr>
              <a:t>Målgruppen for innovationshuset er:</a:t>
            </a:r>
            <a:endParaRPr lang="da-DK" sz="1200" dirty="0">
              <a:solidFill>
                <a:schemeClr val="bg1">
                  <a:lumMod val="50000"/>
                </a:schemeClr>
              </a:solidFill>
              <a:latin typeface="Verdana" panose="020B0604030504040204" pitchFamily="34" charset="0"/>
              <a:ea typeface="Verdana" panose="020B0604030504040204" pitchFamily="34" charset="0"/>
            </a:endParaRPr>
          </a:p>
          <a:p>
            <a:pPr marL="228600" indent="-228600">
              <a:buFont typeface="+mj-lt"/>
              <a:buAutoNum type="arabicPeriod"/>
            </a:pPr>
            <a:endParaRPr lang="da-DK" sz="1200" dirty="0">
              <a:latin typeface="Verdana" panose="020B0604030504040204" pitchFamily="34" charset="0"/>
              <a:ea typeface="Verdana" panose="020B0604030504040204" pitchFamily="34" charset="0"/>
            </a:endParaRPr>
          </a:p>
          <a:p>
            <a:pPr marL="228600" indent="-228600">
              <a:spcAft>
                <a:spcPts val="600"/>
              </a:spcAft>
              <a:buFont typeface="+mj-lt"/>
              <a:buAutoNum type="arabicPeriod"/>
            </a:pPr>
            <a:r>
              <a:rPr lang="da-DK" sz="1200" dirty="0">
                <a:latin typeface="Verdana" panose="020B0604030504040204" pitchFamily="34" charset="0"/>
                <a:ea typeface="Verdana" panose="020B0604030504040204" pitchFamily="34" charset="0"/>
              </a:rPr>
              <a:t>Direktører med overordnet ansvar for organisationens udvikling og prioritering af innovation.</a:t>
            </a:r>
          </a:p>
          <a:p>
            <a:pPr marL="228600" indent="-228600">
              <a:spcAft>
                <a:spcPts val="600"/>
              </a:spcAft>
              <a:buFont typeface="+mj-lt"/>
              <a:buAutoNum type="arabicPeriod"/>
            </a:pPr>
            <a:r>
              <a:rPr lang="da-DK" sz="1200" dirty="0">
                <a:latin typeface="Verdana" panose="020B0604030504040204" pitchFamily="34" charset="0"/>
                <a:ea typeface="Verdana" panose="020B0604030504040204" pitchFamily="34" charset="0"/>
              </a:rPr>
              <a:t>Ledere med ansvar for de systemer, mekanismer og virkemidler, der indgår i organisationens innovationsunderstøttende indsats.</a:t>
            </a:r>
          </a:p>
          <a:p>
            <a:pPr marL="228600" indent="-228600">
              <a:spcAft>
                <a:spcPts val="600"/>
              </a:spcAft>
              <a:buFont typeface="+mj-lt"/>
              <a:buAutoNum type="arabicPeriod"/>
            </a:pPr>
            <a:r>
              <a:rPr lang="da-DK" sz="1200" dirty="0">
                <a:latin typeface="Verdana" panose="020B0604030504040204" pitchFamily="34" charset="0"/>
                <a:ea typeface="Verdana" panose="020B0604030504040204" pitchFamily="34" charset="0"/>
              </a:rPr>
              <a:t>Sekretariatsfunktioner, der understøtter de pågældende ledere i deres beslutningsprocesser.</a:t>
            </a:r>
          </a:p>
        </p:txBody>
      </p:sp>
    </p:spTree>
    <p:extLst>
      <p:ext uri="{BB962C8B-B14F-4D97-AF65-F5344CB8AC3E}">
        <p14:creationId xmlns:p14="http://schemas.microsoft.com/office/powerpoint/2010/main" val="2313631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55870" y="34821"/>
            <a:ext cx="9071858" cy="707886"/>
          </a:xfrm>
          <a:prstGeom prst="rect">
            <a:avLst/>
          </a:prstGeom>
          <a:noFill/>
        </p:spPr>
        <p:txBody>
          <a:bodyPr wrap="square" rtlCol="0">
            <a:spAutoFit/>
          </a:bodyPr>
          <a:lstStyle/>
          <a:p>
            <a:r>
              <a:rPr lang="da-DK" sz="2000" b="1" dirty="0">
                <a:latin typeface="Verdana" panose="020B0604030504040204" pitchFamily="34" charset="0"/>
                <a:ea typeface="Verdana" panose="020B0604030504040204" pitchFamily="34" charset="0"/>
                <a:cs typeface="Verdana" panose="020B0604030504040204" pitchFamily="34" charset="0"/>
              </a:rPr>
              <a:t>Innovative aktiviteter (2)</a:t>
            </a:r>
          </a:p>
          <a:p>
            <a:r>
              <a:rPr lang="da-DK" sz="2000" dirty="0">
                <a:latin typeface="Verdana" panose="020B0604030504040204" pitchFamily="34" charset="0"/>
                <a:ea typeface="Verdana" panose="020B0604030504040204" pitchFamily="34" charset="0"/>
                <a:cs typeface="Verdana" panose="020B0604030504040204" pitchFamily="34" charset="0"/>
              </a:rPr>
              <a:t>- </a:t>
            </a:r>
            <a:r>
              <a:rPr lang="da-DK" sz="2000" i="1" dirty="0">
                <a:latin typeface="Verdana" panose="020B0604030504040204" pitchFamily="34" charset="0"/>
                <a:ea typeface="Verdana" panose="020B0604030504040204" pitchFamily="34" charset="0"/>
                <a:cs typeface="Verdana" panose="020B0604030504040204" pitchFamily="34" charset="0"/>
              </a:rPr>
              <a:t>Behovsafdækning og planlægning (1)</a:t>
            </a:r>
          </a:p>
        </p:txBody>
      </p:sp>
      <p:graphicFrame>
        <p:nvGraphicFramePr>
          <p:cNvPr id="4" name="Tabel 3"/>
          <p:cNvGraphicFramePr>
            <a:graphicFrameLocks noGrp="1"/>
          </p:cNvGraphicFramePr>
          <p:nvPr>
            <p:extLst>
              <p:ext uri="{D42A27DB-BD31-4B8C-83A1-F6EECF244321}">
                <p14:modId xmlns:p14="http://schemas.microsoft.com/office/powerpoint/2010/main" val="1168503979"/>
              </p:ext>
            </p:extLst>
          </p:nvPr>
        </p:nvGraphicFramePr>
        <p:xfrm>
          <a:off x="8462686" y="877428"/>
          <a:ext cx="3600000" cy="5940000"/>
        </p:xfrm>
        <a:graphic>
          <a:graphicData uri="http://schemas.openxmlformats.org/drawingml/2006/table">
            <a:tbl>
              <a:tblPr firstRow="1" bandRow="1">
                <a:tableStyleId>{2D5ABB26-0587-4C30-8999-92F81FD0307C}</a:tableStyleId>
              </a:tblPr>
              <a:tblGrid>
                <a:gridCol w="3600000">
                  <a:extLst>
                    <a:ext uri="{9D8B030D-6E8A-4147-A177-3AD203B41FA5}">
                      <a16:colId xmlns:a16="http://schemas.microsoft.com/office/drawing/2014/main" val="3710683359"/>
                    </a:ext>
                  </a:extLst>
                </a:gridCol>
              </a:tblGrid>
              <a:tr h="360000">
                <a:tc>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Hvad gør vi særlig godt?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40639007"/>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9066318"/>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b="1" dirty="0">
                          <a:latin typeface="Verdana" panose="020B0604030504040204" pitchFamily="34" charset="0"/>
                          <a:ea typeface="Verdana" panose="020B0604030504040204" pitchFamily="34" charset="0"/>
                          <a:cs typeface="Verdana" panose="020B0604030504040204" pitchFamily="34" charset="0"/>
                        </a:rPr>
                        <a:t>Hvad skal vi fokusere på at </a:t>
                      </a:r>
                      <a:r>
                        <a:rPr lang="da-DK" sz="1000" b="1" baseline="0" dirty="0">
                          <a:latin typeface="Verdana" panose="020B0604030504040204" pitchFamily="34" charset="0"/>
                          <a:ea typeface="Verdana" panose="020B0604030504040204" pitchFamily="34" charset="0"/>
                          <a:cs typeface="Verdana" panose="020B0604030504040204" pitchFamily="34" charset="0"/>
                        </a:rPr>
                        <a:t>forbedre?</a:t>
                      </a:r>
                      <a:endParaRPr lang="da-DK" sz="10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74802212"/>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4646682"/>
                  </a:ext>
                </a:extLst>
              </a:tr>
              <a:tr h="360000">
                <a:tc>
                  <a:txBody>
                    <a:bodyPr/>
                    <a:lstStyle/>
                    <a:p>
                      <a:r>
                        <a:rPr lang="da-DK" sz="1000" b="1" kern="1200" dirty="0">
                          <a:solidFill>
                            <a:schemeClr val="tx1"/>
                          </a:solidFill>
                          <a:latin typeface="Verdana"/>
                          <a:ea typeface="Verdana"/>
                          <a:cs typeface="Verdana" panose="020B0604030504040204" pitchFamily="34" charset="0"/>
                        </a:rPr>
                        <a:t>Udfyldt af</a:t>
                      </a:r>
                      <a:endParaRPr lang="da-DK" sz="1000" b="1" kern="1200" baseline="0" dirty="0">
                        <a:solidFill>
                          <a:schemeClr val="tx1"/>
                        </a:solidFill>
                        <a:latin typeface="Verdana"/>
                        <a:ea typeface="Verdana"/>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720210887"/>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latin typeface="Verdana" panose="020B0604030504040204" pitchFamily="34" charset="0"/>
                          <a:ea typeface="Verdana" panose="020B0604030504040204" pitchFamily="34" charset="0"/>
                          <a:cs typeface="Verdana" panose="020B0604030504040204" pitchFamily="34" charset="0"/>
                        </a:rPr>
                        <a:t>(</a:t>
                      </a:r>
                      <a:r>
                        <a:rPr lang="da-DK" sz="900" b="0" i="1" dirty="0">
                          <a:latin typeface="Verdana" panose="020B0604030504040204" pitchFamily="34" charset="0"/>
                          <a:ea typeface="Verdana" panose="020B0604030504040204" pitchFamily="34" charset="0"/>
                          <a:cs typeface="Verdana" panose="020B0604030504040204" pitchFamily="34" charset="0"/>
                        </a:rPr>
                        <a:t>Navn,</a:t>
                      </a:r>
                      <a:r>
                        <a:rPr lang="da-DK" sz="900" b="0" i="1" baseline="0" dirty="0">
                          <a:latin typeface="Verdana" panose="020B0604030504040204" pitchFamily="34" charset="0"/>
                          <a:ea typeface="Verdana" panose="020B0604030504040204" pitchFamily="34" charset="0"/>
                          <a:cs typeface="Verdana" panose="020B0604030504040204" pitchFamily="34" charset="0"/>
                        </a:rPr>
                        <a:t> Titel, Organisatorisk placering</a:t>
                      </a:r>
                      <a:r>
                        <a:rPr lang="da-DK" sz="900" b="0" baseline="0" dirty="0">
                          <a:latin typeface="Verdana" panose="020B0604030504040204" pitchFamily="34" charset="0"/>
                          <a:ea typeface="Verdana" panose="020B0604030504040204" pitchFamily="34" charset="0"/>
                          <a:cs typeface="Verdana" panose="020B0604030504040204" pitchFamily="34" charset="0"/>
                        </a:rPr>
                        <a:t>)</a:t>
                      </a:r>
                    </a:p>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832658"/>
                  </a:ext>
                </a:extLst>
              </a:tr>
            </a:tbl>
          </a:graphicData>
        </a:graphic>
      </p:graphicFrame>
      <p:graphicFrame>
        <p:nvGraphicFramePr>
          <p:cNvPr id="3" name="Tabel 2">
            <a:extLst>
              <a:ext uri="{FF2B5EF4-FFF2-40B4-BE49-F238E27FC236}">
                <a16:creationId xmlns:a16="http://schemas.microsoft.com/office/drawing/2014/main" id="{15803C52-6989-D452-8EE3-98C0BBFE68B1}"/>
              </a:ext>
            </a:extLst>
          </p:cNvPr>
          <p:cNvGraphicFramePr>
            <a:graphicFrameLocks noGrp="1"/>
          </p:cNvGraphicFramePr>
          <p:nvPr>
            <p:extLst>
              <p:ext uri="{D42A27DB-BD31-4B8C-83A1-F6EECF244321}">
                <p14:modId xmlns:p14="http://schemas.microsoft.com/office/powerpoint/2010/main" val="4281386691"/>
              </p:ext>
            </p:extLst>
          </p:nvPr>
        </p:nvGraphicFramePr>
        <p:xfrm>
          <a:off x="55871" y="6466788"/>
          <a:ext cx="4685810" cy="350640"/>
        </p:xfrm>
        <a:graphic>
          <a:graphicData uri="http://schemas.openxmlformats.org/drawingml/2006/table">
            <a:tbl>
              <a:tblPr firstRow="1" bandRow="1">
                <a:tableStyleId>{2D5ABB26-0587-4C30-8999-92F81FD0307C}</a:tableStyleId>
              </a:tblPr>
              <a:tblGrid>
                <a:gridCol w="937162">
                  <a:extLst>
                    <a:ext uri="{9D8B030D-6E8A-4147-A177-3AD203B41FA5}">
                      <a16:colId xmlns:a16="http://schemas.microsoft.com/office/drawing/2014/main" val="2288646901"/>
                    </a:ext>
                  </a:extLst>
                </a:gridCol>
                <a:gridCol w="937162">
                  <a:extLst>
                    <a:ext uri="{9D8B030D-6E8A-4147-A177-3AD203B41FA5}">
                      <a16:colId xmlns:a16="http://schemas.microsoft.com/office/drawing/2014/main" val="1755846316"/>
                    </a:ext>
                  </a:extLst>
                </a:gridCol>
                <a:gridCol w="937162">
                  <a:extLst>
                    <a:ext uri="{9D8B030D-6E8A-4147-A177-3AD203B41FA5}">
                      <a16:colId xmlns:a16="http://schemas.microsoft.com/office/drawing/2014/main" val="1100586217"/>
                    </a:ext>
                  </a:extLst>
                </a:gridCol>
                <a:gridCol w="937162">
                  <a:extLst>
                    <a:ext uri="{9D8B030D-6E8A-4147-A177-3AD203B41FA5}">
                      <a16:colId xmlns:a16="http://schemas.microsoft.com/office/drawing/2014/main" val="4027330119"/>
                    </a:ext>
                  </a:extLst>
                </a:gridCol>
                <a:gridCol w="937162">
                  <a:extLst>
                    <a:ext uri="{9D8B030D-6E8A-4147-A177-3AD203B41FA5}">
                      <a16:colId xmlns:a16="http://schemas.microsoft.com/office/drawing/2014/main" val="305885848"/>
                    </a:ext>
                  </a:extLst>
                </a:gridCol>
              </a:tblGrid>
              <a:tr h="350640">
                <a:tc>
                  <a:txBody>
                    <a:bodyPr/>
                    <a:lstStyle/>
                    <a:p>
                      <a:pPr algn="ctr">
                        <a:spcBef>
                          <a:spcPts val="1000"/>
                        </a:spcBef>
                        <a:spcAft>
                          <a:spcPts val="0"/>
                        </a:spcAft>
                      </a:pPr>
                      <a:r>
                        <a:rPr lang="da-DK" sz="700" b="0" dirty="0">
                          <a:effectLst/>
                          <a:latin typeface="Verdana" panose="020B0604030504040204" pitchFamily="34" charset="0"/>
                          <a:ea typeface="Verdana" panose="020B0604030504040204" pitchFamily="34" charset="0"/>
                          <a:cs typeface="Verdana" panose="020B0604030504040204" pitchFamily="34" charset="0"/>
                        </a:rPr>
                        <a:t>Meget langt fra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Utilstrækkeligt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Tilstrækkeligt / Jævnt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Godt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Meget tæt på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32011375"/>
                  </a:ext>
                </a:extLst>
              </a:tr>
            </a:tbl>
          </a:graphicData>
        </a:graphic>
      </p:graphicFrame>
      <p:graphicFrame>
        <p:nvGraphicFramePr>
          <p:cNvPr id="5" name="Tabel 4">
            <a:extLst>
              <a:ext uri="{FF2B5EF4-FFF2-40B4-BE49-F238E27FC236}">
                <a16:creationId xmlns:a16="http://schemas.microsoft.com/office/drawing/2014/main" id="{52A527F3-0120-304F-56DB-2DEE72D39B54}"/>
              </a:ext>
            </a:extLst>
          </p:cNvPr>
          <p:cNvGraphicFramePr>
            <a:graphicFrameLocks noGrp="1"/>
          </p:cNvGraphicFramePr>
          <p:nvPr>
            <p:extLst>
              <p:ext uri="{D42A27DB-BD31-4B8C-83A1-F6EECF244321}">
                <p14:modId xmlns:p14="http://schemas.microsoft.com/office/powerpoint/2010/main" val="3136084988"/>
              </p:ext>
            </p:extLst>
          </p:nvPr>
        </p:nvGraphicFramePr>
        <p:xfrm>
          <a:off x="127590" y="877428"/>
          <a:ext cx="7886363" cy="5003800"/>
        </p:xfrm>
        <a:graphic>
          <a:graphicData uri="http://schemas.openxmlformats.org/drawingml/2006/table">
            <a:tbl>
              <a:tblPr firstRow="1" bandRow="1">
                <a:tableStyleId>{2D5ABB26-0587-4C30-8999-92F81FD0307C}</a:tableStyleId>
              </a:tblPr>
              <a:tblGrid>
                <a:gridCol w="1154363">
                  <a:extLst>
                    <a:ext uri="{9D8B030D-6E8A-4147-A177-3AD203B41FA5}">
                      <a16:colId xmlns:a16="http://schemas.microsoft.com/office/drawing/2014/main" val="3262572454"/>
                    </a:ext>
                  </a:extLst>
                </a:gridCol>
                <a:gridCol w="4932000">
                  <a:extLst>
                    <a:ext uri="{9D8B030D-6E8A-4147-A177-3AD203B41FA5}">
                      <a16:colId xmlns:a16="http://schemas.microsoft.com/office/drawing/2014/main" val="3710683359"/>
                    </a:ext>
                  </a:extLst>
                </a:gridCol>
                <a:gridCol w="360000">
                  <a:extLst>
                    <a:ext uri="{9D8B030D-6E8A-4147-A177-3AD203B41FA5}">
                      <a16:colId xmlns:a16="http://schemas.microsoft.com/office/drawing/2014/main" val="2550245622"/>
                    </a:ext>
                  </a:extLst>
                </a:gridCol>
                <a:gridCol w="360000">
                  <a:extLst>
                    <a:ext uri="{9D8B030D-6E8A-4147-A177-3AD203B41FA5}">
                      <a16:colId xmlns:a16="http://schemas.microsoft.com/office/drawing/2014/main" val="3279974563"/>
                    </a:ext>
                  </a:extLst>
                </a:gridCol>
                <a:gridCol w="360000">
                  <a:extLst>
                    <a:ext uri="{9D8B030D-6E8A-4147-A177-3AD203B41FA5}">
                      <a16:colId xmlns:a16="http://schemas.microsoft.com/office/drawing/2014/main" val="1776101924"/>
                    </a:ext>
                  </a:extLst>
                </a:gridCol>
                <a:gridCol w="360000">
                  <a:extLst>
                    <a:ext uri="{9D8B030D-6E8A-4147-A177-3AD203B41FA5}">
                      <a16:colId xmlns:a16="http://schemas.microsoft.com/office/drawing/2014/main" val="1730452821"/>
                    </a:ext>
                  </a:extLst>
                </a:gridCol>
                <a:gridCol w="360000">
                  <a:extLst>
                    <a:ext uri="{9D8B030D-6E8A-4147-A177-3AD203B41FA5}">
                      <a16:colId xmlns:a16="http://schemas.microsoft.com/office/drawing/2014/main" val="2512683118"/>
                    </a:ext>
                  </a:extLst>
                </a:gridCol>
              </a:tblGrid>
              <a:tr h="360000">
                <a:tc rowSpan="2">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Indikator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r>
                        <a:rPr lang="da-DK" sz="1000" b="1" i="0" dirty="0">
                          <a:latin typeface="Verdana"/>
                          <a:ea typeface="Verdana"/>
                          <a:cs typeface="Verdana" panose="020B0604030504040204" pitchFamily="34" charset="0"/>
                        </a:rPr>
                        <a:t>Spørgsmål</a:t>
                      </a:r>
                      <a:endParaRPr lang="da-DK" sz="1000" b="1"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algn="ctr"/>
                      <a:r>
                        <a:rPr lang="da-DK" sz="1000" b="1" dirty="0">
                          <a:latin typeface="Verdana" panose="020B0604030504040204" pitchFamily="34" charset="0"/>
                          <a:ea typeface="Verdana" panose="020B0604030504040204" pitchFamily="34" charset="0"/>
                          <a:cs typeface="Verdana" panose="020B0604030504040204" pitchFamily="34" charset="0"/>
                        </a:rPr>
                        <a:t>Egen vurdering</a:t>
                      </a:r>
                      <a:br>
                        <a:rPr lang="da-DK" sz="1000" b="1" dirty="0">
                          <a:latin typeface="Verdana" panose="020B0604030504040204" pitchFamily="34" charset="0"/>
                          <a:ea typeface="Verdana" panose="020B0604030504040204" pitchFamily="34" charset="0"/>
                          <a:cs typeface="Verdana" panose="020B0604030504040204" pitchFamily="34" charset="0"/>
                        </a:rPr>
                      </a:br>
                      <a:r>
                        <a:rPr lang="da-DK" sz="1000" b="0" dirty="0">
                          <a:latin typeface="Verdana" panose="020B0604030504040204" pitchFamily="34" charset="0"/>
                          <a:ea typeface="Verdana" panose="020B0604030504040204" pitchFamily="34" charset="0"/>
                          <a:cs typeface="Verdana" panose="020B0604030504040204" pitchFamily="34" charset="0"/>
                        </a:rPr>
                        <a:t>(</a:t>
                      </a:r>
                      <a:r>
                        <a:rPr lang="da-DK" sz="1000" b="0" i="1" dirty="0">
                          <a:latin typeface="Verdana" panose="020B0604030504040204" pitchFamily="34" charset="0"/>
                          <a:ea typeface="Verdana" panose="020B0604030504040204" pitchFamily="34" charset="0"/>
                          <a:cs typeface="Verdana" panose="020B0604030504040204" pitchFamily="34" charset="0"/>
                        </a:rPr>
                        <a:t>kryds</a:t>
                      </a:r>
                      <a:r>
                        <a:rPr lang="da-DK" sz="1000" b="0" dirty="0">
                          <a:latin typeface="Verdana" panose="020B0604030504040204" pitchFamily="34" charset="0"/>
                          <a:ea typeface="Verdana" panose="020B0604030504040204" pitchFamily="34" charset="0"/>
                          <a:cs typeface="Verdana" panose="020B060403050404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639007"/>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90663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latin typeface="Verdana" panose="020B0604030504040204" pitchFamily="34" charset="0"/>
                          <a:ea typeface="Verdana" panose="020B0604030504040204" pitchFamily="34" charset="0"/>
                          <a:cs typeface="Verdana" panose="020B0604030504040204" pitchFamily="34" charset="0"/>
                        </a:rPr>
                        <a:t>Planlægning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da-DK" sz="900" dirty="0">
                          <a:solidFill>
                            <a:schemeClr val="tx1"/>
                          </a:solidFill>
                          <a:latin typeface="Verdana"/>
                          <a:ea typeface="Verdana"/>
                          <a:cs typeface="Verdana" panose="020B0604030504040204" pitchFamily="34" charset="0"/>
                        </a:rPr>
                        <a:t>Hvordan er den </a:t>
                      </a:r>
                      <a:r>
                        <a:rPr lang="da-DK" sz="900" b="1" dirty="0">
                          <a:solidFill>
                            <a:schemeClr val="tx1"/>
                          </a:solidFill>
                          <a:latin typeface="Verdana"/>
                          <a:ea typeface="Verdana"/>
                          <a:cs typeface="Verdana" panose="020B0604030504040204" pitchFamily="34" charset="0"/>
                        </a:rPr>
                        <a:t>samlede planlægning </a:t>
                      </a:r>
                      <a:r>
                        <a:rPr lang="da-DK" sz="900" b="0" dirty="0">
                          <a:solidFill>
                            <a:schemeClr val="tx1"/>
                          </a:solidFill>
                          <a:latin typeface="Verdana"/>
                          <a:ea typeface="Verdana"/>
                          <a:cs typeface="Verdana" panose="020B0604030504040204" pitchFamily="34" charset="0"/>
                        </a:rPr>
                        <a:t>i forhold til,</a:t>
                      </a:r>
                      <a:r>
                        <a:rPr lang="da-DK" sz="900" dirty="0">
                          <a:solidFill>
                            <a:schemeClr val="tx1"/>
                          </a:solidFill>
                          <a:latin typeface="Verdana"/>
                          <a:ea typeface="Verdana"/>
                          <a:cs typeface="Verdana" panose="020B0604030504040204" pitchFamily="34" charset="0"/>
                        </a:rPr>
                        <a:t> hvordan de innovative aktiviteter skal bidrage til, at organisationen opnår sine innovationsmål?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7480221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Afdækning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det samlede arbejde med at opnå </a:t>
                      </a:r>
                      <a:r>
                        <a:rPr lang="da-DK" sz="900" b="1" dirty="0">
                          <a:solidFill>
                            <a:schemeClr val="tx1"/>
                          </a:solidFill>
                          <a:latin typeface="Verdana"/>
                          <a:ea typeface="Verdana"/>
                          <a:cs typeface="Verdana" panose="020B0604030504040204" pitchFamily="34" charset="0"/>
                        </a:rPr>
                        <a:t>indsigt og viden </a:t>
                      </a:r>
                      <a:r>
                        <a:rPr lang="da-DK" sz="900" dirty="0">
                          <a:solidFill>
                            <a:schemeClr val="tx1"/>
                          </a:solidFill>
                          <a:latin typeface="Verdana"/>
                          <a:ea typeface="Verdana"/>
                          <a:cs typeface="Verdana" panose="020B0604030504040204" pitchFamily="34" charset="0"/>
                        </a:rPr>
                        <a:t>om behov, forventninger, trends og udfordringer samt med at identificere, definere og prioritere </a:t>
                      </a:r>
                      <a:r>
                        <a:rPr lang="da-DK" sz="900" b="1" dirty="0">
                          <a:solidFill>
                            <a:schemeClr val="tx1"/>
                          </a:solidFill>
                          <a:latin typeface="Verdana"/>
                          <a:ea typeface="Verdana"/>
                          <a:cs typeface="Verdana" panose="020B0604030504040204" pitchFamily="34" charset="0"/>
                        </a:rPr>
                        <a:t>muligheder</a:t>
                      </a:r>
                      <a:r>
                        <a:rPr lang="da-DK" sz="900" dirty="0">
                          <a:solidFill>
                            <a:schemeClr val="tx1"/>
                          </a:solidFill>
                          <a:latin typeface="Verdana"/>
                          <a:ea typeface="Verdana"/>
                          <a:cs typeface="Verdana" panose="020B0604030504040204" pitchFamily="34" charset="0"/>
                        </a:rPr>
                        <a:t>, der kan danne grundlag for innovative aktiviteter?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99652943"/>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Prioritering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 er</a:t>
                      </a:r>
                      <a:r>
                        <a:rPr lang="da-DK" sz="900" b="1" dirty="0">
                          <a:solidFill>
                            <a:schemeClr val="tx1"/>
                          </a:solidFill>
                          <a:latin typeface="Verdana"/>
                          <a:ea typeface="Verdana"/>
                          <a:cs typeface="Verdana" panose="020B0604030504040204" pitchFamily="34" charset="0"/>
                        </a:rPr>
                        <a:t> styring </a:t>
                      </a:r>
                      <a:r>
                        <a:rPr lang="da-DK" sz="900" b="0" dirty="0">
                          <a:solidFill>
                            <a:schemeClr val="tx1"/>
                          </a:solidFill>
                          <a:latin typeface="Verdana"/>
                          <a:ea typeface="Verdana"/>
                          <a:cs typeface="Verdana" panose="020B0604030504040204" pitchFamily="34" charset="0"/>
                        </a:rPr>
                        <a:t>af den </a:t>
                      </a:r>
                      <a:r>
                        <a:rPr lang="da-DK" sz="900" dirty="0">
                          <a:solidFill>
                            <a:schemeClr val="tx1"/>
                          </a:solidFill>
                          <a:latin typeface="Verdana"/>
                          <a:ea typeface="Verdana"/>
                          <a:cs typeface="Verdana" panose="020B0604030504040204" pitchFamily="34" charset="0"/>
                        </a:rPr>
                        <a:t>samlede innovationsportefølje og </a:t>
                      </a:r>
                      <a:r>
                        <a:rPr lang="da-DK" sz="900" b="1" dirty="0">
                          <a:solidFill>
                            <a:schemeClr val="tx1"/>
                          </a:solidFill>
                          <a:latin typeface="Verdana"/>
                          <a:ea typeface="Verdana"/>
                          <a:cs typeface="Verdana" panose="020B0604030504040204" pitchFamily="34" charset="0"/>
                        </a:rPr>
                        <a:t>prioritering</a:t>
                      </a:r>
                      <a:r>
                        <a:rPr lang="da-DK" sz="900" dirty="0">
                          <a:solidFill>
                            <a:schemeClr val="tx1"/>
                          </a:solidFill>
                          <a:latin typeface="Verdana"/>
                          <a:ea typeface="Verdana"/>
                          <a:cs typeface="Verdana" panose="020B0604030504040204" pitchFamily="34" charset="0"/>
                        </a:rPr>
                        <a:t> mellem nye innovative aktiviteter (f.eks. på baggrund af business case, effektvurdering mv.)?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86464668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Overensstemmelse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graden af </a:t>
                      </a:r>
                      <a:r>
                        <a:rPr lang="da-DK" sz="900" b="1" dirty="0">
                          <a:solidFill>
                            <a:schemeClr val="tx1"/>
                          </a:solidFill>
                          <a:latin typeface="Verdana"/>
                          <a:ea typeface="Verdana"/>
                          <a:cs typeface="Verdana" panose="020B0604030504040204" pitchFamily="34" charset="0"/>
                        </a:rPr>
                        <a:t>overensstemmelse</a:t>
                      </a:r>
                      <a:r>
                        <a:rPr lang="da-DK" sz="900" dirty="0">
                          <a:solidFill>
                            <a:schemeClr val="tx1"/>
                          </a:solidFill>
                          <a:latin typeface="Verdana"/>
                          <a:ea typeface="Verdana"/>
                          <a:cs typeface="Verdana" panose="020B0604030504040204" pitchFamily="34" charset="0"/>
                        </a:rPr>
                        <a:t> mellem innovationsporteføljen og innovationsstrategien/-målene?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55132205"/>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Interessenter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involveres interne og eksterne </a:t>
                      </a:r>
                      <a:r>
                        <a:rPr lang="da-DK" sz="900" b="1" dirty="0">
                          <a:solidFill>
                            <a:schemeClr val="tx1"/>
                          </a:solidFill>
                          <a:latin typeface="Verdana"/>
                          <a:ea typeface="Verdana"/>
                          <a:cs typeface="Verdana" panose="020B0604030504040204" pitchFamily="34" charset="0"/>
                        </a:rPr>
                        <a:t>interessenter </a:t>
                      </a:r>
                      <a:r>
                        <a:rPr lang="da-DK" sz="900" b="0" dirty="0">
                          <a:solidFill>
                            <a:schemeClr val="tx1"/>
                          </a:solidFill>
                          <a:latin typeface="Verdana"/>
                          <a:ea typeface="Verdana"/>
                          <a:cs typeface="Verdana" panose="020B0604030504040204" pitchFamily="34" charset="0"/>
                        </a:rPr>
                        <a:t>(økosystemet)</a:t>
                      </a:r>
                      <a:r>
                        <a:rPr lang="da-DK" sz="900" dirty="0">
                          <a:solidFill>
                            <a:schemeClr val="tx1"/>
                          </a:solidFill>
                          <a:latin typeface="Verdana"/>
                          <a:ea typeface="Verdana"/>
                          <a:cs typeface="Verdana" panose="020B0604030504040204" pitchFamily="34" charset="0"/>
                        </a:rPr>
                        <a:t> i realisering af de enkelte innovative aktiviteter?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875558067"/>
                  </a:ext>
                </a:extLst>
              </a:tr>
              <a:tr h="370840">
                <a:tc>
                  <a:txBody>
                    <a:bodyPr/>
                    <a:lstStyle/>
                    <a:p>
                      <a:r>
                        <a:rPr lang="da-DK" sz="900" b="0" dirty="0">
                          <a:latin typeface="Verdana"/>
                          <a:ea typeface="Verdana"/>
                          <a:cs typeface="Verdana" panose="020B0604030504040204" pitchFamily="34" charset="0"/>
                        </a:rPr>
                        <a:t>Behov</a:t>
                      </a:r>
                      <a:r>
                        <a:rPr lang="da-DK" sz="900" b="0" baseline="0" dirty="0">
                          <a:latin typeface="Verdana"/>
                          <a:ea typeface="Verdana"/>
                          <a:cs typeface="Verdana" panose="020B0604030504040204" pitchFamily="34" charset="0"/>
                        </a:rPr>
                        <a:t> for </a:t>
                      </a:r>
                      <a:r>
                        <a:rPr lang="da-DK" sz="900" b="0" baseline="0" dirty="0" err="1">
                          <a:latin typeface="Verdana"/>
                          <a:ea typeface="Verdana"/>
                          <a:cs typeface="Verdana" panose="020B0604030504040204" pitchFamily="34" charset="0"/>
                        </a:rPr>
                        <a:t>inno</a:t>
                      </a:r>
                      <a:r>
                        <a:rPr lang="da-DK" sz="900" b="0" baseline="0" dirty="0">
                          <a:latin typeface="Verdana"/>
                          <a:ea typeface="Verdana"/>
                          <a:cs typeface="Verdana" panose="020B0604030504040204" pitchFamily="34" charset="0"/>
                        </a:rPr>
                        <a:t>-vationsstøtte</a:t>
                      </a: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I hvor høj grad sker der vurdering og planlægning af </a:t>
                      </a:r>
                      <a:r>
                        <a:rPr lang="da-DK" sz="900" b="1" dirty="0">
                          <a:solidFill>
                            <a:schemeClr val="tx1"/>
                          </a:solidFill>
                          <a:latin typeface="Verdana"/>
                          <a:ea typeface="Verdana"/>
                          <a:cs typeface="Verdana" panose="020B0604030504040204" pitchFamily="34" charset="0"/>
                        </a:rPr>
                        <a:t>behovet for innovationsstøtte </a:t>
                      </a:r>
                      <a:r>
                        <a:rPr lang="da-DK" sz="900" b="0" dirty="0">
                          <a:solidFill>
                            <a:schemeClr val="tx1"/>
                          </a:solidFill>
                          <a:latin typeface="Verdana"/>
                          <a:ea typeface="Verdana"/>
                          <a:cs typeface="Verdana" panose="020B0604030504040204" pitchFamily="34" charset="0"/>
                        </a:rPr>
                        <a:t>af forskellige typer i forhold til</a:t>
                      </a:r>
                      <a:r>
                        <a:rPr lang="da-DK" sz="900" dirty="0">
                          <a:solidFill>
                            <a:schemeClr val="tx1"/>
                          </a:solidFill>
                          <a:latin typeface="Verdana"/>
                          <a:ea typeface="Verdana"/>
                          <a:cs typeface="Verdana" panose="020B0604030504040204" pitchFamily="34" charset="0"/>
                        </a:rPr>
                        <a:t> realisering af de enkelte innovative aktiviteter?</a:t>
                      </a:r>
                      <a:endParaRPr lang="da-DK" sz="90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249426926"/>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Ansvar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placering af </a:t>
                      </a:r>
                      <a:r>
                        <a:rPr lang="da-DK" sz="900" b="1" dirty="0">
                          <a:solidFill>
                            <a:schemeClr val="tx1"/>
                          </a:solidFill>
                          <a:latin typeface="Verdana"/>
                          <a:ea typeface="Verdana"/>
                          <a:cs typeface="Verdana" panose="020B0604030504040204" pitchFamily="34" charset="0"/>
                        </a:rPr>
                        <a:t>projektledelse og ansvar </a:t>
                      </a:r>
                      <a:r>
                        <a:rPr lang="da-DK" sz="900" dirty="0">
                          <a:solidFill>
                            <a:schemeClr val="tx1"/>
                          </a:solidFill>
                          <a:latin typeface="Verdana"/>
                          <a:ea typeface="Verdana"/>
                          <a:cs typeface="Verdana" panose="020B0604030504040204" pitchFamily="34" charset="0"/>
                        </a:rPr>
                        <a:t>for realisering af de enkelte innovative aktiviteter?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7378756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Monitorering og evaluering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planlægning af </a:t>
                      </a:r>
                      <a:r>
                        <a:rPr lang="da-DK" sz="900" b="1" dirty="0">
                          <a:solidFill>
                            <a:schemeClr val="tx1"/>
                          </a:solidFill>
                          <a:latin typeface="Verdana"/>
                          <a:ea typeface="Verdana"/>
                          <a:cs typeface="Verdana" panose="020B0604030504040204" pitchFamily="34" charset="0"/>
                        </a:rPr>
                        <a:t>evalueringsdesign</a:t>
                      </a:r>
                      <a:r>
                        <a:rPr lang="da-DK" sz="900" b="0" dirty="0">
                          <a:solidFill>
                            <a:schemeClr val="tx1"/>
                          </a:solidFill>
                          <a:latin typeface="Verdana"/>
                          <a:ea typeface="Verdana"/>
                          <a:cs typeface="Verdana" panose="020B0604030504040204" pitchFamily="34" charset="0"/>
                        </a:rPr>
                        <a:t>, herunder</a:t>
                      </a:r>
                      <a:r>
                        <a:rPr lang="da-DK" sz="900" dirty="0">
                          <a:solidFill>
                            <a:schemeClr val="tx1"/>
                          </a:solidFill>
                          <a:latin typeface="Verdana"/>
                          <a:ea typeface="Verdana"/>
                          <a:cs typeface="Verdana" panose="020B0604030504040204" pitchFamily="34" charset="0"/>
                        </a:rPr>
                        <a:t> udvælgelse af indikatorer og kriterier til </a:t>
                      </a:r>
                      <a:r>
                        <a:rPr lang="da-DK" sz="900" b="1" dirty="0">
                          <a:solidFill>
                            <a:schemeClr val="tx1"/>
                          </a:solidFill>
                          <a:latin typeface="Verdana"/>
                          <a:ea typeface="Verdana"/>
                          <a:cs typeface="Verdana" panose="020B0604030504040204" pitchFamily="34" charset="0"/>
                        </a:rPr>
                        <a:t>monitorering </a:t>
                      </a:r>
                      <a:r>
                        <a:rPr lang="da-DK" sz="900" dirty="0">
                          <a:solidFill>
                            <a:schemeClr val="tx1"/>
                          </a:solidFill>
                          <a:latin typeface="Verdana"/>
                          <a:ea typeface="Verdana"/>
                          <a:cs typeface="Verdana" panose="020B0604030504040204" pitchFamily="34" charset="0"/>
                        </a:rPr>
                        <a:t>af de enkelte innovative aktiviteters fremdrift?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215052234"/>
                  </a:ext>
                </a:extLst>
              </a:tr>
              <a:tr h="37084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a-DK" sz="900" b="0" dirty="0">
                        <a:highlight>
                          <a:srgbClr val="FFFF00"/>
                        </a:highlight>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02650"/>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Samlet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i="0" dirty="0">
                          <a:latin typeface="Verdana" panose="020B0604030504040204" pitchFamily="34" charset="0"/>
                          <a:ea typeface="Verdana" panose="020B0604030504040204" pitchFamily="34" charset="0"/>
                          <a:cs typeface="Verdana" panose="020B0604030504040204" pitchFamily="34" charset="0"/>
                        </a:rPr>
                        <a:t>Den </a:t>
                      </a:r>
                      <a:r>
                        <a:rPr lang="da-DK" sz="900" b="1" i="0" dirty="0">
                          <a:latin typeface="Verdana" panose="020B0604030504040204" pitchFamily="34" charset="0"/>
                          <a:ea typeface="Verdana" panose="020B0604030504040204" pitchFamily="34" charset="0"/>
                          <a:cs typeface="Verdana" panose="020B0604030504040204" pitchFamily="34" charset="0"/>
                        </a:rPr>
                        <a:t>samlede vurdering</a:t>
                      </a:r>
                      <a:r>
                        <a:rPr lang="da-DK" sz="900" b="1" i="0" baseline="0" dirty="0">
                          <a:latin typeface="Verdana" panose="020B0604030504040204" pitchFamily="34" charset="0"/>
                          <a:ea typeface="Verdana" panose="020B0604030504040204" pitchFamily="34" charset="0"/>
                          <a:cs typeface="Verdana" panose="020B0604030504040204" pitchFamily="34" charset="0"/>
                        </a:rPr>
                        <a:t> </a:t>
                      </a:r>
                      <a:r>
                        <a:rPr lang="da-DK" sz="900" b="0" i="0" baseline="0" dirty="0">
                          <a:latin typeface="Verdana" panose="020B0604030504040204" pitchFamily="34" charset="0"/>
                          <a:ea typeface="Verdana" panose="020B0604030504040204" pitchFamily="34" charset="0"/>
                          <a:cs typeface="Verdana" panose="020B0604030504040204" pitchFamily="34" charset="0"/>
                        </a:rPr>
                        <a:t>af Behovsafdækning og planlægning?</a:t>
                      </a:r>
                      <a:endParaRPr lang="da-DK" sz="900" b="0"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79479858"/>
                  </a:ext>
                </a:extLst>
              </a:tr>
            </a:tbl>
          </a:graphicData>
        </a:graphic>
      </p:graphicFrame>
    </p:spTree>
    <p:extLst>
      <p:ext uri="{BB962C8B-B14F-4D97-AF65-F5344CB8AC3E}">
        <p14:creationId xmlns:p14="http://schemas.microsoft.com/office/powerpoint/2010/main" val="2982076373"/>
      </p:ext>
    </p:extLst>
  </p:cSld>
  <p:clrMapOvr>
    <a:masterClrMapping/>
  </p:clrMapOvr>
  <p:extLst>
    <p:ext uri="{6950BFC3-D8DA-4A85-94F7-54DA5524770B}">
      <p188:commentRel xmlns:p188="http://schemas.microsoft.com/office/powerpoint/2018/8/main" r:id="rId3"/>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55870" y="34821"/>
            <a:ext cx="9071858" cy="707886"/>
          </a:xfrm>
          <a:prstGeom prst="rect">
            <a:avLst/>
          </a:prstGeom>
          <a:noFill/>
        </p:spPr>
        <p:txBody>
          <a:bodyPr wrap="square" rtlCol="0">
            <a:spAutoFit/>
          </a:bodyPr>
          <a:lstStyle/>
          <a:p>
            <a:r>
              <a:rPr lang="da-DK" sz="2000" b="1" dirty="0">
                <a:latin typeface="Verdana" panose="020B0604030504040204" pitchFamily="34" charset="0"/>
                <a:ea typeface="Verdana" panose="020B0604030504040204" pitchFamily="34" charset="0"/>
                <a:cs typeface="Verdana" panose="020B0604030504040204" pitchFamily="34" charset="0"/>
              </a:rPr>
              <a:t>Innovative aktiviteter (2)</a:t>
            </a:r>
          </a:p>
          <a:p>
            <a:r>
              <a:rPr lang="da-DK" sz="2000" dirty="0">
                <a:latin typeface="Verdana" panose="020B0604030504040204" pitchFamily="34" charset="0"/>
                <a:ea typeface="Verdana" panose="020B0604030504040204" pitchFamily="34" charset="0"/>
                <a:cs typeface="Verdana" panose="020B0604030504040204" pitchFamily="34" charset="0"/>
              </a:rPr>
              <a:t>- </a:t>
            </a:r>
            <a:r>
              <a:rPr lang="da-DK" sz="2000" i="1" dirty="0">
                <a:latin typeface="Verdana" panose="020B0604030504040204" pitchFamily="34" charset="0"/>
                <a:ea typeface="Verdana" panose="020B0604030504040204" pitchFamily="34" charset="0"/>
                <a:cs typeface="Verdana" panose="020B0604030504040204" pitchFamily="34" charset="0"/>
              </a:rPr>
              <a:t>Udvikling og validering (2)</a:t>
            </a:r>
          </a:p>
        </p:txBody>
      </p:sp>
      <p:graphicFrame>
        <p:nvGraphicFramePr>
          <p:cNvPr id="2" name="Tabel 1"/>
          <p:cNvGraphicFramePr>
            <a:graphicFrameLocks noGrp="1"/>
          </p:cNvGraphicFramePr>
          <p:nvPr>
            <p:extLst>
              <p:ext uri="{D42A27DB-BD31-4B8C-83A1-F6EECF244321}">
                <p14:modId xmlns:p14="http://schemas.microsoft.com/office/powerpoint/2010/main" val="963679462"/>
              </p:ext>
            </p:extLst>
          </p:nvPr>
        </p:nvGraphicFramePr>
        <p:xfrm>
          <a:off x="127590" y="877428"/>
          <a:ext cx="7886363" cy="4373880"/>
        </p:xfrm>
        <a:graphic>
          <a:graphicData uri="http://schemas.openxmlformats.org/drawingml/2006/table">
            <a:tbl>
              <a:tblPr firstRow="1" bandRow="1">
                <a:tableStyleId>{2D5ABB26-0587-4C30-8999-92F81FD0307C}</a:tableStyleId>
              </a:tblPr>
              <a:tblGrid>
                <a:gridCol w="1154363">
                  <a:extLst>
                    <a:ext uri="{9D8B030D-6E8A-4147-A177-3AD203B41FA5}">
                      <a16:colId xmlns:a16="http://schemas.microsoft.com/office/drawing/2014/main" val="3262572454"/>
                    </a:ext>
                  </a:extLst>
                </a:gridCol>
                <a:gridCol w="4932000">
                  <a:extLst>
                    <a:ext uri="{9D8B030D-6E8A-4147-A177-3AD203B41FA5}">
                      <a16:colId xmlns:a16="http://schemas.microsoft.com/office/drawing/2014/main" val="3710683359"/>
                    </a:ext>
                  </a:extLst>
                </a:gridCol>
                <a:gridCol w="360000">
                  <a:extLst>
                    <a:ext uri="{9D8B030D-6E8A-4147-A177-3AD203B41FA5}">
                      <a16:colId xmlns:a16="http://schemas.microsoft.com/office/drawing/2014/main" val="2550245622"/>
                    </a:ext>
                  </a:extLst>
                </a:gridCol>
                <a:gridCol w="360000">
                  <a:extLst>
                    <a:ext uri="{9D8B030D-6E8A-4147-A177-3AD203B41FA5}">
                      <a16:colId xmlns:a16="http://schemas.microsoft.com/office/drawing/2014/main" val="3279974563"/>
                    </a:ext>
                  </a:extLst>
                </a:gridCol>
                <a:gridCol w="360000">
                  <a:extLst>
                    <a:ext uri="{9D8B030D-6E8A-4147-A177-3AD203B41FA5}">
                      <a16:colId xmlns:a16="http://schemas.microsoft.com/office/drawing/2014/main" val="1776101924"/>
                    </a:ext>
                  </a:extLst>
                </a:gridCol>
                <a:gridCol w="360000">
                  <a:extLst>
                    <a:ext uri="{9D8B030D-6E8A-4147-A177-3AD203B41FA5}">
                      <a16:colId xmlns:a16="http://schemas.microsoft.com/office/drawing/2014/main" val="1730452821"/>
                    </a:ext>
                  </a:extLst>
                </a:gridCol>
                <a:gridCol w="360000">
                  <a:extLst>
                    <a:ext uri="{9D8B030D-6E8A-4147-A177-3AD203B41FA5}">
                      <a16:colId xmlns:a16="http://schemas.microsoft.com/office/drawing/2014/main" val="2512683118"/>
                    </a:ext>
                  </a:extLst>
                </a:gridCol>
              </a:tblGrid>
              <a:tr h="360000">
                <a:tc rowSpan="2">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Indikator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r>
                        <a:rPr lang="da-DK" sz="1000" b="1" i="0" dirty="0">
                          <a:latin typeface="Verdana"/>
                          <a:ea typeface="Verdana"/>
                          <a:cs typeface="Verdana" panose="020B0604030504040204" pitchFamily="34" charset="0"/>
                        </a:rPr>
                        <a:t>Spørgsmål</a:t>
                      </a:r>
                      <a:endParaRPr lang="da-DK" sz="1000" b="1"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algn="ctr"/>
                      <a:r>
                        <a:rPr lang="da-DK" sz="1000" b="1" dirty="0">
                          <a:latin typeface="Verdana" panose="020B0604030504040204" pitchFamily="34" charset="0"/>
                          <a:ea typeface="Verdana" panose="020B0604030504040204" pitchFamily="34" charset="0"/>
                          <a:cs typeface="Verdana" panose="020B0604030504040204" pitchFamily="34" charset="0"/>
                        </a:rPr>
                        <a:t>Egen vurdering</a:t>
                      </a:r>
                      <a:br>
                        <a:rPr lang="da-DK" sz="1000" b="1" dirty="0">
                          <a:latin typeface="Verdana" panose="020B0604030504040204" pitchFamily="34" charset="0"/>
                          <a:ea typeface="Verdana" panose="020B0604030504040204" pitchFamily="34" charset="0"/>
                          <a:cs typeface="Verdana" panose="020B0604030504040204" pitchFamily="34" charset="0"/>
                        </a:rPr>
                      </a:br>
                      <a:r>
                        <a:rPr lang="da-DK" sz="1000" b="0" dirty="0">
                          <a:latin typeface="Verdana" panose="020B0604030504040204" pitchFamily="34" charset="0"/>
                          <a:ea typeface="Verdana" panose="020B0604030504040204" pitchFamily="34" charset="0"/>
                          <a:cs typeface="Verdana" panose="020B0604030504040204" pitchFamily="34" charset="0"/>
                        </a:rPr>
                        <a:t>(</a:t>
                      </a:r>
                      <a:r>
                        <a:rPr lang="da-DK" sz="1000" b="0" i="1" dirty="0">
                          <a:latin typeface="Verdana" panose="020B0604030504040204" pitchFamily="34" charset="0"/>
                          <a:ea typeface="Verdana" panose="020B0604030504040204" pitchFamily="34" charset="0"/>
                          <a:cs typeface="Verdana" panose="020B0604030504040204" pitchFamily="34" charset="0"/>
                        </a:rPr>
                        <a:t>kryds</a:t>
                      </a:r>
                      <a:r>
                        <a:rPr lang="da-DK" sz="1000" b="0" dirty="0">
                          <a:latin typeface="Verdana" panose="020B0604030504040204" pitchFamily="34" charset="0"/>
                          <a:ea typeface="Verdana" panose="020B0604030504040204" pitchFamily="34" charset="0"/>
                          <a:cs typeface="Verdana" panose="020B060403050404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639007"/>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90663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latin typeface="Verdana" panose="020B0604030504040204" pitchFamily="34" charset="0"/>
                          <a:ea typeface="Verdana" panose="020B0604030504040204" pitchFamily="34" charset="0"/>
                          <a:cs typeface="Verdana" panose="020B0604030504040204" pitchFamily="34" charset="0"/>
                        </a:rPr>
                        <a:t>Omsætning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da-DK" sz="900" dirty="0">
                          <a:solidFill>
                            <a:schemeClr val="tx1"/>
                          </a:solidFill>
                          <a:latin typeface="Verdana"/>
                          <a:ea typeface="Verdana"/>
                          <a:cs typeface="Verdana" panose="020B0604030504040204" pitchFamily="34" charset="0"/>
                        </a:rPr>
                        <a:t>Hvordan </a:t>
                      </a:r>
                      <a:r>
                        <a:rPr lang="da-DK" sz="900" b="1" i="0" u="none" strike="noStrike" noProof="0" dirty="0">
                          <a:solidFill>
                            <a:schemeClr val="tx1"/>
                          </a:solidFill>
                          <a:latin typeface="Verdana"/>
                        </a:rPr>
                        <a:t>omsættes</a:t>
                      </a:r>
                      <a:r>
                        <a:rPr lang="da-DK" sz="900" dirty="0">
                          <a:solidFill>
                            <a:schemeClr val="tx1"/>
                          </a:solidFill>
                          <a:latin typeface="Verdana"/>
                          <a:ea typeface="Verdana"/>
                          <a:cs typeface="Verdana" panose="020B0604030504040204" pitchFamily="34" charset="0"/>
                        </a:rPr>
                        <a:t> prioriterede </a:t>
                      </a:r>
                      <a:r>
                        <a:rPr lang="da-DK" sz="900" b="1" dirty="0">
                          <a:solidFill>
                            <a:schemeClr val="tx1"/>
                          </a:solidFill>
                          <a:latin typeface="Verdana"/>
                          <a:ea typeface="Verdana"/>
                          <a:cs typeface="Verdana" panose="020B0604030504040204" pitchFamily="34" charset="0"/>
                        </a:rPr>
                        <a:t>muligheder </a:t>
                      </a:r>
                      <a:r>
                        <a:rPr lang="da-DK" sz="900" dirty="0">
                          <a:solidFill>
                            <a:schemeClr val="tx1"/>
                          </a:solidFill>
                          <a:latin typeface="Verdana"/>
                          <a:ea typeface="Verdana"/>
                          <a:cs typeface="Verdana" panose="020B0604030504040204" pitchFamily="34" charset="0"/>
                        </a:rPr>
                        <a:t>til konkrete idéer og potentielle løsninger/koncepter, der undersøges, dokumenteres, evalueres og besluttes?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7480221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Validering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a:t>
                      </a:r>
                      <a:r>
                        <a:rPr lang="da-DK" sz="900" b="1" dirty="0">
                          <a:solidFill>
                            <a:schemeClr val="tx1"/>
                          </a:solidFill>
                          <a:latin typeface="Verdana"/>
                          <a:ea typeface="Verdana"/>
                          <a:cs typeface="Verdana" panose="020B0604030504040204" pitchFamily="34" charset="0"/>
                        </a:rPr>
                        <a:t>valideres </a:t>
                      </a:r>
                      <a:r>
                        <a:rPr lang="da-DK" sz="900" dirty="0">
                          <a:solidFill>
                            <a:schemeClr val="tx1"/>
                          </a:solidFill>
                          <a:latin typeface="Verdana"/>
                          <a:ea typeface="Verdana"/>
                          <a:cs typeface="Verdana" panose="020B0604030504040204" pitchFamily="34" charset="0"/>
                        </a:rPr>
                        <a:t>de valgte </a:t>
                      </a:r>
                      <a:r>
                        <a:rPr lang="da-DK" sz="900" b="1" dirty="0">
                          <a:solidFill>
                            <a:schemeClr val="tx1"/>
                          </a:solidFill>
                          <a:latin typeface="Verdana"/>
                          <a:ea typeface="Verdana"/>
                          <a:cs typeface="Verdana" panose="020B0604030504040204" pitchFamily="34" charset="0"/>
                        </a:rPr>
                        <a:t>potentielle løsninger/koncepter </a:t>
                      </a:r>
                      <a:r>
                        <a:rPr lang="da-DK" sz="900" dirty="0">
                          <a:solidFill>
                            <a:schemeClr val="tx1"/>
                          </a:solidFill>
                          <a:latin typeface="Verdana"/>
                          <a:ea typeface="Verdana"/>
                          <a:cs typeface="Verdana" panose="020B0604030504040204" pitchFamily="34" charset="0"/>
                        </a:rPr>
                        <a:t>(f.eks. ved brugerinddragelse, tests, eksperimenter, pilotprojekter og undersøgelser) og justeres og kvalificeres på baggrund af den læring, feedback og nye viden, der opbygges?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86464668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Realiserbarhed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vurdering af validerede potentielle løsninger/koncepters </a:t>
                      </a:r>
                      <a:r>
                        <a:rPr lang="da-DK" sz="900" b="1" dirty="0">
                          <a:solidFill>
                            <a:schemeClr val="tx1"/>
                          </a:solidFill>
                          <a:latin typeface="Verdana"/>
                          <a:ea typeface="Verdana"/>
                          <a:cs typeface="Verdana" panose="020B0604030504040204" pitchFamily="34" charset="0"/>
                        </a:rPr>
                        <a:t>realiserbarhed </a:t>
                      </a:r>
                      <a:r>
                        <a:rPr lang="da-DK" sz="900" b="0" dirty="0">
                          <a:solidFill>
                            <a:schemeClr val="tx1"/>
                          </a:solidFill>
                          <a:latin typeface="Verdana"/>
                          <a:ea typeface="Verdana"/>
                          <a:cs typeface="Verdana" panose="020B0604030504040204" pitchFamily="34" charset="0"/>
                        </a:rPr>
                        <a:t>og håndteringen af usikkerheder, hypoteser eller antagelser?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55132205"/>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Implementeringsrisici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identificeres og håndteres potentielle </a:t>
                      </a:r>
                      <a:r>
                        <a:rPr lang="da-DK" sz="900" b="1" dirty="0">
                          <a:solidFill>
                            <a:schemeClr val="tx1"/>
                          </a:solidFill>
                          <a:latin typeface="Verdana"/>
                          <a:ea typeface="Verdana"/>
                          <a:cs typeface="Verdana" panose="020B0604030504040204" pitchFamily="34" charset="0"/>
                        </a:rPr>
                        <a:t>implementeringsrisici </a:t>
                      </a:r>
                      <a:r>
                        <a:rPr lang="da-DK" sz="900" b="0" dirty="0">
                          <a:solidFill>
                            <a:schemeClr val="tx1"/>
                          </a:solidFill>
                          <a:latin typeface="Verdana"/>
                          <a:ea typeface="Verdana"/>
                          <a:cs typeface="Verdana" panose="020B0604030504040204" pitchFamily="34" charset="0"/>
                        </a:rPr>
                        <a:t>(f.eks. gennem tidlig involvering af interessenter)?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19166568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Udvikling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da-DK" sz="900" dirty="0">
                          <a:solidFill>
                            <a:schemeClr val="tx1"/>
                          </a:solidFill>
                          <a:latin typeface="Verdana"/>
                          <a:ea typeface="Verdana"/>
                          <a:cs typeface="Verdana" panose="020B0604030504040204" pitchFamily="34" charset="0"/>
                        </a:rPr>
                        <a:t>Beslutning om </a:t>
                      </a:r>
                      <a:r>
                        <a:rPr lang="da-DK" sz="900" b="1" dirty="0">
                          <a:solidFill>
                            <a:schemeClr val="tx1"/>
                          </a:solidFill>
                          <a:latin typeface="Verdana"/>
                          <a:ea typeface="Verdana"/>
                          <a:cs typeface="Verdana" panose="020B0604030504040204" pitchFamily="34" charset="0"/>
                        </a:rPr>
                        <a:t>hvor </a:t>
                      </a:r>
                      <a:r>
                        <a:rPr lang="da-DK" sz="900" dirty="0">
                          <a:solidFill>
                            <a:schemeClr val="tx1"/>
                          </a:solidFill>
                          <a:latin typeface="Verdana"/>
                          <a:ea typeface="Verdana"/>
                          <a:cs typeface="Verdana" panose="020B0604030504040204" pitchFamily="34" charset="0"/>
                        </a:rPr>
                        <a:t>(internt eller eksternt), af </a:t>
                      </a:r>
                      <a:r>
                        <a:rPr lang="da-DK" sz="900" b="1" dirty="0">
                          <a:solidFill>
                            <a:schemeClr val="tx1"/>
                          </a:solidFill>
                          <a:latin typeface="Verdana"/>
                          <a:ea typeface="Verdana"/>
                          <a:cs typeface="Verdana" panose="020B0604030504040204" pitchFamily="34" charset="0"/>
                        </a:rPr>
                        <a:t>hvem</a:t>
                      </a:r>
                      <a:r>
                        <a:rPr lang="da-DK" sz="900" dirty="0">
                          <a:solidFill>
                            <a:schemeClr val="tx1"/>
                          </a:solidFill>
                          <a:latin typeface="Verdana"/>
                          <a:ea typeface="Verdana"/>
                          <a:cs typeface="Verdana" panose="020B0604030504040204" pitchFamily="34" charset="0"/>
                        </a:rPr>
                        <a:t> og </a:t>
                      </a:r>
                      <a:r>
                        <a:rPr lang="da-DK" sz="900" b="1" dirty="0">
                          <a:solidFill>
                            <a:schemeClr val="tx1"/>
                          </a:solidFill>
                          <a:latin typeface="Verdana"/>
                          <a:ea typeface="Verdana"/>
                          <a:cs typeface="Verdana" panose="020B0604030504040204" pitchFamily="34" charset="0"/>
                        </a:rPr>
                        <a:t>hvordan </a:t>
                      </a:r>
                      <a:r>
                        <a:rPr lang="da-DK" sz="900" dirty="0">
                          <a:solidFill>
                            <a:schemeClr val="tx1"/>
                          </a:solidFill>
                          <a:latin typeface="Verdana"/>
                          <a:ea typeface="Verdana"/>
                          <a:cs typeface="Verdana" panose="020B0604030504040204" pitchFamily="34" charset="0"/>
                        </a:rPr>
                        <a:t>en løsning udvikles?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87555806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Test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den løbende </a:t>
                      </a:r>
                      <a:r>
                        <a:rPr lang="da-DK" sz="900" b="1" dirty="0">
                          <a:solidFill>
                            <a:schemeClr val="tx1"/>
                          </a:solidFill>
                          <a:latin typeface="Verdana"/>
                          <a:ea typeface="Verdana"/>
                          <a:cs typeface="Verdana" panose="020B0604030504040204" pitchFamily="34" charset="0"/>
                        </a:rPr>
                        <a:t>test og kvalificering </a:t>
                      </a:r>
                      <a:r>
                        <a:rPr lang="da-DK" sz="900" b="0" dirty="0">
                          <a:solidFill>
                            <a:schemeClr val="tx1"/>
                          </a:solidFill>
                          <a:latin typeface="Verdana"/>
                          <a:ea typeface="Verdana"/>
                          <a:cs typeface="Verdana" panose="020B0604030504040204" pitchFamily="34" charset="0"/>
                        </a:rPr>
                        <a:t>af løsninger i </a:t>
                      </a:r>
                      <a:r>
                        <a:rPr lang="da-DK" sz="900" dirty="0">
                          <a:solidFill>
                            <a:schemeClr val="tx1"/>
                          </a:solidFill>
                          <a:latin typeface="Verdana"/>
                          <a:ea typeface="Verdana"/>
                          <a:cs typeface="Verdana" panose="020B0604030504040204" pitchFamily="34" charset="0"/>
                        </a:rPr>
                        <a:t>udviklingsprocessen?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249426926"/>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Beskyttelse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vurdering af, hvorvidt en løsningen kan og skal</a:t>
                      </a:r>
                      <a:r>
                        <a:rPr lang="da-DK" sz="900" b="0" dirty="0">
                          <a:solidFill>
                            <a:schemeClr val="tx1"/>
                          </a:solidFill>
                          <a:latin typeface="Verdana"/>
                          <a:ea typeface="Verdana"/>
                          <a:cs typeface="Verdana" panose="020B0604030504040204" pitchFamily="34" charset="0"/>
                        </a:rPr>
                        <a:t> </a:t>
                      </a:r>
                      <a:r>
                        <a:rPr lang="da-DK" sz="900" b="1" dirty="0">
                          <a:solidFill>
                            <a:schemeClr val="tx1"/>
                          </a:solidFill>
                          <a:latin typeface="Verdana"/>
                          <a:ea typeface="Verdana"/>
                          <a:cs typeface="Verdana" panose="020B0604030504040204" pitchFamily="34" charset="0"/>
                        </a:rPr>
                        <a:t>IPR beskyttes?</a:t>
                      </a:r>
                      <a:endParaRPr lang="da-DK" sz="900" dirty="0">
                        <a:solidFill>
                          <a:schemeClr val="tx1"/>
                        </a:solidFill>
                        <a:latin typeface="Verdana"/>
                        <a:ea typeface="Verdana"/>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73787567"/>
                  </a:ext>
                </a:extLst>
              </a:tr>
              <a:tr h="37084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02650"/>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Samlet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i="0" dirty="0">
                          <a:latin typeface="Verdana" panose="020B0604030504040204" pitchFamily="34" charset="0"/>
                          <a:ea typeface="Verdana" panose="020B0604030504040204" pitchFamily="34" charset="0"/>
                          <a:cs typeface="Verdana" panose="020B0604030504040204" pitchFamily="34" charset="0"/>
                        </a:rPr>
                        <a:t>Den </a:t>
                      </a:r>
                      <a:r>
                        <a:rPr lang="da-DK" sz="900" b="1" i="0" dirty="0">
                          <a:latin typeface="Verdana" panose="020B0604030504040204" pitchFamily="34" charset="0"/>
                          <a:ea typeface="Verdana" panose="020B0604030504040204" pitchFamily="34" charset="0"/>
                          <a:cs typeface="Verdana" panose="020B0604030504040204" pitchFamily="34" charset="0"/>
                        </a:rPr>
                        <a:t>samlede vurdering</a:t>
                      </a:r>
                      <a:r>
                        <a:rPr lang="da-DK" sz="900" b="1" i="0" baseline="0" dirty="0">
                          <a:latin typeface="Verdana" panose="020B0604030504040204" pitchFamily="34" charset="0"/>
                          <a:ea typeface="Verdana" panose="020B0604030504040204" pitchFamily="34" charset="0"/>
                          <a:cs typeface="Verdana" panose="020B0604030504040204" pitchFamily="34" charset="0"/>
                        </a:rPr>
                        <a:t> </a:t>
                      </a:r>
                      <a:r>
                        <a:rPr lang="da-DK" sz="900" b="0" i="0" baseline="0" dirty="0">
                          <a:latin typeface="Verdana" panose="020B0604030504040204" pitchFamily="34" charset="0"/>
                          <a:ea typeface="Verdana" panose="020B0604030504040204" pitchFamily="34" charset="0"/>
                          <a:cs typeface="Verdana" panose="020B0604030504040204" pitchFamily="34" charset="0"/>
                        </a:rPr>
                        <a:t>af Udvikling og validering</a:t>
                      </a:r>
                      <a:endParaRPr lang="da-DK" sz="900" b="0"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79479858"/>
                  </a:ext>
                </a:extLst>
              </a:tr>
            </a:tbl>
          </a:graphicData>
        </a:graphic>
      </p:graphicFrame>
      <p:graphicFrame>
        <p:nvGraphicFramePr>
          <p:cNvPr id="4" name="Tabel 3"/>
          <p:cNvGraphicFramePr>
            <a:graphicFrameLocks noGrp="1"/>
          </p:cNvGraphicFramePr>
          <p:nvPr>
            <p:extLst>
              <p:ext uri="{D42A27DB-BD31-4B8C-83A1-F6EECF244321}">
                <p14:modId xmlns:p14="http://schemas.microsoft.com/office/powerpoint/2010/main" val="1886180461"/>
              </p:ext>
            </p:extLst>
          </p:nvPr>
        </p:nvGraphicFramePr>
        <p:xfrm>
          <a:off x="8462686" y="877428"/>
          <a:ext cx="3600000" cy="5940000"/>
        </p:xfrm>
        <a:graphic>
          <a:graphicData uri="http://schemas.openxmlformats.org/drawingml/2006/table">
            <a:tbl>
              <a:tblPr firstRow="1" bandRow="1">
                <a:tableStyleId>{2D5ABB26-0587-4C30-8999-92F81FD0307C}</a:tableStyleId>
              </a:tblPr>
              <a:tblGrid>
                <a:gridCol w="3600000">
                  <a:extLst>
                    <a:ext uri="{9D8B030D-6E8A-4147-A177-3AD203B41FA5}">
                      <a16:colId xmlns:a16="http://schemas.microsoft.com/office/drawing/2014/main" val="3710683359"/>
                    </a:ext>
                  </a:extLst>
                </a:gridCol>
              </a:tblGrid>
              <a:tr h="360000">
                <a:tc>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Hvad gør vi særlig godt?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40639007"/>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9066318"/>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b="1" dirty="0">
                          <a:latin typeface="Verdana" panose="020B0604030504040204" pitchFamily="34" charset="0"/>
                          <a:ea typeface="Verdana" panose="020B0604030504040204" pitchFamily="34" charset="0"/>
                          <a:cs typeface="Verdana" panose="020B0604030504040204" pitchFamily="34" charset="0"/>
                        </a:rPr>
                        <a:t>Hvad skal vi fokusere på at </a:t>
                      </a:r>
                      <a:r>
                        <a:rPr lang="da-DK" sz="1000" b="1" baseline="0" dirty="0">
                          <a:latin typeface="Verdana" panose="020B0604030504040204" pitchFamily="34" charset="0"/>
                          <a:ea typeface="Verdana" panose="020B0604030504040204" pitchFamily="34" charset="0"/>
                          <a:cs typeface="Verdana" panose="020B0604030504040204" pitchFamily="34" charset="0"/>
                        </a:rPr>
                        <a:t>forbedre?</a:t>
                      </a:r>
                      <a:endParaRPr lang="da-DK" sz="10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74802212"/>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4646682"/>
                  </a:ext>
                </a:extLst>
              </a:tr>
              <a:tr h="360000">
                <a:tc>
                  <a:txBody>
                    <a:bodyPr/>
                    <a:lstStyle/>
                    <a:p>
                      <a:r>
                        <a:rPr lang="da-DK" sz="1000" b="1" kern="1200" dirty="0">
                          <a:solidFill>
                            <a:schemeClr val="tx1"/>
                          </a:solidFill>
                          <a:latin typeface="Verdana"/>
                          <a:ea typeface="Verdana"/>
                          <a:cs typeface="Verdana" panose="020B0604030504040204" pitchFamily="34" charset="0"/>
                        </a:rPr>
                        <a:t>Udfyldt af</a:t>
                      </a:r>
                      <a:endParaRPr lang="da-DK" sz="1000" b="1" kern="1200" baseline="0" dirty="0">
                        <a:solidFill>
                          <a:schemeClr val="tx1"/>
                        </a:solidFill>
                        <a:latin typeface="Verdana"/>
                        <a:ea typeface="Verdana"/>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720210887"/>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latin typeface="Verdana" panose="020B0604030504040204" pitchFamily="34" charset="0"/>
                          <a:ea typeface="Verdana" panose="020B0604030504040204" pitchFamily="34" charset="0"/>
                          <a:cs typeface="Verdana" panose="020B0604030504040204" pitchFamily="34" charset="0"/>
                        </a:rPr>
                        <a:t>(</a:t>
                      </a:r>
                      <a:r>
                        <a:rPr lang="da-DK" sz="900" b="0" i="1" dirty="0">
                          <a:latin typeface="Verdana" panose="020B0604030504040204" pitchFamily="34" charset="0"/>
                          <a:ea typeface="Verdana" panose="020B0604030504040204" pitchFamily="34" charset="0"/>
                          <a:cs typeface="Verdana" panose="020B0604030504040204" pitchFamily="34" charset="0"/>
                        </a:rPr>
                        <a:t>Navn,</a:t>
                      </a:r>
                      <a:r>
                        <a:rPr lang="da-DK" sz="900" b="0" i="1" baseline="0" dirty="0">
                          <a:latin typeface="Verdana" panose="020B0604030504040204" pitchFamily="34" charset="0"/>
                          <a:ea typeface="Verdana" panose="020B0604030504040204" pitchFamily="34" charset="0"/>
                          <a:cs typeface="Verdana" panose="020B0604030504040204" pitchFamily="34" charset="0"/>
                        </a:rPr>
                        <a:t> Titel, Organisatorisk placering</a:t>
                      </a:r>
                      <a:r>
                        <a:rPr lang="da-DK" sz="900" b="0" baseline="0" dirty="0">
                          <a:latin typeface="Verdana" panose="020B0604030504040204" pitchFamily="34" charset="0"/>
                          <a:ea typeface="Verdana" panose="020B0604030504040204" pitchFamily="34" charset="0"/>
                          <a:cs typeface="Verdana" panose="020B0604030504040204" pitchFamily="34" charset="0"/>
                        </a:rPr>
                        <a:t>)</a:t>
                      </a:r>
                    </a:p>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832658"/>
                  </a:ext>
                </a:extLst>
              </a:tr>
            </a:tbl>
          </a:graphicData>
        </a:graphic>
      </p:graphicFrame>
      <p:graphicFrame>
        <p:nvGraphicFramePr>
          <p:cNvPr id="3" name="Tabel 2">
            <a:extLst>
              <a:ext uri="{FF2B5EF4-FFF2-40B4-BE49-F238E27FC236}">
                <a16:creationId xmlns:a16="http://schemas.microsoft.com/office/drawing/2014/main" id="{BAEC7CF4-9D27-28E6-1E52-7E5BD001DAB5}"/>
              </a:ext>
            </a:extLst>
          </p:cNvPr>
          <p:cNvGraphicFramePr>
            <a:graphicFrameLocks noGrp="1"/>
          </p:cNvGraphicFramePr>
          <p:nvPr>
            <p:extLst>
              <p:ext uri="{D42A27DB-BD31-4B8C-83A1-F6EECF244321}">
                <p14:modId xmlns:p14="http://schemas.microsoft.com/office/powerpoint/2010/main" val="4281386691"/>
              </p:ext>
            </p:extLst>
          </p:nvPr>
        </p:nvGraphicFramePr>
        <p:xfrm>
          <a:off x="55871" y="6466788"/>
          <a:ext cx="4685810" cy="350640"/>
        </p:xfrm>
        <a:graphic>
          <a:graphicData uri="http://schemas.openxmlformats.org/drawingml/2006/table">
            <a:tbl>
              <a:tblPr firstRow="1" bandRow="1">
                <a:tableStyleId>{2D5ABB26-0587-4C30-8999-92F81FD0307C}</a:tableStyleId>
              </a:tblPr>
              <a:tblGrid>
                <a:gridCol w="937162">
                  <a:extLst>
                    <a:ext uri="{9D8B030D-6E8A-4147-A177-3AD203B41FA5}">
                      <a16:colId xmlns:a16="http://schemas.microsoft.com/office/drawing/2014/main" val="2288646901"/>
                    </a:ext>
                  </a:extLst>
                </a:gridCol>
                <a:gridCol w="937162">
                  <a:extLst>
                    <a:ext uri="{9D8B030D-6E8A-4147-A177-3AD203B41FA5}">
                      <a16:colId xmlns:a16="http://schemas.microsoft.com/office/drawing/2014/main" val="1755846316"/>
                    </a:ext>
                  </a:extLst>
                </a:gridCol>
                <a:gridCol w="937162">
                  <a:extLst>
                    <a:ext uri="{9D8B030D-6E8A-4147-A177-3AD203B41FA5}">
                      <a16:colId xmlns:a16="http://schemas.microsoft.com/office/drawing/2014/main" val="1100586217"/>
                    </a:ext>
                  </a:extLst>
                </a:gridCol>
                <a:gridCol w="937162">
                  <a:extLst>
                    <a:ext uri="{9D8B030D-6E8A-4147-A177-3AD203B41FA5}">
                      <a16:colId xmlns:a16="http://schemas.microsoft.com/office/drawing/2014/main" val="4027330119"/>
                    </a:ext>
                  </a:extLst>
                </a:gridCol>
                <a:gridCol w="937162">
                  <a:extLst>
                    <a:ext uri="{9D8B030D-6E8A-4147-A177-3AD203B41FA5}">
                      <a16:colId xmlns:a16="http://schemas.microsoft.com/office/drawing/2014/main" val="305885848"/>
                    </a:ext>
                  </a:extLst>
                </a:gridCol>
              </a:tblGrid>
              <a:tr h="350640">
                <a:tc>
                  <a:txBody>
                    <a:bodyPr/>
                    <a:lstStyle/>
                    <a:p>
                      <a:pPr algn="ctr">
                        <a:spcBef>
                          <a:spcPts val="1000"/>
                        </a:spcBef>
                        <a:spcAft>
                          <a:spcPts val="0"/>
                        </a:spcAft>
                      </a:pPr>
                      <a:r>
                        <a:rPr lang="da-DK" sz="700" b="0" dirty="0">
                          <a:effectLst/>
                          <a:latin typeface="Verdana" panose="020B0604030504040204" pitchFamily="34" charset="0"/>
                          <a:ea typeface="Verdana" panose="020B0604030504040204" pitchFamily="34" charset="0"/>
                          <a:cs typeface="Verdana" panose="020B0604030504040204" pitchFamily="34" charset="0"/>
                        </a:rPr>
                        <a:t>Meget langt fra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Utilstrækkeligt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Tilstrækkeligt / Jævnt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Godt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Meget tæt på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32011375"/>
                  </a:ext>
                </a:extLst>
              </a:tr>
            </a:tbl>
          </a:graphicData>
        </a:graphic>
      </p:graphicFrame>
    </p:spTree>
    <p:extLst>
      <p:ext uri="{BB962C8B-B14F-4D97-AF65-F5344CB8AC3E}">
        <p14:creationId xmlns:p14="http://schemas.microsoft.com/office/powerpoint/2010/main" val="3880125574"/>
      </p:ext>
    </p:extLst>
  </p:cSld>
  <p:clrMapOvr>
    <a:masterClrMapping/>
  </p:clrMapOvr>
  <p:extLst>
    <p:ext uri="{6950BFC3-D8DA-4A85-94F7-54DA5524770B}">
      <p188:commentRel xmlns:p188="http://schemas.microsoft.com/office/powerpoint/2018/8/main" r:id="rId3"/>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55870" y="34821"/>
            <a:ext cx="9071858" cy="707886"/>
          </a:xfrm>
          <a:prstGeom prst="rect">
            <a:avLst/>
          </a:prstGeom>
          <a:noFill/>
        </p:spPr>
        <p:txBody>
          <a:bodyPr wrap="square" rtlCol="0">
            <a:spAutoFit/>
          </a:bodyPr>
          <a:lstStyle/>
          <a:p>
            <a:r>
              <a:rPr lang="da-DK" sz="2000" b="1" dirty="0">
                <a:latin typeface="Verdana" panose="020B0604030504040204" pitchFamily="34" charset="0"/>
                <a:ea typeface="Verdana" panose="020B0604030504040204" pitchFamily="34" charset="0"/>
                <a:cs typeface="Verdana" panose="020B0604030504040204" pitchFamily="34" charset="0"/>
              </a:rPr>
              <a:t>Innovative aktiviteter (2)</a:t>
            </a:r>
          </a:p>
          <a:p>
            <a:r>
              <a:rPr lang="da-DK" sz="2000" dirty="0">
                <a:latin typeface="Verdana" panose="020B0604030504040204" pitchFamily="34" charset="0"/>
                <a:ea typeface="Verdana" panose="020B0604030504040204" pitchFamily="34" charset="0"/>
                <a:cs typeface="Verdana" panose="020B0604030504040204" pitchFamily="34" charset="0"/>
              </a:rPr>
              <a:t>- </a:t>
            </a:r>
            <a:r>
              <a:rPr lang="da-DK" sz="2000" i="1" dirty="0">
                <a:latin typeface="Verdana" panose="020B0604030504040204" pitchFamily="34" charset="0"/>
                <a:ea typeface="Verdana" panose="020B0604030504040204" pitchFamily="34" charset="0"/>
                <a:cs typeface="Verdana" panose="020B0604030504040204" pitchFamily="34" charset="0"/>
              </a:rPr>
              <a:t>Implementering og værdirealisering (3)</a:t>
            </a:r>
          </a:p>
        </p:txBody>
      </p:sp>
      <p:graphicFrame>
        <p:nvGraphicFramePr>
          <p:cNvPr id="2" name="Tabel 1"/>
          <p:cNvGraphicFramePr>
            <a:graphicFrameLocks noGrp="1"/>
          </p:cNvGraphicFramePr>
          <p:nvPr>
            <p:extLst>
              <p:ext uri="{D42A27DB-BD31-4B8C-83A1-F6EECF244321}">
                <p14:modId xmlns:p14="http://schemas.microsoft.com/office/powerpoint/2010/main" val="844416154"/>
              </p:ext>
            </p:extLst>
          </p:nvPr>
        </p:nvGraphicFramePr>
        <p:xfrm>
          <a:off x="127590" y="877428"/>
          <a:ext cx="7886363" cy="4222766"/>
        </p:xfrm>
        <a:graphic>
          <a:graphicData uri="http://schemas.openxmlformats.org/drawingml/2006/table">
            <a:tbl>
              <a:tblPr firstRow="1" bandRow="1">
                <a:tableStyleId>{2D5ABB26-0587-4C30-8999-92F81FD0307C}</a:tableStyleId>
              </a:tblPr>
              <a:tblGrid>
                <a:gridCol w="1154363">
                  <a:extLst>
                    <a:ext uri="{9D8B030D-6E8A-4147-A177-3AD203B41FA5}">
                      <a16:colId xmlns:a16="http://schemas.microsoft.com/office/drawing/2014/main" val="3262572454"/>
                    </a:ext>
                  </a:extLst>
                </a:gridCol>
                <a:gridCol w="4932000">
                  <a:extLst>
                    <a:ext uri="{9D8B030D-6E8A-4147-A177-3AD203B41FA5}">
                      <a16:colId xmlns:a16="http://schemas.microsoft.com/office/drawing/2014/main" val="3710683359"/>
                    </a:ext>
                  </a:extLst>
                </a:gridCol>
                <a:gridCol w="360000">
                  <a:extLst>
                    <a:ext uri="{9D8B030D-6E8A-4147-A177-3AD203B41FA5}">
                      <a16:colId xmlns:a16="http://schemas.microsoft.com/office/drawing/2014/main" val="2550245622"/>
                    </a:ext>
                  </a:extLst>
                </a:gridCol>
                <a:gridCol w="360000">
                  <a:extLst>
                    <a:ext uri="{9D8B030D-6E8A-4147-A177-3AD203B41FA5}">
                      <a16:colId xmlns:a16="http://schemas.microsoft.com/office/drawing/2014/main" val="3279974563"/>
                    </a:ext>
                  </a:extLst>
                </a:gridCol>
                <a:gridCol w="360000">
                  <a:extLst>
                    <a:ext uri="{9D8B030D-6E8A-4147-A177-3AD203B41FA5}">
                      <a16:colId xmlns:a16="http://schemas.microsoft.com/office/drawing/2014/main" val="1776101924"/>
                    </a:ext>
                  </a:extLst>
                </a:gridCol>
                <a:gridCol w="360000">
                  <a:extLst>
                    <a:ext uri="{9D8B030D-6E8A-4147-A177-3AD203B41FA5}">
                      <a16:colId xmlns:a16="http://schemas.microsoft.com/office/drawing/2014/main" val="1730452821"/>
                    </a:ext>
                  </a:extLst>
                </a:gridCol>
                <a:gridCol w="360000">
                  <a:extLst>
                    <a:ext uri="{9D8B030D-6E8A-4147-A177-3AD203B41FA5}">
                      <a16:colId xmlns:a16="http://schemas.microsoft.com/office/drawing/2014/main" val="2512683118"/>
                    </a:ext>
                  </a:extLst>
                </a:gridCol>
              </a:tblGrid>
              <a:tr h="360000">
                <a:tc rowSpan="2">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Indikator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r>
                        <a:rPr lang="da-DK" sz="1000" b="1" i="0" dirty="0">
                          <a:latin typeface="Verdana"/>
                          <a:ea typeface="Verdana"/>
                          <a:cs typeface="Verdana" panose="020B0604030504040204" pitchFamily="34" charset="0"/>
                        </a:rPr>
                        <a:t>Spørgsmål</a:t>
                      </a:r>
                      <a:endParaRPr lang="da-DK" sz="1000" b="1"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algn="ctr"/>
                      <a:r>
                        <a:rPr lang="da-DK" sz="1000" b="1" dirty="0">
                          <a:latin typeface="Verdana" panose="020B0604030504040204" pitchFamily="34" charset="0"/>
                          <a:ea typeface="Verdana" panose="020B0604030504040204" pitchFamily="34" charset="0"/>
                          <a:cs typeface="Verdana" panose="020B0604030504040204" pitchFamily="34" charset="0"/>
                        </a:rPr>
                        <a:t>Egen vurdering</a:t>
                      </a:r>
                      <a:br>
                        <a:rPr lang="da-DK" sz="1000" b="1" dirty="0">
                          <a:latin typeface="Verdana" panose="020B0604030504040204" pitchFamily="34" charset="0"/>
                          <a:ea typeface="Verdana" panose="020B0604030504040204" pitchFamily="34" charset="0"/>
                          <a:cs typeface="Verdana" panose="020B0604030504040204" pitchFamily="34" charset="0"/>
                        </a:rPr>
                      </a:br>
                      <a:r>
                        <a:rPr lang="da-DK" sz="1000" b="0" dirty="0">
                          <a:latin typeface="Verdana" panose="020B0604030504040204" pitchFamily="34" charset="0"/>
                          <a:ea typeface="Verdana" panose="020B0604030504040204" pitchFamily="34" charset="0"/>
                          <a:cs typeface="Verdana" panose="020B0604030504040204" pitchFamily="34" charset="0"/>
                        </a:rPr>
                        <a:t>(</a:t>
                      </a:r>
                      <a:r>
                        <a:rPr lang="da-DK" sz="1000" b="0" i="1" dirty="0">
                          <a:latin typeface="Verdana" panose="020B0604030504040204" pitchFamily="34" charset="0"/>
                          <a:ea typeface="Verdana" panose="020B0604030504040204" pitchFamily="34" charset="0"/>
                          <a:cs typeface="Verdana" panose="020B0604030504040204" pitchFamily="34" charset="0"/>
                        </a:rPr>
                        <a:t>kryds</a:t>
                      </a:r>
                      <a:r>
                        <a:rPr lang="da-DK" sz="1000" b="0" dirty="0">
                          <a:latin typeface="Verdana" panose="020B0604030504040204" pitchFamily="34" charset="0"/>
                          <a:ea typeface="Verdana" panose="020B0604030504040204" pitchFamily="34" charset="0"/>
                          <a:cs typeface="Verdana" panose="020B060403050404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639007"/>
                  </a:ext>
                </a:extLst>
              </a:tr>
              <a:tr h="356886">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90663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latin typeface="Verdana" panose="020B0604030504040204" pitchFamily="34" charset="0"/>
                          <a:ea typeface="Verdana" panose="020B0604030504040204" pitchFamily="34" charset="0"/>
                          <a:cs typeface="Verdana" panose="020B0604030504040204" pitchFamily="34" charset="0"/>
                        </a:rPr>
                        <a:t>Implementeringskapacitet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da-DK" sz="900" dirty="0">
                          <a:solidFill>
                            <a:schemeClr val="tx1"/>
                          </a:solidFill>
                          <a:latin typeface="Verdana"/>
                          <a:ea typeface="Verdana"/>
                          <a:cs typeface="Verdana" panose="020B0604030504040204" pitchFamily="34" charset="0"/>
                        </a:rPr>
                        <a:t>Hvordan </a:t>
                      </a:r>
                      <a:r>
                        <a:rPr lang="da-DK" sz="900" b="0" i="0" u="none" strike="noStrike" noProof="0" dirty="0">
                          <a:solidFill>
                            <a:schemeClr val="tx1"/>
                          </a:solidFill>
                          <a:latin typeface="Verdana"/>
                        </a:rPr>
                        <a:t>etableres og understøttes </a:t>
                      </a:r>
                      <a:r>
                        <a:rPr lang="da-DK" sz="900" dirty="0">
                          <a:solidFill>
                            <a:schemeClr val="tx1"/>
                          </a:solidFill>
                          <a:latin typeface="Verdana"/>
                          <a:ea typeface="Verdana"/>
                        </a:rPr>
                        <a:t>de</a:t>
                      </a:r>
                      <a:r>
                        <a:rPr lang="da-DK" sz="900" dirty="0">
                          <a:solidFill>
                            <a:schemeClr val="tx1"/>
                          </a:solidFill>
                          <a:latin typeface="Verdana"/>
                          <a:ea typeface="Verdana"/>
                          <a:cs typeface="Verdana" panose="020B0604030504040204" pitchFamily="34" charset="0"/>
                        </a:rPr>
                        <a:t> nødvendige </a:t>
                      </a:r>
                      <a:r>
                        <a:rPr lang="da-DK" sz="900" b="1" dirty="0">
                          <a:solidFill>
                            <a:schemeClr val="tx1"/>
                          </a:solidFill>
                          <a:latin typeface="Verdana"/>
                          <a:ea typeface="Verdana"/>
                          <a:cs typeface="Verdana" panose="020B0604030504040204" pitchFamily="34" charset="0"/>
                        </a:rPr>
                        <a:t>implementeringskapaciteter</a:t>
                      </a:r>
                      <a:r>
                        <a:rPr lang="da-DK" sz="900" dirty="0">
                          <a:solidFill>
                            <a:schemeClr val="tx1"/>
                          </a:solidFill>
                          <a:latin typeface="Verdana"/>
                          <a:ea typeface="Verdana"/>
                          <a:cs typeface="Verdana" panose="020B0604030504040204" pitchFamily="34" charset="0"/>
                        </a:rPr>
                        <a:t> (f.eks. kommunikation/markedsføring, uddannelse, supportfunktioner, forsyning, partnerskaber)?</a:t>
                      </a:r>
                      <a:endParaRPr lang="da-DK" sz="90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7480221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Skalering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a:t>
                      </a:r>
                      <a:r>
                        <a:rPr lang="da-DK" sz="900" b="1" i="0" u="none" strike="noStrike" noProof="0" dirty="0">
                          <a:solidFill>
                            <a:schemeClr val="tx1"/>
                          </a:solidFill>
                          <a:latin typeface="Verdana"/>
                        </a:rPr>
                        <a:t>skaleres</a:t>
                      </a:r>
                      <a:r>
                        <a:rPr lang="da-DK" sz="900" dirty="0">
                          <a:solidFill>
                            <a:schemeClr val="tx1"/>
                          </a:solidFill>
                          <a:latin typeface="Verdana"/>
                          <a:ea typeface="Verdana"/>
                          <a:cs typeface="Verdana" panose="020B0604030504040204" pitchFamily="34" charset="0"/>
                        </a:rPr>
                        <a:t> nye løsninger  på tværs af organisationen og evt. til andre organisationer?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82323735"/>
                  </a:ext>
                </a:extLst>
              </a:tr>
              <a:tr h="370840">
                <a:tc>
                  <a:txBody>
                    <a:bodyPr/>
                    <a:lstStyle/>
                    <a:p>
                      <a:r>
                        <a:rPr lang="da-DK" sz="900" b="0" dirty="0">
                          <a:latin typeface="Verdana"/>
                          <a:ea typeface="Verdana"/>
                          <a:cs typeface="Verdana" panose="020B0604030504040204" pitchFamily="34" charset="0"/>
                        </a:rPr>
                        <a:t>Tilgængelighed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a:t>
                      </a:r>
                      <a:r>
                        <a:rPr lang="da-DK" sz="900" b="0" i="0" u="none" strike="noStrike" noProof="0" dirty="0">
                          <a:solidFill>
                            <a:schemeClr val="tx1"/>
                          </a:solidFill>
                          <a:latin typeface="Verdana"/>
                        </a:rPr>
                        <a:t>gøres </a:t>
                      </a:r>
                      <a:r>
                        <a:rPr lang="da-DK" sz="900" dirty="0">
                          <a:solidFill>
                            <a:schemeClr val="tx1"/>
                          </a:solidFill>
                          <a:latin typeface="Verdana"/>
                          <a:ea typeface="Verdana"/>
                          <a:cs typeface="Verdana" panose="020B0604030504040204" pitchFamily="34" charset="0"/>
                        </a:rPr>
                        <a:t>nye løsninger </a:t>
                      </a:r>
                      <a:r>
                        <a:rPr lang="da-DK" sz="900" b="1" dirty="0">
                          <a:solidFill>
                            <a:schemeClr val="tx1"/>
                          </a:solidFill>
                          <a:latin typeface="Verdana"/>
                          <a:ea typeface="Verdana"/>
                          <a:cs typeface="Verdana" panose="020B0604030504040204" pitchFamily="34" charset="0"/>
                        </a:rPr>
                        <a:t>tilgængelige</a:t>
                      </a:r>
                      <a:r>
                        <a:rPr lang="da-DK" sz="900" dirty="0">
                          <a:solidFill>
                            <a:schemeClr val="tx1"/>
                          </a:solidFill>
                          <a:latin typeface="Verdana"/>
                          <a:ea typeface="Verdana"/>
                          <a:cs typeface="Verdana" panose="020B0604030504040204" pitchFamily="34" charset="0"/>
                        </a:rPr>
                        <a:t> for brugere, borgere, partnere og andre interessenter?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86464668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Promovering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 </a:t>
                      </a:r>
                      <a:r>
                        <a:rPr lang="da-DK" sz="900" b="1" dirty="0">
                          <a:solidFill>
                            <a:schemeClr val="tx1"/>
                          </a:solidFill>
                          <a:latin typeface="Verdana"/>
                          <a:ea typeface="Verdana"/>
                          <a:cs typeface="Verdana" panose="020B0604030504040204" pitchFamily="34" charset="0"/>
                        </a:rPr>
                        <a:t>promoveres</a:t>
                      </a:r>
                      <a:r>
                        <a:rPr lang="da-DK" sz="900" dirty="0">
                          <a:solidFill>
                            <a:schemeClr val="tx1"/>
                          </a:solidFill>
                          <a:latin typeface="Verdana"/>
                          <a:ea typeface="Verdana"/>
                          <a:cs typeface="Verdana" panose="020B0604030504040204" pitchFamily="34" charset="0"/>
                        </a:rPr>
                        <a:t> nye løsninger gennem implementeringsstøtte og opmærksomheds- og engagementsskabende initiativer?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55132205"/>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Adoptionshastighed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monitoreres </a:t>
                      </a:r>
                      <a:r>
                        <a:rPr lang="da-DK" sz="900" b="1" dirty="0">
                          <a:solidFill>
                            <a:schemeClr val="tx1"/>
                          </a:solidFill>
                          <a:latin typeface="Verdana"/>
                          <a:ea typeface="Verdana"/>
                          <a:cs typeface="Verdana" panose="020B0604030504040204" pitchFamily="34" charset="0"/>
                        </a:rPr>
                        <a:t>adoptionshastighed </a:t>
                      </a:r>
                      <a:r>
                        <a:rPr lang="da-DK" sz="900" b="0" dirty="0">
                          <a:solidFill>
                            <a:schemeClr val="tx1"/>
                          </a:solidFill>
                          <a:latin typeface="Verdana"/>
                          <a:ea typeface="Verdana"/>
                          <a:cs typeface="Verdana" panose="020B0604030504040204" pitchFamily="34" charset="0"/>
                        </a:rPr>
                        <a:t>og sker der opsamling af </a:t>
                      </a:r>
                      <a:r>
                        <a:rPr lang="da-DK" sz="900" b="1" dirty="0">
                          <a:solidFill>
                            <a:schemeClr val="tx1"/>
                          </a:solidFill>
                          <a:latin typeface="Verdana"/>
                          <a:ea typeface="Verdana"/>
                          <a:cs typeface="Verdana" panose="020B0604030504040204" pitchFamily="34" charset="0"/>
                        </a:rPr>
                        <a:t>feedback </a:t>
                      </a:r>
                      <a:r>
                        <a:rPr lang="da-DK" sz="900" dirty="0">
                          <a:solidFill>
                            <a:schemeClr val="tx1"/>
                          </a:solidFill>
                          <a:latin typeface="Verdana"/>
                          <a:ea typeface="Verdana"/>
                          <a:cs typeface="Verdana" panose="020B0604030504040204" pitchFamily="34" charset="0"/>
                        </a:rPr>
                        <a:t>fra brugere, borgere, partnere og andre interessenter?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19166568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Effekt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måles og monitoreres den </a:t>
                      </a:r>
                      <a:r>
                        <a:rPr lang="da-DK" sz="900" b="1" dirty="0">
                          <a:solidFill>
                            <a:schemeClr val="tx1"/>
                          </a:solidFill>
                          <a:latin typeface="Verdana"/>
                          <a:ea typeface="Verdana"/>
                          <a:cs typeface="Verdana" panose="020B0604030504040204" pitchFamily="34" charset="0"/>
                        </a:rPr>
                        <a:t>effekt</a:t>
                      </a:r>
                      <a:r>
                        <a:rPr lang="da-DK" sz="900" dirty="0">
                          <a:solidFill>
                            <a:schemeClr val="tx1"/>
                          </a:solidFill>
                          <a:latin typeface="Verdana"/>
                          <a:ea typeface="Verdana"/>
                          <a:cs typeface="Verdana" panose="020B0604030504040204" pitchFamily="34" charset="0"/>
                        </a:rPr>
                        <a:t> og </a:t>
                      </a:r>
                      <a:r>
                        <a:rPr lang="da-DK" sz="900" b="1" dirty="0">
                          <a:solidFill>
                            <a:schemeClr val="tx1"/>
                          </a:solidFill>
                          <a:latin typeface="Verdana"/>
                          <a:ea typeface="Verdana"/>
                          <a:cs typeface="Verdana" panose="020B0604030504040204" pitchFamily="34" charset="0"/>
                        </a:rPr>
                        <a:t>værdi,</a:t>
                      </a:r>
                      <a:r>
                        <a:rPr lang="da-DK" sz="900" dirty="0">
                          <a:solidFill>
                            <a:schemeClr val="tx1"/>
                          </a:solidFill>
                          <a:latin typeface="Verdana"/>
                          <a:ea typeface="Verdana"/>
                          <a:cs typeface="Verdana" panose="020B0604030504040204" pitchFamily="34" charset="0"/>
                        </a:rPr>
                        <a:t> de nye løsninger skaber (f.eks. gennem direkte værdirealisering eller omfordeling af værdi)?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87555806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Erfaringer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indsamling af </a:t>
                      </a:r>
                      <a:r>
                        <a:rPr lang="da-DK" sz="900" b="1" dirty="0">
                          <a:solidFill>
                            <a:schemeClr val="tx1"/>
                          </a:solidFill>
                          <a:latin typeface="Verdana"/>
                          <a:ea typeface="Verdana"/>
                          <a:cs typeface="Verdana" panose="020B0604030504040204" pitchFamily="34" charset="0"/>
                        </a:rPr>
                        <a:t>viden og erfaringer </a:t>
                      </a:r>
                      <a:r>
                        <a:rPr lang="da-DK" sz="900" dirty="0">
                          <a:solidFill>
                            <a:schemeClr val="tx1"/>
                          </a:solidFill>
                          <a:latin typeface="Verdana"/>
                          <a:ea typeface="Verdana"/>
                          <a:cs typeface="Verdana" panose="020B0604030504040204" pitchFamily="34" charset="0"/>
                        </a:rPr>
                        <a:t>fra implementeringen (f.eks. om forbedringsmuligheder, nye behov og erkendelser, metodeerfaringer mv.)?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249426926"/>
                  </a:ext>
                </a:extLst>
              </a:tr>
              <a:tr h="37084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02650"/>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Samlet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i="0" dirty="0">
                          <a:latin typeface="Verdana"/>
                          <a:ea typeface="Verdana"/>
                          <a:cs typeface="Verdana" panose="020B0604030504040204" pitchFamily="34" charset="0"/>
                        </a:rPr>
                        <a:t>Den </a:t>
                      </a:r>
                      <a:r>
                        <a:rPr lang="da-DK" sz="900" b="1" i="0" dirty="0">
                          <a:latin typeface="Verdana"/>
                          <a:ea typeface="Verdana"/>
                          <a:cs typeface="Verdana" panose="020B0604030504040204" pitchFamily="34" charset="0"/>
                        </a:rPr>
                        <a:t>samlede vurdering</a:t>
                      </a:r>
                      <a:r>
                        <a:rPr lang="da-DK" sz="900" b="1" i="0" baseline="0" dirty="0">
                          <a:latin typeface="Verdana"/>
                          <a:ea typeface="Verdana"/>
                          <a:cs typeface="Verdana" panose="020B0604030504040204" pitchFamily="34" charset="0"/>
                        </a:rPr>
                        <a:t> </a:t>
                      </a:r>
                      <a:r>
                        <a:rPr lang="da-DK" sz="900" b="0" i="0" baseline="0" dirty="0">
                          <a:latin typeface="Verdana"/>
                          <a:ea typeface="Verdana"/>
                          <a:cs typeface="Verdana" panose="020B0604030504040204" pitchFamily="34" charset="0"/>
                        </a:rPr>
                        <a:t>af </a:t>
                      </a:r>
                      <a:r>
                        <a:rPr lang="da-DK" sz="900" i="0" dirty="0">
                          <a:latin typeface="Verdana"/>
                          <a:ea typeface="Verdana"/>
                          <a:cs typeface="Verdana" panose="020B0604030504040204" pitchFamily="34" charset="0"/>
                        </a:rPr>
                        <a:t>Implementering og værdirealisering</a:t>
                      </a:r>
                      <a:endParaRPr lang="da-DK" sz="900" b="0"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79479858"/>
                  </a:ext>
                </a:extLst>
              </a:tr>
            </a:tbl>
          </a:graphicData>
        </a:graphic>
      </p:graphicFrame>
      <p:graphicFrame>
        <p:nvGraphicFramePr>
          <p:cNvPr id="4" name="Tabel 3"/>
          <p:cNvGraphicFramePr>
            <a:graphicFrameLocks noGrp="1"/>
          </p:cNvGraphicFramePr>
          <p:nvPr>
            <p:extLst>
              <p:ext uri="{D42A27DB-BD31-4B8C-83A1-F6EECF244321}">
                <p14:modId xmlns:p14="http://schemas.microsoft.com/office/powerpoint/2010/main" val="663910510"/>
              </p:ext>
            </p:extLst>
          </p:nvPr>
        </p:nvGraphicFramePr>
        <p:xfrm>
          <a:off x="8462686" y="877428"/>
          <a:ext cx="3600000" cy="5940000"/>
        </p:xfrm>
        <a:graphic>
          <a:graphicData uri="http://schemas.openxmlformats.org/drawingml/2006/table">
            <a:tbl>
              <a:tblPr firstRow="1" bandRow="1">
                <a:tableStyleId>{2D5ABB26-0587-4C30-8999-92F81FD0307C}</a:tableStyleId>
              </a:tblPr>
              <a:tblGrid>
                <a:gridCol w="3600000">
                  <a:extLst>
                    <a:ext uri="{9D8B030D-6E8A-4147-A177-3AD203B41FA5}">
                      <a16:colId xmlns:a16="http://schemas.microsoft.com/office/drawing/2014/main" val="3710683359"/>
                    </a:ext>
                  </a:extLst>
                </a:gridCol>
              </a:tblGrid>
              <a:tr h="360000">
                <a:tc>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Hvad gør vi særlig godt?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40639007"/>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9066318"/>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b="1" dirty="0">
                          <a:latin typeface="Verdana" panose="020B0604030504040204" pitchFamily="34" charset="0"/>
                          <a:ea typeface="Verdana" panose="020B0604030504040204" pitchFamily="34" charset="0"/>
                          <a:cs typeface="Verdana" panose="020B0604030504040204" pitchFamily="34" charset="0"/>
                        </a:rPr>
                        <a:t>Hvad skal vi fokusere på at </a:t>
                      </a:r>
                      <a:r>
                        <a:rPr lang="da-DK" sz="1000" b="1" baseline="0" dirty="0">
                          <a:latin typeface="Verdana" panose="020B0604030504040204" pitchFamily="34" charset="0"/>
                          <a:ea typeface="Verdana" panose="020B0604030504040204" pitchFamily="34" charset="0"/>
                          <a:cs typeface="Verdana" panose="020B0604030504040204" pitchFamily="34" charset="0"/>
                        </a:rPr>
                        <a:t>forbedre?</a:t>
                      </a:r>
                      <a:endParaRPr lang="da-DK" sz="10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74802212"/>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4646682"/>
                  </a:ext>
                </a:extLst>
              </a:tr>
              <a:tr h="360000">
                <a:tc>
                  <a:txBody>
                    <a:bodyPr/>
                    <a:lstStyle/>
                    <a:p>
                      <a:r>
                        <a:rPr lang="da-DK" sz="1000" b="1" kern="1200" dirty="0">
                          <a:solidFill>
                            <a:schemeClr val="tx1"/>
                          </a:solidFill>
                          <a:latin typeface="Verdana"/>
                          <a:ea typeface="Verdana"/>
                          <a:cs typeface="Verdana" panose="020B0604030504040204" pitchFamily="34" charset="0"/>
                        </a:rPr>
                        <a:t>Udfyldt af</a:t>
                      </a:r>
                      <a:endParaRPr lang="da-DK" sz="1000" b="1" kern="1200" baseline="0" dirty="0">
                        <a:solidFill>
                          <a:schemeClr val="tx1"/>
                        </a:solidFill>
                        <a:latin typeface="Verdana"/>
                        <a:ea typeface="Verdana"/>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720210887"/>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latin typeface="Verdana" panose="020B0604030504040204" pitchFamily="34" charset="0"/>
                          <a:ea typeface="Verdana" panose="020B0604030504040204" pitchFamily="34" charset="0"/>
                          <a:cs typeface="Verdana" panose="020B0604030504040204" pitchFamily="34" charset="0"/>
                        </a:rPr>
                        <a:t>(</a:t>
                      </a:r>
                      <a:r>
                        <a:rPr lang="da-DK" sz="900" b="0" i="1" dirty="0">
                          <a:latin typeface="Verdana" panose="020B0604030504040204" pitchFamily="34" charset="0"/>
                          <a:ea typeface="Verdana" panose="020B0604030504040204" pitchFamily="34" charset="0"/>
                          <a:cs typeface="Verdana" panose="020B0604030504040204" pitchFamily="34" charset="0"/>
                        </a:rPr>
                        <a:t>Navn,</a:t>
                      </a:r>
                      <a:r>
                        <a:rPr lang="da-DK" sz="900" b="0" i="1" baseline="0" dirty="0">
                          <a:latin typeface="Verdana" panose="020B0604030504040204" pitchFamily="34" charset="0"/>
                          <a:ea typeface="Verdana" panose="020B0604030504040204" pitchFamily="34" charset="0"/>
                          <a:cs typeface="Verdana" panose="020B0604030504040204" pitchFamily="34" charset="0"/>
                        </a:rPr>
                        <a:t> Titel, Organisatorisk placering</a:t>
                      </a:r>
                      <a:r>
                        <a:rPr lang="da-DK" sz="900" b="0" baseline="0" dirty="0">
                          <a:latin typeface="Verdana" panose="020B0604030504040204" pitchFamily="34" charset="0"/>
                          <a:ea typeface="Verdana" panose="020B0604030504040204" pitchFamily="34" charset="0"/>
                          <a:cs typeface="Verdana" panose="020B0604030504040204" pitchFamily="34" charset="0"/>
                        </a:rPr>
                        <a:t>)</a:t>
                      </a:r>
                    </a:p>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832658"/>
                  </a:ext>
                </a:extLst>
              </a:tr>
            </a:tbl>
          </a:graphicData>
        </a:graphic>
      </p:graphicFrame>
      <p:graphicFrame>
        <p:nvGraphicFramePr>
          <p:cNvPr id="3" name="Tabel 2">
            <a:extLst>
              <a:ext uri="{FF2B5EF4-FFF2-40B4-BE49-F238E27FC236}">
                <a16:creationId xmlns:a16="http://schemas.microsoft.com/office/drawing/2014/main" id="{CFA6D7BB-15C3-5FDB-924B-EAA2677A976F}"/>
              </a:ext>
            </a:extLst>
          </p:cNvPr>
          <p:cNvGraphicFramePr>
            <a:graphicFrameLocks noGrp="1"/>
          </p:cNvGraphicFramePr>
          <p:nvPr>
            <p:extLst>
              <p:ext uri="{D42A27DB-BD31-4B8C-83A1-F6EECF244321}">
                <p14:modId xmlns:p14="http://schemas.microsoft.com/office/powerpoint/2010/main" val="4281386691"/>
              </p:ext>
            </p:extLst>
          </p:nvPr>
        </p:nvGraphicFramePr>
        <p:xfrm>
          <a:off x="55871" y="6466788"/>
          <a:ext cx="4685810" cy="350640"/>
        </p:xfrm>
        <a:graphic>
          <a:graphicData uri="http://schemas.openxmlformats.org/drawingml/2006/table">
            <a:tbl>
              <a:tblPr firstRow="1" bandRow="1">
                <a:tableStyleId>{2D5ABB26-0587-4C30-8999-92F81FD0307C}</a:tableStyleId>
              </a:tblPr>
              <a:tblGrid>
                <a:gridCol w="937162">
                  <a:extLst>
                    <a:ext uri="{9D8B030D-6E8A-4147-A177-3AD203B41FA5}">
                      <a16:colId xmlns:a16="http://schemas.microsoft.com/office/drawing/2014/main" val="2288646901"/>
                    </a:ext>
                  </a:extLst>
                </a:gridCol>
                <a:gridCol w="937162">
                  <a:extLst>
                    <a:ext uri="{9D8B030D-6E8A-4147-A177-3AD203B41FA5}">
                      <a16:colId xmlns:a16="http://schemas.microsoft.com/office/drawing/2014/main" val="1755846316"/>
                    </a:ext>
                  </a:extLst>
                </a:gridCol>
                <a:gridCol w="937162">
                  <a:extLst>
                    <a:ext uri="{9D8B030D-6E8A-4147-A177-3AD203B41FA5}">
                      <a16:colId xmlns:a16="http://schemas.microsoft.com/office/drawing/2014/main" val="1100586217"/>
                    </a:ext>
                  </a:extLst>
                </a:gridCol>
                <a:gridCol w="937162">
                  <a:extLst>
                    <a:ext uri="{9D8B030D-6E8A-4147-A177-3AD203B41FA5}">
                      <a16:colId xmlns:a16="http://schemas.microsoft.com/office/drawing/2014/main" val="4027330119"/>
                    </a:ext>
                  </a:extLst>
                </a:gridCol>
                <a:gridCol w="937162">
                  <a:extLst>
                    <a:ext uri="{9D8B030D-6E8A-4147-A177-3AD203B41FA5}">
                      <a16:colId xmlns:a16="http://schemas.microsoft.com/office/drawing/2014/main" val="305885848"/>
                    </a:ext>
                  </a:extLst>
                </a:gridCol>
              </a:tblGrid>
              <a:tr h="350640">
                <a:tc>
                  <a:txBody>
                    <a:bodyPr/>
                    <a:lstStyle/>
                    <a:p>
                      <a:pPr algn="ctr">
                        <a:spcBef>
                          <a:spcPts val="1000"/>
                        </a:spcBef>
                        <a:spcAft>
                          <a:spcPts val="0"/>
                        </a:spcAft>
                      </a:pPr>
                      <a:r>
                        <a:rPr lang="da-DK" sz="700" b="0" dirty="0">
                          <a:effectLst/>
                          <a:latin typeface="Verdana" panose="020B0604030504040204" pitchFamily="34" charset="0"/>
                          <a:ea typeface="Verdana" panose="020B0604030504040204" pitchFamily="34" charset="0"/>
                          <a:cs typeface="Verdana" panose="020B0604030504040204" pitchFamily="34" charset="0"/>
                        </a:rPr>
                        <a:t>Meget langt fra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Utilstrækkeligt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Tilstrækkeligt / Jævnt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Godt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Meget tæt på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32011375"/>
                  </a:ext>
                </a:extLst>
              </a:tr>
            </a:tbl>
          </a:graphicData>
        </a:graphic>
      </p:graphicFrame>
    </p:spTree>
    <p:extLst>
      <p:ext uri="{BB962C8B-B14F-4D97-AF65-F5344CB8AC3E}">
        <p14:creationId xmlns:p14="http://schemas.microsoft.com/office/powerpoint/2010/main" val="3434380257"/>
      </p:ext>
    </p:extLst>
  </p:cSld>
  <p:clrMapOvr>
    <a:masterClrMapping/>
  </p:clrMapOvr>
  <p:extLst>
    <p:ext uri="{6950BFC3-D8DA-4A85-94F7-54DA5524770B}">
      <p188:commentRel xmlns:p188="http://schemas.microsoft.com/office/powerpoint/2018/8/main" r:id="rId3"/>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55870" y="34821"/>
            <a:ext cx="9071858" cy="707886"/>
          </a:xfrm>
          <a:prstGeom prst="rect">
            <a:avLst/>
          </a:prstGeom>
          <a:noFill/>
        </p:spPr>
        <p:txBody>
          <a:bodyPr wrap="square" rtlCol="0">
            <a:spAutoFit/>
          </a:bodyPr>
          <a:lstStyle/>
          <a:p>
            <a:r>
              <a:rPr lang="da-DK" sz="2000" b="1" dirty="0">
                <a:latin typeface="Verdana" panose="020B0604030504040204" pitchFamily="34" charset="0"/>
                <a:ea typeface="Verdana" panose="020B0604030504040204" pitchFamily="34" charset="0"/>
                <a:cs typeface="Verdana" panose="020B0604030504040204" pitchFamily="34" charset="0"/>
              </a:rPr>
              <a:t>Innovative aktiviteter (2)</a:t>
            </a:r>
          </a:p>
          <a:p>
            <a:r>
              <a:rPr lang="da-DK" sz="2000" dirty="0">
                <a:latin typeface="Verdana" panose="020B0604030504040204" pitchFamily="34" charset="0"/>
                <a:ea typeface="Verdana" panose="020B0604030504040204" pitchFamily="34" charset="0"/>
                <a:cs typeface="Verdana" panose="020B0604030504040204" pitchFamily="34" charset="0"/>
              </a:rPr>
              <a:t>- </a:t>
            </a:r>
            <a:r>
              <a:rPr lang="da-DK" sz="2000" i="1" dirty="0">
                <a:latin typeface="Verdana" panose="020B0604030504040204" pitchFamily="34" charset="0"/>
                <a:ea typeface="Verdana" panose="020B0604030504040204" pitchFamily="34" charset="0"/>
                <a:cs typeface="Verdana" panose="020B0604030504040204" pitchFamily="34" charset="0"/>
              </a:rPr>
              <a:t>Evaluering og forbedring (4)</a:t>
            </a:r>
          </a:p>
        </p:txBody>
      </p:sp>
      <p:graphicFrame>
        <p:nvGraphicFramePr>
          <p:cNvPr id="2" name="Tabel 1"/>
          <p:cNvGraphicFramePr>
            <a:graphicFrameLocks noGrp="1"/>
          </p:cNvGraphicFramePr>
          <p:nvPr>
            <p:extLst>
              <p:ext uri="{D42A27DB-BD31-4B8C-83A1-F6EECF244321}">
                <p14:modId xmlns:p14="http://schemas.microsoft.com/office/powerpoint/2010/main" val="3227656926"/>
              </p:ext>
            </p:extLst>
          </p:nvPr>
        </p:nvGraphicFramePr>
        <p:xfrm>
          <a:off x="127590" y="877428"/>
          <a:ext cx="7886363" cy="3997960"/>
        </p:xfrm>
        <a:graphic>
          <a:graphicData uri="http://schemas.openxmlformats.org/drawingml/2006/table">
            <a:tbl>
              <a:tblPr firstRow="1" bandRow="1">
                <a:tableStyleId>{2D5ABB26-0587-4C30-8999-92F81FD0307C}</a:tableStyleId>
              </a:tblPr>
              <a:tblGrid>
                <a:gridCol w="1154363">
                  <a:extLst>
                    <a:ext uri="{9D8B030D-6E8A-4147-A177-3AD203B41FA5}">
                      <a16:colId xmlns:a16="http://schemas.microsoft.com/office/drawing/2014/main" val="3262572454"/>
                    </a:ext>
                  </a:extLst>
                </a:gridCol>
                <a:gridCol w="4932000">
                  <a:extLst>
                    <a:ext uri="{9D8B030D-6E8A-4147-A177-3AD203B41FA5}">
                      <a16:colId xmlns:a16="http://schemas.microsoft.com/office/drawing/2014/main" val="3710683359"/>
                    </a:ext>
                  </a:extLst>
                </a:gridCol>
                <a:gridCol w="360000">
                  <a:extLst>
                    <a:ext uri="{9D8B030D-6E8A-4147-A177-3AD203B41FA5}">
                      <a16:colId xmlns:a16="http://schemas.microsoft.com/office/drawing/2014/main" val="2550245622"/>
                    </a:ext>
                  </a:extLst>
                </a:gridCol>
                <a:gridCol w="360000">
                  <a:extLst>
                    <a:ext uri="{9D8B030D-6E8A-4147-A177-3AD203B41FA5}">
                      <a16:colId xmlns:a16="http://schemas.microsoft.com/office/drawing/2014/main" val="3279974563"/>
                    </a:ext>
                  </a:extLst>
                </a:gridCol>
                <a:gridCol w="360000">
                  <a:extLst>
                    <a:ext uri="{9D8B030D-6E8A-4147-A177-3AD203B41FA5}">
                      <a16:colId xmlns:a16="http://schemas.microsoft.com/office/drawing/2014/main" val="1776101924"/>
                    </a:ext>
                  </a:extLst>
                </a:gridCol>
                <a:gridCol w="360000">
                  <a:extLst>
                    <a:ext uri="{9D8B030D-6E8A-4147-A177-3AD203B41FA5}">
                      <a16:colId xmlns:a16="http://schemas.microsoft.com/office/drawing/2014/main" val="1730452821"/>
                    </a:ext>
                  </a:extLst>
                </a:gridCol>
                <a:gridCol w="360000">
                  <a:extLst>
                    <a:ext uri="{9D8B030D-6E8A-4147-A177-3AD203B41FA5}">
                      <a16:colId xmlns:a16="http://schemas.microsoft.com/office/drawing/2014/main" val="2512683118"/>
                    </a:ext>
                  </a:extLst>
                </a:gridCol>
              </a:tblGrid>
              <a:tr h="360000">
                <a:tc rowSpan="2">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Indikator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r>
                        <a:rPr lang="da-DK" sz="1000" b="1" i="0" dirty="0">
                          <a:latin typeface="Verdana"/>
                          <a:ea typeface="Verdana"/>
                          <a:cs typeface="Verdana" panose="020B0604030504040204" pitchFamily="34" charset="0"/>
                        </a:rPr>
                        <a:t>Spørgsmål</a:t>
                      </a:r>
                      <a:endParaRPr lang="da-DK" sz="1000" b="1"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algn="ctr"/>
                      <a:r>
                        <a:rPr lang="da-DK" sz="1000" b="1" dirty="0">
                          <a:latin typeface="Verdana" panose="020B0604030504040204" pitchFamily="34" charset="0"/>
                          <a:ea typeface="Verdana" panose="020B0604030504040204" pitchFamily="34" charset="0"/>
                          <a:cs typeface="Verdana" panose="020B0604030504040204" pitchFamily="34" charset="0"/>
                        </a:rPr>
                        <a:t>Egen vurdering</a:t>
                      </a:r>
                      <a:br>
                        <a:rPr lang="da-DK" sz="1000" b="1" dirty="0">
                          <a:latin typeface="Verdana" panose="020B0604030504040204" pitchFamily="34" charset="0"/>
                          <a:ea typeface="Verdana" panose="020B0604030504040204" pitchFamily="34" charset="0"/>
                          <a:cs typeface="Verdana" panose="020B0604030504040204" pitchFamily="34" charset="0"/>
                        </a:rPr>
                      </a:br>
                      <a:r>
                        <a:rPr lang="da-DK" sz="1000" b="0" dirty="0">
                          <a:latin typeface="Verdana" panose="020B0604030504040204" pitchFamily="34" charset="0"/>
                          <a:ea typeface="Verdana" panose="020B0604030504040204" pitchFamily="34" charset="0"/>
                          <a:cs typeface="Verdana" panose="020B0604030504040204" pitchFamily="34" charset="0"/>
                        </a:rPr>
                        <a:t>(</a:t>
                      </a:r>
                      <a:r>
                        <a:rPr lang="da-DK" sz="1000" b="0" i="1" dirty="0">
                          <a:latin typeface="Verdana" panose="020B0604030504040204" pitchFamily="34" charset="0"/>
                          <a:ea typeface="Verdana" panose="020B0604030504040204" pitchFamily="34" charset="0"/>
                          <a:cs typeface="Verdana" panose="020B0604030504040204" pitchFamily="34" charset="0"/>
                        </a:rPr>
                        <a:t>kryds</a:t>
                      </a:r>
                      <a:r>
                        <a:rPr lang="da-DK" sz="1000" b="0" dirty="0">
                          <a:latin typeface="Verdana" panose="020B0604030504040204" pitchFamily="34" charset="0"/>
                          <a:ea typeface="Verdana" panose="020B0604030504040204" pitchFamily="34" charset="0"/>
                          <a:cs typeface="Verdana" panose="020B060403050404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639007"/>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90663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latin typeface="Verdana" panose="020B0604030504040204" pitchFamily="34" charset="0"/>
                          <a:ea typeface="Verdana" panose="020B0604030504040204" pitchFamily="34" charset="0"/>
                          <a:cs typeface="Verdana" panose="020B0604030504040204" pitchFamily="34" charset="0"/>
                        </a:rPr>
                        <a:t>Design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da-DK" sz="900" dirty="0">
                          <a:solidFill>
                            <a:schemeClr val="tx1"/>
                          </a:solidFill>
                          <a:latin typeface="Verdana"/>
                          <a:ea typeface="Verdana"/>
                          <a:cs typeface="Verdana" panose="020B0604030504040204" pitchFamily="34" charset="0"/>
                        </a:rPr>
                        <a:t>Hvordan monitoreres og måles på de forskellige niveauer (system-, portefølje- og initiativniveau), og hvilke indikatorer for innovationspræstation der anvendes og hvordan der analyseres og evalueres?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7480221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Værktøjer og metoder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anvendes </a:t>
                      </a:r>
                      <a:r>
                        <a:rPr lang="da-DK" sz="900" b="1" dirty="0">
                          <a:solidFill>
                            <a:schemeClr val="tx1"/>
                          </a:solidFill>
                          <a:latin typeface="Verdana"/>
                          <a:ea typeface="Verdana"/>
                          <a:cs typeface="Verdana" panose="020B0604030504040204" pitchFamily="34" charset="0"/>
                        </a:rPr>
                        <a:t>værktøjer og metoder </a:t>
                      </a:r>
                      <a:r>
                        <a:rPr lang="da-DK" sz="900" dirty="0">
                          <a:solidFill>
                            <a:schemeClr val="tx1"/>
                          </a:solidFill>
                          <a:latin typeface="Verdana"/>
                          <a:ea typeface="Verdana"/>
                          <a:cs typeface="Verdana" panose="020B0604030504040204" pitchFamily="34" charset="0"/>
                        </a:rPr>
                        <a:t>til overvågning, måling, analyse og evaluering de nye løsninger og innovationssystemets performance?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86464668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Ansvar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placering af </a:t>
                      </a:r>
                      <a:r>
                        <a:rPr lang="da-DK" sz="900" b="1" dirty="0">
                          <a:solidFill>
                            <a:schemeClr val="tx1"/>
                          </a:solidFill>
                          <a:latin typeface="Verdana"/>
                          <a:ea typeface="Verdana"/>
                          <a:cs typeface="Verdana" panose="020B0604030504040204" pitchFamily="34" charset="0"/>
                        </a:rPr>
                        <a:t>ansvar</a:t>
                      </a:r>
                      <a:r>
                        <a:rPr lang="da-DK" sz="900" dirty="0">
                          <a:solidFill>
                            <a:schemeClr val="tx1"/>
                          </a:solidFill>
                          <a:latin typeface="Verdana"/>
                          <a:ea typeface="Verdana"/>
                          <a:cs typeface="Verdana" panose="020B0604030504040204" pitchFamily="34" charset="0"/>
                        </a:rPr>
                        <a:t> for evaluering af de nye løsninger?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55132205"/>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Anvendelse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a:t>
                      </a:r>
                      <a:r>
                        <a:rPr lang="da-DK" sz="900" b="1" dirty="0">
                          <a:solidFill>
                            <a:schemeClr val="tx1"/>
                          </a:solidFill>
                          <a:latin typeface="Verdana"/>
                          <a:ea typeface="Verdana"/>
                          <a:cs typeface="Verdana" panose="020B0604030504040204" pitchFamily="34" charset="0"/>
                        </a:rPr>
                        <a:t> anvendes/udnyttes</a:t>
                      </a:r>
                      <a:r>
                        <a:rPr lang="da-DK" sz="900" dirty="0">
                          <a:solidFill>
                            <a:schemeClr val="tx1"/>
                          </a:solidFill>
                          <a:latin typeface="Verdana"/>
                          <a:ea typeface="Verdana"/>
                          <a:cs typeface="Verdana" panose="020B0604030504040204" pitchFamily="34" charset="0"/>
                        </a:rPr>
                        <a:t> resultater fra evalueringen af de nye løsninger?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19166568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Opbevaring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a:t>
                      </a:r>
                      <a:r>
                        <a:rPr lang="da-DK" sz="900" b="1" dirty="0">
                          <a:solidFill>
                            <a:schemeClr val="tx1"/>
                          </a:solidFill>
                          <a:latin typeface="Verdana"/>
                          <a:ea typeface="Verdana"/>
                          <a:cs typeface="Verdana" panose="020B0604030504040204" pitchFamily="34" charset="0"/>
                        </a:rPr>
                        <a:t> opbevares</a:t>
                      </a:r>
                      <a:r>
                        <a:rPr lang="da-DK" sz="900" dirty="0">
                          <a:solidFill>
                            <a:schemeClr val="tx1"/>
                          </a:solidFill>
                          <a:latin typeface="Verdana"/>
                          <a:ea typeface="Verdana"/>
                          <a:cs typeface="Verdana" panose="020B0604030504040204" pitchFamily="34" charset="0"/>
                        </a:rPr>
                        <a:t> og </a:t>
                      </a:r>
                      <a:r>
                        <a:rPr lang="da-DK" sz="900" b="1" dirty="0">
                          <a:solidFill>
                            <a:schemeClr val="tx1"/>
                          </a:solidFill>
                          <a:latin typeface="Verdana"/>
                          <a:ea typeface="Verdana"/>
                          <a:cs typeface="Verdana" panose="020B0604030504040204" pitchFamily="34" charset="0"/>
                        </a:rPr>
                        <a:t>udbredes</a:t>
                      </a:r>
                      <a:r>
                        <a:rPr lang="da-DK" sz="900" dirty="0">
                          <a:solidFill>
                            <a:schemeClr val="tx1"/>
                          </a:solidFill>
                          <a:latin typeface="Verdana"/>
                          <a:ea typeface="Verdana"/>
                          <a:cs typeface="Verdana" panose="020B0604030504040204" pitchFamily="34" charset="0"/>
                        </a:rPr>
                        <a:t> evalueringsresultater, så relevante oplysninger er let tilgængelige for interessenter?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87555806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Forbedring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det kontinuerlige arbejde med at identificere og udvælge muligheder for </a:t>
                      </a:r>
                      <a:r>
                        <a:rPr lang="da-DK" sz="900" b="1" dirty="0">
                          <a:solidFill>
                            <a:schemeClr val="tx1"/>
                          </a:solidFill>
                          <a:latin typeface="Verdana"/>
                          <a:ea typeface="Verdana"/>
                          <a:cs typeface="Verdana" panose="020B0604030504040204" pitchFamily="34" charset="0"/>
                        </a:rPr>
                        <a:t>forbedringer</a:t>
                      </a:r>
                      <a:r>
                        <a:rPr lang="da-DK" sz="900" dirty="0">
                          <a:solidFill>
                            <a:schemeClr val="tx1"/>
                          </a:solidFill>
                          <a:latin typeface="Verdana"/>
                          <a:ea typeface="Verdana"/>
                          <a:cs typeface="Verdana" panose="020B0604030504040204" pitchFamily="34" charset="0"/>
                        </a:rPr>
                        <a:t> og implementere eventuelle nødvendige handlinger og ændringer?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249426926"/>
                  </a:ext>
                </a:extLst>
              </a:tr>
              <a:tr h="37084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02650"/>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Samlet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i="0" dirty="0">
                          <a:latin typeface="Verdana" panose="020B0604030504040204" pitchFamily="34" charset="0"/>
                          <a:ea typeface="Verdana" panose="020B0604030504040204" pitchFamily="34" charset="0"/>
                          <a:cs typeface="Verdana" panose="020B0604030504040204" pitchFamily="34" charset="0"/>
                        </a:rPr>
                        <a:t>Den </a:t>
                      </a:r>
                      <a:r>
                        <a:rPr lang="da-DK" sz="900" b="1" i="0" dirty="0">
                          <a:latin typeface="Verdana" panose="020B0604030504040204" pitchFamily="34" charset="0"/>
                          <a:ea typeface="Verdana" panose="020B0604030504040204" pitchFamily="34" charset="0"/>
                          <a:cs typeface="Verdana" panose="020B0604030504040204" pitchFamily="34" charset="0"/>
                        </a:rPr>
                        <a:t>samlede vurdering</a:t>
                      </a:r>
                      <a:r>
                        <a:rPr lang="da-DK" sz="900" b="1" i="0" baseline="0" dirty="0">
                          <a:latin typeface="Verdana" panose="020B0604030504040204" pitchFamily="34" charset="0"/>
                          <a:ea typeface="Verdana" panose="020B0604030504040204" pitchFamily="34" charset="0"/>
                          <a:cs typeface="Verdana" panose="020B0604030504040204" pitchFamily="34" charset="0"/>
                        </a:rPr>
                        <a:t> </a:t>
                      </a:r>
                      <a:r>
                        <a:rPr lang="da-DK" sz="900" b="0" i="0" baseline="0" dirty="0">
                          <a:latin typeface="Verdana" panose="020B0604030504040204" pitchFamily="34" charset="0"/>
                          <a:ea typeface="Verdana" panose="020B0604030504040204" pitchFamily="34" charset="0"/>
                          <a:cs typeface="Verdana" panose="020B0604030504040204" pitchFamily="34" charset="0"/>
                        </a:rPr>
                        <a:t>af Evaluering og forbedring?</a:t>
                      </a:r>
                      <a:endParaRPr lang="da-DK" sz="900" b="0"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79479858"/>
                  </a:ext>
                </a:extLst>
              </a:tr>
            </a:tbl>
          </a:graphicData>
        </a:graphic>
      </p:graphicFrame>
      <p:graphicFrame>
        <p:nvGraphicFramePr>
          <p:cNvPr id="4" name="Tabel 3"/>
          <p:cNvGraphicFramePr>
            <a:graphicFrameLocks noGrp="1"/>
          </p:cNvGraphicFramePr>
          <p:nvPr>
            <p:extLst>
              <p:ext uri="{D42A27DB-BD31-4B8C-83A1-F6EECF244321}">
                <p14:modId xmlns:p14="http://schemas.microsoft.com/office/powerpoint/2010/main" val="2934831411"/>
              </p:ext>
            </p:extLst>
          </p:nvPr>
        </p:nvGraphicFramePr>
        <p:xfrm>
          <a:off x="8462686" y="877428"/>
          <a:ext cx="3600000" cy="5940000"/>
        </p:xfrm>
        <a:graphic>
          <a:graphicData uri="http://schemas.openxmlformats.org/drawingml/2006/table">
            <a:tbl>
              <a:tblPr firstRow="1" bandRow="1">
                <a:tableStyleId>{2D5ABB26-0587-4C30-8999-92F81FD0307C}</a:tableStyleId>
              </a:tblPr>
              <a:tblGrid>
                <a:gridCol w="3600000">
                  <a:extLst>
                    <a:ext uri="{9D8B030D-6E8A-4147-A177-3AD203B41FA5}">
                      <a16:colId xmlns:a16="http://schemas.microsoft.com/office/drawing/2014/main" val="3710683359"/>
                    </a:ext>
                  </a:extLst>
                </a:gridCol>
              </a:tblGrid>
              <a:tr h="360000">
                <a:tc>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Hvad gør vi særlig godt?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40639007"/>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9066318"/>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b="1" dirty="0">
                          <a:latin typeface="Verdana" panose="020B0604030504040204" pitchFamily="34" charset="0"/>
                          <a:ea typeface="Verdana" panose="020B0604030504040204" pitchFamily="34" charset="0"/>
                          <a:cs typeface="Verdana" panose="020B0604030504040204" pitchFamily="34" charset="0"/>
                        </a:rPr>
                        <a:t>Hvad skal vi fokusere på at </a:t>
                      </a:r>
                      <a:r>
                        <a:rPr lang="da-DK" sz="1000" b="1" baseline="0" dirty="0">
                          <a:latin typeface="Verdana" panose="020B0604030504040204" pitchFamily="34" charset="0"/>
                          <a:ea typeface="Verdana" panose="020B0604030504040204" pitchFamily="34" charset="0"/>
                          <a:cs typeface="Verdana" panose="020B0604030504040204" pitchFamily="34" charset="0"/>
                        </a:rPr>
                        <a:t>forbedre?</a:t>
                      </a:r>
                      <a:endParaRPr lang="da-DK" sz="10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74802212"/>
                  </a:ext>
                </a:extLst>
              </a:tr>
              <a:tr h="216000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4646682"/>
                  </a:ext>
                </a:extLst>
              </a:tr>
              <a:tr h="360000">
                <a:tc>
                  <a:txBody>
                    <a:bodyPr/>
                    <a:lstStyle/>
                    <a:p>
                      <a:r>
                        <a:rPr lang="da-DK" sz="1000" b="1" kern="1200" dirty="0">
                          <a:solidFill>
                            <a:schemeClr val="tx1"/>
                          </a:solidFill>
                          <a:latin typeface="Verdana"/>
                          <a:ea typeface="Verdana"/>
                          <a:cs typeface="Verdana" panose="020B0604030504040204" pitchFamily="34" charset="0"/>
                        </a:rPr>
                        <a:t>Udfyldt af</a:t>
                      </a:r>
                      <a:endParaRPr lang="da-DK" sz="1000" b="1" kern="1200" baseline="0" dirty="0">
                        <a:solidFill>
                          <a:schemeClr val="tx1"/>
                        </a:solidFill>
                        <a:latin typeface="Verdana"/>
                        <a:ea typeface="Verdana"/>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720210887"/>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latin typeface="Verdana" panose="020B0604030504040204" pitchFamily="34" charset="0"/>
                          <a:ea typeface="Verdana" panose="020B0604030504040204" pitchFamily="34" charset="0"/>
                          <a:cs typeface="Verdana" panose="020B0604030504040204" pitchFamily="34" charset="0"/>
                        </a:rPr>
                        <a:t>(</a:t>
                      </a:r>
                      <a:r>
                        <a:rPr lang="da-DK" sz="900" b="0" i="1" dirty="0">
                          <a:latin typeface="Verdana" panose="020B0604030504040204" pitchFamily="34" charset="0"/>
                          <a:ea typeface="Verdana" panose="020B0604030504040204" pitchFamily="34" charset="0"/>
                          <a:cs typeface="Verdana" panose="020B0604030504040204" pitchFamily="34" charset="0"/>
                        </a:rPr>
                        <a:t>Navn,</a:t>
                      </a:r>
                      <a:r>
                        <a:rPr lang="da-DK" sz="900" b="0" i="1" baseline="0" dirty="0">
                          <a:latin typeface="Verdana" panose="020B0604030504040204" pitchFamily="34" charset="0"/>
                          <a:ea typeface="Verdana" panose="020B0604030504040204" pitchFamily="34" charset="0"/>
                          <a:cs typeface="Verdana" panose="020B0604030504040204" pitchFamily="34" charset="0"/>
                        </a:rPr>
                        <a:t> Titel, Organisatorisk placering</a:t>
                      </a:r>
                      <a:r>
                        <a:rPr lang="da-DK" sz="900" b="0" baseline="0" dirty="0">
                          <a:latin typeface="Verdana" panose="020B0604030504040204" pitchFamily="34" charset="0"/>
                          <a:ea typeface="Verdana" panose="020B0604030504040204" pitchFamily="34" charset="0"/>
                          <a:cs typeface="Verdana" panose="020B0604030504040204" pitchFamily="34" charset="0"/>
                        </a:rPr>
                        <a:t>)</a:t>
                      </a:r>
                    </a:p>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832658"/>
                  </a:ext>
                </a:extLst>
              </a:tr>
            </a:tbl>
          </a:graphicData>
        </a:graphic>
      </p:graphicFrame>
      <p:graphicFrame>
        <p:nvGraphicFramePr>
          <p:cNvPr id="3" name="Tabel 2">
            <a:extLst>
              <a:ext uri="{FF2B5EF4-FFF2-40B4-BE49-F238E27FC236}">
                <a16:creationId xmlns:a16="http://schemas.microsoft.com/office/drawing/2014/main" id="{A6AD64EA-250B-F6A8-C51E-746A6FD83172}"/>
              </a:ext>
            </a:extLst>
          </p:cNvPr>
          <p:cNvGraphicFramePr>
            <a:graphicFrameLocks noGrp="1"/>
          </p:cNvGraphicFramePr>
          <p:nvPr>
            <p:extLst>
              <p:ext uri="{D42A27DB-BD31-4B8C-83A1-F6EECF244321}">
                <p14:modId xmlns:p14="http://schemas.microsoft.com/office/powerpoint/2010/main" val="4281386691"/>
              </p:ext>
            </p:extLst>
          </p:nvPr>
        </p:nvGraphicFramePr>
        <p:xfrm>
          <a:off x="55871" y="6466788"/>
          <a:ext cx="4685810" cy="350640"/>
        </p:xfrm>
        <a:graphic>
          <a:graphicData uri="http://schemas.openxmlformats.org/drawingml/2006/table">
            <a:tbl>
              <a:tblPr firstRow="1" bandRow="1">
                <a:tableStyleId>{2D5ABB26-0587-4C30-8999-92F81FD0307C}</a:tableStyleId>
              </a:tblPr>
              <a:tblGrid>
                <a:gridCol w="937162">
                  <a:extLst>
                    <a:ext uri="{9D8B030D-6E8A-4147-A177-3AD203B41FA5}">
                      <a16:colId xmlns:a16="http://schemas.microsoft.com/office/drawing/2014/main" val="2288646901"/>
                    </a:ext>
                  </a:extLst>
                </a:gridCol>
                <a:gridCol w="937162">
                  <a:extLst>
                    <a:ext uri="{9D8B030D-6E8A-4147-A177-3AD203B41FA5}">
                      <a16:colId xmlns:a16="http://schemas.microsoft.com/office/drawing/2014/main" val="1755846316"/>
                    </a:ext>
                  </a:extLst>
                </a:gridCol>
                <a:gridCol w="937162">
                  <a:extLst>
                    <a:ext uri="{9D8B030D-6E8A-4147-A177-3AD203B41FA5}">
                      <a16:colId xmlns:a16="http://schemas.microsoft.com/office/drawing/2014/main" val="1100586217"/>
                    </a:ext>
                  </a:extLst>
                </a:gridCol>
                <a:gridCol w="937162">
                  <a:extLst>
                    <a:ext uri="{9D8B030D-6E8A-4147-A177-3AD203B41FA5}">
                      <a16:colId xmlns:a16="http://schemas.microsoft.com/office/drawing/2014/main" val="4027330119"/>
                    </a:ext>
                  </a:extLst>
                </a:gridCol>
                <a:gridCol w="937162">
                  <a:extLst>
                    <a:ext uri="{9D8B030D-6E8A-4147-A177-3AD203B41FA5}">
                      <a16:colId xmlns:a16="http://schemas.microsoft.com/office/drawing/2014/main" val="305885848"/>
                    </a:ext>
                  </a:extLst>
                </a:gridCol>
              </a:tblGrid>
              <a:tr h="350640">
                <a:tc>
                  <a:txBody>
                    <a:bodyPr/>
                    <a:lstStyle/>
                    <a:p>
                      <a:pPr algn="ctr">
                        <a:spcBef>
                          <a:spcPts val="1000"/>
                        </a:spcBef>
                        <a:spcAft>
                          <a:spcPts val="0"/>
                        </a:spcAft>
                      </a:pPr>
                      <a:r>
                        <a:rPr lang="da-DK" sz="700" b="0" dirty="0">
                          <a:effectLst/>
                          <a:latin typeface="Verdana" panose="020B0604030504040204" pitchFamily="34" charset="0"/>
                          <a:ea typeface="Verdana" panose="020B0604030504040204" pitchFamily="34" charset="0"/>
                          <a:cs typeface="Verdana" panose="020B0604030504040204" pitchFamily="34" charset="0"/>
                        </a:rPr>
                        <a:t>Meget langt fra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Utilstrækkeligt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Tilstrækkeligt / Jævnt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Godt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Meget tæt på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32011375"/>
                  </a:ext>
                </a:extLst>
              </a:tr>
            </a:tbl>
          </a:graphicData>
        </a:graphic>
      </p:graphicFrame>
    </p:spTree>
    <p:extLst>
      <p:ext uri="{BB962C8B-B14F-4D97-AF65-F5344CB8AC3E}">
        <p14:creationId xmlns:p14="http://schemas.microsoft.com/office/powerpoint/2010/main" val="2440848028"/>
      </p:ext>
    </p:extLst>
  </p:cSld>
  <p:clrMapOvr>
    <a:masterClrMapping/>
  </p:clrMapOvr>
  <p:extLst>
    <p:ext uri="{6950BFC3-D8DA-4A85-94F7-54DA5524770B}">
      <p188:commentRel xmlns:p188="http://schemas.microsoft.com/office/powerpoint/2018/8/main" r:id="rId3"/>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55870" y="34821"/>
            <a:ext cx="9071858" cy="707886"/>
          </a:xfrm>
          <a:prstGeom prst="rect">
            <a:avLst/>
          </a:prstGeom>
          <a:noFill/>
        </p:spPr>
        <p:txBody>
          <a:bodyPr wrap="square" rtlCol="0">
            <a:spAutoFit/>
          </a:bodyPr>
          <a:lstStyle/>
          <a:p>
            <a:r>
              <a:rPr lang="da-DK" sz="2000" b="1" dirty="0">
                <a:latin typeface="Verdana" panose="020B0604030504040204" pitchFamily="34" charset="0"/>
                <a:ea typeface="Verdana" panose="020B0604030504040204" pitchFamily="34" charset="0"/>
                <a:cs typeface="Verdana" panose="020B0604030504040204" pitchFamily="34" charset="0"/>
              </a:rPr>
              <a:t>Innovationsstøtte (3)</a:t>
            </a:r>
          </a:p>
          <a:p>
            <a:r>
              <a:rPr lang="da-DK" sz="2000" dirty="0">
                <a:latin typeface="Verdana" panose="020B0604030504040204" pitchFamily="34" charset="0"/>
                <a:ea typeface="Verdana" panose="020B0604030504040204" pitchFamily="34" charset="0"/>
                <a:cs typeface="Verdana" panose="020B0604030504040204" pitchFamily="34" charset="0"/>
              </a:rPr>
              <a:t>- </a:t>
            </a:r>
            <a:r>
              <a:rPr lang="da-DK" sz="2000" i="1" dirty="0">
                <a:latin typeface="Verdana" panose="020B0604030504040204" pitchFamily="34" charset="0"/>
                <a:ea typeface="Verdana" panose="020B0604030504040204" pitchFamily="34" charset="0"/>
                <a:cs typeface="Verdana" panose="020B0604030504040204" pitchFamily="34" charset="0"/>
              </a:rPr>
              <a:t>Ressourcer (1)</a:t>
            </a:r>
          </a:p>
        </p:txBody>
      </p:sp>
      <p:graphicFrame>
        <p:nvGraphicFramePr>
          <p:cNvPr id="2" name="Tabel 1"/>
          <p:cNvGraphicFramePr>
            <a:graphicFrameLocks noGrp="1"/>
          </p:cNvGraphicFramePr>
          <p:nvPr>
            <p:extLst>
              <p:ext uri="{D42A27DB-BD31-4B8C-83A1-F6EECF244321}">
                <p14:modId xmlns:p14="http://schemas.microsoft.com/office/powerpoint/2010/main" val="2556505464"/>
              </p:ext>
            </p:extLst>
          </p:nvPr>
        </p:nvGraphicFramePr>
        <p:xfrm>
          <a:off x="127590" y="877428"/>
          <a:ext cx="7886363" cy="4404360"/>
        </p:xfrm>
        <a:graphic>
          <a:graphicData uri="http://schemas.openxmlformats.org/drawingml/2006/table">
            <a:tbl>
              <a:tblPr firstRow="1" bandRow="1">
                <a:tableStyleId>{2D5ABB26-0587-4C30-8999-92F81FD0307C}</a:tableStyleId>
              </a:tblPr>
              <a:tblGrid>
                <a:gridCol w="1154363">
                  <a:extLst>
                    <a:ext uri="{9D8B030D-6E8A-4147-A177-3AD203B41FA5}">
                      <a16:colId xmlns:a16="http://schemas.microsoft.com/office/drawing/2014/main" val="3262572454"/>
                    </a:ext>
                  </a:extLst>
                </a:gridCol>
                <a:gridCol w="4932000">
                  <a:extLst>
                    <a:ext uri="{9D8B030D-6E8A-4147-A177-3AD203B41FA5}">
                      <a16:colId xmlns:a16="http://schemas.microsoft.com/office/drawing/2014/main" val="3710683359"/>
                    </a:ext>
                  </a:extLst>
                </a:gridCol>
                <a:gridCol w="360000">
                  <a:extLst>
                    <a:ext uri="{9D8B030D-6E8A-4147-A177-3AD203B41FA5}">
                      <a16:colId xmlns:a16="http://schemas.microsoft.com/office/drawing/2014/main" val="2550245622"/>
                    </a:ext>
                  </a:extLst>
                </a:gridCol>
                <a:gridCol w="360000">
                  <a:extLst>
                    <a:ext uri="{9D8B030D-6E8A-4147-A177-3AD203B41FA5}">
                      <a16:colId xmlns:a16="http://schemas.microsoft.com/office/drawing/2014/main" val="3279974563"/>
                    </a:ext>
                  </a:extLst>
                </a:gridCol>
                <a:gridCol w="360000">
                  <a:extLst>
                    <a:ext uri="{9D8B030D-6E8A-4147-A177-3AD203B41FA5}">
                      <a16:colId xmlns:a16="http://schemas.microsoft.com/office/drawing/2014/main" val="1776101924"/>
                    </a:ext>
                  </a:extLst>
                </a:gridCol>
                <a:gridCol w="360000">
                  <a:extLst>
                    <a:ext uri="{9D8B030D-6E8A-4147-A177-3AD203B41FA5}">
                      <a16:colId xmlns:a16="http://schemas.microsoft.com/office/drawing/2014/main" val="1730452821"/>
                    </a:ext>
                  </a:extLst>
                </a:gridCol>
                <a:gridCol w="360000">
                  <a:extLst>
                    <a:ext uri="{9D8B030D-6E8A-4147-A177-3AD203B41FA5}">
                      <a16:colId xmlns:a16="http://schemas.microsoft.com/office/drawing/2014/main" val="2512683118"/>
                    </a:ext>
                  </a:extLst>
                </a:gridCol>
              </a:tblGrid>
              <a:tr h="360000">
                <a:tc rowSpan="2">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Indikator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r>
                        <a:rPr lang="da-DK" sz="1000" b="1" i="0" dirty="0">
                          <a:latin typeface="Verdana"/>
                          <a:ea typeface="Verdana"/>
                        </a:rPr>
                        <a:t>Spørgsmål</a:t>
                      </a:r>
                      <a:endParaRPr lang="da-DK"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algn="ctr"/>
                      <a:r>
                        <a:rPr lang="da-DK" sz="1000" b="1" dirty="0">
                          <a:latin typeface="Verdana" panose="020B0604030504040204" pitchFamily="34" charset="0"/>
                          <a:ea typeface="Verdana" panose="020B0604030504040204" pitchFamily="34" charset="0"/>
                          <a:cs typeface="Verdana" panose="020B0604030504040204" pitchFamily="34" charset="0"/>
                        </a:rPr>
                        <a:t>Egen vurdering</a:t>
                      </a:r>
                      <a:br>
                        <a:rPr lang="da-DK" sz="1000" b="1" dirty="0">
                          <a:latin typeface="Verdana" panose="020B0604030504040204" pitchFamily="34" charset="0"/>
                          <a:ea typeface="Verdana" panose="020B0604030504040204" pitchFamily="34" charset="0"/>
                          <a:cs typeface="Verdana" panose="020B0604030504040204" pitchFamily="34" charset="0"/>
                        </a:rPr>
                      </a:br>
                      <a:r>
                        <a:rPr lang="da-DK" sz="1000" b="0" dirty="0">
                          <a:latin typeface="Verdana" panose="020B0604030504040204" pitchFamily="34" charset="0"/>
                          <a:ea typeface="Verdana" panose="020B0604030504040204" pitchFamily="34" charset="0"/>
                          <a:cs typeface="Verdana" panose="020B0604030504040204" pitchFamily="34" charset="0"/>
                        </a:rPr>
                        <a:t>(</a:t>
                      </a:r>
                      <a:r>
                        <a:rPr lang="da-DK" sz="1000" b="0" i="1" dirty="0">
                          <a:latin typeface="Verdana" panose="020B0604030504040204" pitchFamily="34" charset="0"/>
                          <a:ea typeface="Verdana" panose="020B0604030504040204" pitchFamily="34" charset="0"/>
                          <a:cs typeface="Verdana" panose="020B0604030504040204" pitchFamily="34" charset="0"/>
                        </a:rPr>
                        <a:t>kryds</a:t>
                      </a:r>
                      <a:r>
                        <a:rPr lang="da-DK" sz="1000" b="0" dirty="0">
                          <a:latin typeface="Verdana" panose="020B0604030504040204" pitchFamily="34" charset="0"/>
                          <a:ea typeface="Verdana" panose="020B0604030504040204" pitchFamily="34" charset="0"/>
                          <a:cs typeface="Verdana" panose="020B060403050404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639007"/>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90663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latin typeface="Verdana" panose="020B0604030504040204" pitchFamily="34" charset="0"/>
                          <a:ea typeface="Verdana" panose="020B0604030504040204" pitchFamily="34" charset="0"/>
                          <a:cs typeface="Verdana" panose="020B0604030504040204" pitchFamily="34" charset="0"/>
                        </a:rPr>
                        <a:t>Ressourcer og rammer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da-DK" sz="900" dirty="0">
                          <a:solidFill>
                            <a:schemeClr val="tx1"/>
                          </a:solidFill>
                          <a:latin typeface="Verdana"/>
                          <a:ea typeface="Verdana"/>
                          <a:cs typeface="Verdana" panose="020B0604030504040204" pitchFamily="34" charset="0"/>
                        </a:rPr>
                        <a:t>Hvordan er de nødvendige, dedikerede </a:t>
                      </a:r>
                      <a:r>
                        <a:rPr lang="da-DK" sz="900" b="1" dirty="0">
                          <a:solidFill>
                            <a:schemeClr val="tx1"/>
                          </a:solidFill>
                          <a:latin typeface="Verdana"/>
                          <a:ea typeface="Verdana"/>
                          <a:cs typeface="Verdana" panose="020B0604030504040204" pitchFamily="34" charset="0"/>
                        </a:rPr>
                        <a:t>ressourcer og rammer </a:t>
                      </a:r>
                      <a:r>
                        <a:rPr lang="da-DK" sz="900" dirty="0">
                          <a:solidFill>
                            <a:schemeClr val="tx1"/>
                          </a:solidFill>
                          <a:latin typeface="Verdana"/>
                          <a:ea typeface="Verdana"/>
                          <a:cs typeface="Verdana" panose="020B0604030504040204" pitchFamily="34" charset="0"/>
                        </a:rPr>
                        <a:t>generelt til rådighed for at kunne realisere innovationsstrategien?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74802212"/>
                  </a:ext>
                </a:extLst>
              </a:tr>
              <a:tr h="493058">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Profiler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de </a:t>
                      </a:r>
                      <a:r>
                        <a:rPr lang="da-DK" sz="900" b="1" i="0" dirty="0">
                          <a:solidFill>
                            <a:schemeClr val="tx1"/>
                          </a:solidFill>
                          <a:latin typeface="Verdana"/>
                          <a:ea typeface="Verdana"/>
                          <a:cs typeface="Verdana" panose="020B0604030504040204" pitchFamily="34" charset="0"/>
                        </a:rPr>
                        <a:t>innovationskritiske profiler </a:t>
                      </a:r>
                      <a:r>
                        <a:rPr lang="da-DK" sz="900" b="0" i="0" dirty="0">
                          <a:solidFill>
                            <a:schemeClr val="tx1"/>
                          </a:solidFill>
                          <a:latin typeface="Verdana"/>
                          <a:ea typeface="Verdana"/>
                          <a:cs typeface="Verdana" panose="020B0604030504040204" pitchFamily="34" charset="0"/>
                        </a:rPr>
                        <a:t>placeret</a:t>
                      </a:r>
                      <a:r>
                        <a:rPr lang="da-DK" sz="900" b="1" i="0" dirty="0">
                          <a:solidFill>
                            <a:schemeClr val="tx1"/>
                          </a:solidFill>
                          <a:latin typeface="Verdana"/>
                          <a:ea typeface="Verdana"/>
                          <a:cs typeface="Verdana" panose="020B0604030504040204" pitchFamily="34" charset="0"/>
                        </a:rPr>
                        <a:t> </a:t>
                      </a:r>
                      <a:r>
                        <a:rPr lang="da-DK" sz="900" dirty="0">
                          <a:solidFill>
                            <a:schemeClr val="tx1"/>
                          </a:solidFill>
                          <a:latin typeface="Verdana"/>
                          <a:ea typeface="Verdana"/>
                          <a:cs typeface="Verdana" panose="020B0604030504040204" pitchFamily="34" charset="0"/>
                        </a:rPr>
                        <a:t>i organisationen, herunder om de er placeret de rette steder med de rammer, vilkår og incitamenter, der er nødvendige?</a:t>
                      </a:r>
                      <a:endParaRPr lang="da-DK"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86464668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Tid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prioritering af </a:t>
                      </a:r>
                      <a:r>
                        <a:rPr lang="da-DK" sz="900" b="1" dirty="0">
                          <a:solidFill>
                            <a:schemeClr val="tx1"/>
                          </a:solidFill>
                          <a:latin typeface="Verdana"/>
                          <a:ea typeface="Verdana"/>
                          <a:cs typeface="Verdana" panose="020B0604030504040204" pitchFamily="34" charset="0"/>
                        </a:rPr>
                        <a:t>arbejdstid</a:t>
                      </a:r>
                      <a:r>
                        <a:rPr lang="da-DK" sz="900" dirty="0">
                          <a:solidFill>
                            <a:schemeClr val="tx1"/>
                          </a:solidFill>
                          <a:latin typeface="Verdana"/>
                          <a:ea typeface="Verdana"/>
                          <a:cs typeface="Verdana" panose="020B0604030504040204" pitchFamily="34" charset="0"/>
                        </a:rPr>
                        <a:t> til innovation?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55132205"/>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Viden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anvendes </a:t>
                      </a:r>
                      <a:r>
                        <a:rPr lang="da-DK" sz="900" b="1" dirty="0">
                          <a:solidFill>
                            <a:schemeClr val="tx1"/>
                          </a:solidFill>
                          <a:latin typeface="Verdana"/>
                          <a:ea typeface="Verdana"/>
                          <a:cs typeface="Verdana" panose="020B0604030504040204" pitchFamily="34" charset="0"/>
                        </a:rPr>
                        <a:t>viden</a:t>
                      </a:r>
                      <a:r>
                        <a:rPr lang="da-DK" sz="900" dirty="0">
                          <a:solidFill>
                            <a:schemeClr val="tx1"/>
                          </a:solidFill>
                          <a:latin typeface="Verdana"/>
                          <a:ea typeface="Verdana"/>
                          <a:cs typeface="Verdana" panose="020B0604030504040204" pitchFamily="34" charset="0"/>
                        </a:rPr>
                        <a:t> (indfange, opbygge, dele, analysere, udnytte), og hvordan understøtter de primære kilder til viden?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19166568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Finansiering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de </a:t>
                      </a:r>
                      <a:r>
                        <a:rPr lang="da-DK" sz="900" b="1" dirty="0">
                          <a:solidFill>
                            <a:schemeClr val="tx1"/>
                          </a:solidFill>
                          <a:latin typeface="Verdana"/>
                          <a:ea typeface="Verdana"/>
                          <a:cs typeface="Verdana" panose="020B0604030504040204" pitchFamily="34" charset="0"/>
                        </a:rPr>
                        <a:t>finansielle </a:t>
                      </a:r>
                      <a:r>
                        <a:rPr lang="da-DK" sz="900" dirty="0">
                          <a:solidFill>
                            <a:schemeClr val="tx1"/>
                          </a:solidFill>
                          <a:latin typeface="Verdana"/>
                          <a:ea typeface="Verdana"/>
                          <a:cs typeface="Verdana" panose="020B0604030504040204" pitchFamily="34" charset="0"/>
                        </a:rPr>
                        <a:t>ressourcer</a:t>
                      </a:r>
                      <a:r>
                        <a:rPr lang="da-DK" sz="900" b="1" dirty="0">
                          <a:solidFill>
                            <a:schemeClr val="tx1"/>
                          </a:solidFill>
                          <a:latin typeface="Verdana"/>
                          <a:ea typeface="Verdana"/>
                          <a:cs typeface="Verdana" panose="020B0604030504040204" pitchFamily="34" charset="0"/>
                        </a:rPr>
                        <a:t> </a:t>
                      </a:r>
                      <a:r>
                        <a:rPr lang="da-DK" sz="900" dirty="0">
                          <a:solidFill>
                            <a:schemeClr val="tx1"/>
                          </a:solidFill>
                          <a:latin typeface="Verdana"/>
                          <a:ea typeface="Verdana"/>
                          <a:cs typeface="Verdana" panose="020B0604030504040204" pitchFamily="34" charset="0"/>
                        </a:rPr>
                        <a:t>(internt og eksternt), og hvordan styres de (investeringsprincipper, balancering) og dedikeres til de forskellige faser i faser i innovationsprocessen (behovsafdækning, udvikling, implementering, skalering)?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87555806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Infrastruktur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den fysiske og virtuelle </a:t>
                      </a:r>
                      <a:r>
                        <a:rPr lang="da-DK" sz="900" b="0" dirty="0">
                          <a:solidFill>
                            <a:schemeClr val="tx1"/>
                          </a:solidFill>
                          <a:latin typeface="Verdana"/>
                          <a:ea typeface="Verdana"/>
                          <a:cs typeface="Verdana" panose="020B0604030504040204" pitchFamily="34" charset="0"/>
                        </a:rPr>
                        <a:t>infrastruktur, herunder</a:t>
                      </a:r>
                      <a:r>
                        <a:rPr lang="da-DK" sz="900" dirty="0">
                          <a:solidFill>
                            <a:schemeClr val="tx1"/>
                          </a:solidFill>
                          <a:latin typeface="Verdana"/>
                          <a:ea typeface="Verdana"/>
                          <a:cs typeface="Verdana" panose="020B0604030504040204" pitchFamily="34" charset="0"/>
                        </a:rPr>
                        <a:t> 1) Faciliteter/laboratorier, kreative miljøer, </a:t>
                      </a:r>
                      <a:r>
                        <a:rPr lang="da-DK" sz="900" dirty="0" err="1">
                          <a:solidFill>
                            <a:schemeClr val="tx1"/>
                          </a:solidFill>
                          <a:latin typeface="Verdana"/>
                          <a:ea typeface="Verdana"/>
                          <a:cs typeface="Verdana" panose="020B0604030504040204" pitchFamily="34" charset="0"/>
                        </a:rPr>
                        <a:t>maker</a:t>
                      </a:r>
                      <a:r>
                        <a:rPr lang="da-DK" sz="900" dirty="0">
                          <a:solidFill>
                            <a:schemeClr val="tx1"/>
                          </a:solidFill>
                          <a:latin typeface="Verdana"/>
                          <a:ea typeface="Verdana"/>
                          <a:cs typeface="Verdana" panose="020B0604030504040204" pitchFamily="34" charset="0"/>
                        </a:rPr>
                        <a:t> </a:t>
                      </a:r>
                      <a:r>
                        <a:rPr lang="da-DK" sz="900" dirty="0" err="1">
                          <a:solidFill>
                            <a:schemeClr val="tx1"/>
                          </a:solidFill>
                          <a:latin typeface="Verdana"/>
                          <a:ea typeface="Verdana"/>
                          <a:cs typeface="Verdana" panose="020B0604030504040204" pitchFamily="34" charset="0"/>
                        </a:rPr>
                        <a:t>spaces</a:t>
                      </a:r>
                      <a:r>
                        <a:rPr lang="da-DK" sz="900" dirty="0">
                          <a:solidFill>
                            <a:schemeClr val="tx1"/>
                          </a:solidFill>
                          <a:latin typeface="Verdana"/>
                          <a:ea typeface="Verdana"/>
                          <a:cs typeface="Verdana" panose="020B0604030504040204" pitchFamily="34" charset="0"/>
                        </a:rPr>
                        <a:t>, simuleringsmiljøer, </a:t>
                      </a:r>
                      <a:r>
                        <a:rPr lang="da-DK" sz="900" dirty="0" err="1">
                          <a:solidFill>
                            <a:schemeClr val="tx1"/>
                          </a:solidFill>
                          <a:latin typeface="Verdana"/>
                          <a:ea typeface="Verdana"/>
                          <a:cs typeface="Verdana" panose="020B0604030504040204" pitchFamily="34" charset="0"/>
                        </a:rPr>
                        <a:t>living</a:t>
                      </a:r>
                      <a:r>
                        <a:rPr lang="da-DK" sz="900" dirty="0">
                          <a:solidFill>
                            <a:schemeClr val="tx1"/>
                          </a:solidFill>
                          <a:latin typeface="Verdana"/>
                          <a:ea typeface="Verdana"/>
                          <a:cs typeface="Verdana" panose="020B0604030504040204" pitchFamily="34" charset="0"/>
                        </a:rPr>
                        <a:t> labs, 2) Forsknings- og simuleringsudstyr, fysiske værktøjer, software, metoder, ny teknologi, 3) Transportressourcer, 4) IT til samarbejde, idéer, porteføljer, indsigt, projekter mv. 5) Netværk)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249426926"/>
                  </a:ext>
                </a:extLst>
              </a:tr>
              <a:tr h="37084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02650"/>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Samlet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i="0" dirty="0">
                          <a:latin typeface="Verdana" panose="020B0604030504040204" pitchFamily="34" charset="0"/>
                          <a:ea typeface="Verdana" panose="020B0604030504040204" pitchFamily="34" charset="0"/>
                          <a:cs typeface="Verdana" panose="020B0604030504040204" pitchFamily="34" charset="0"/>
                        </a:rPr>
                        <a:t>Hvad er den </a:t>
                      </a:r>
                      <a:r>
                        <a:rPr lang="da-DK" sz="900" b="1" i="0" dirty="0">
                          <a:latin typeface="Verdana" panose="020B0604030504040204" pitchFamily="34" charset="0"/>
                          <a:ea typeface="Verdana" panose="020B0604030504040204" pitchFamily="34" charset="0"/>
                          <a:cs typeface="Verdana" panose="020B0604030504040204" pitchFamily="34" charset="0"/>
                        </a:rPr>
                        <a:t>samlede vurdering</a:t>
                      </a:r>
                      <a:r>
                        <a:rPr lang="da-DK" sz="900" b="1" i="0" baseline="0" dirty="0">
                          <a:latin typeface="Verdana" panose="020B0604030504040204" pitchFamily="34" charset="0"/>
                          <a:ea typeface="Verdana" panose="020B0604030504040204" pitchFamily="34" charset="0"/>
                          <a:cs typeface="Verdana" panose="020B0604030504040204" pitchFamily="34" charset="0"/>
                        </a:rPr>
                        <a:t> </a:t>
                      </a:r>
                      <a:r>
                        <a:rPr lang="da-DK" sz="900" b="0" i="0" baseline="0" dirty="0">
                          <a:latin typeface="Verdana" panose="020B0604030504040204" pitchFamily="34" charset="0"/>
                          <a:ea typeface="Verdana" panose="020B0604030504040204" pitchFamily="34" charset="0"/>
                          <a:cs typeface="Verdana" panose="020B0604030504040204" pitchFamily="34" charset="0"/>
                        </a:rPr>
                        <a:t>af Ressourcer?</a:t>
                      </a:r>
                      <a:endParaRPr lang="da-DK" sz="900" b="0"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79479858"/>
                  </a:ext>
                </a:extLst>
              </a:tr>
            </a:tbl>
          </a:graphicData>
        </a:graphic>
      </p:graphicFrame>
      <p:graphicFrame>
        <p:nvGraphicFramePr>
          <p:cNvPr id="4" name="Tabel 3"/>
          <p:cNvGraphicFramePr>
            <a:graphicFrameLocks noGrp="1"/>
          </p:cNvGraphicFramePr>
          <p:nvPr>
            <p:extLst>
              <p:ext uri="{D42A27DB-BD31-4B8C-83A1-F6EECF244321}">
                <p14:modId xmlns:p14="http://schemas.microsoft.com/office/powerpoint/2010/main" val="2741576178"/>
              </p:ext>
            </p:extLst>
          </p:nvPr>
        </p:nvGraphicFramePr>
        <p:xfrm>
          <a:off x="8462686" y="877428"/>
          <a:ext cx="3600000" cy="5940000"/>
        </p:xfrm>
        <a:graphic>
          <a:graphicData uri="http://schemas.openxmlformats.org/drawingml/2006/table">
            <a:tbl>
              <a:tblPr firstRow="1" bandRow="1">
                <a:tableStyleId>{2D5ABB26-0587-4C30-8999-92F81FD0307C}</a:tableStyleId>
              </a:tblPr>
              <a:tblGrid>
                <a:gridCol w="3600000">
                  <a:extLst>
                    <a:ext uri="{9D8B030D-6E8A-4147-A177-3AD203B41FA5}">
                      <a16:colId xmlns:a16="http://schemas.microsoft.com/office/drawing/2014/main" val="3710683359"/>
                    </a:ext>
                  </a:extLst>
                </a:gridCol>
              </a:tblGrid>
              <a:tr h="360000">
                <a:tc>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Hvad gør vi særlig godt?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40639007"/>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9066318"/>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b="1" dirty="0">
                          <a:latin typeface="Verdana" panose="020B0604030504040204" pitchFamily="34" charset="0"/>
                          <a:ea typeface="Verdana" panose="020B0604030504040204" pitchFamily="34" charset="0"/>
                          <a:cs typeface="Verdana" panose="020B0604030504040204" pitchFamily="34" charset="0"/>
                        </a:rPr>
                        <a:t>Hvad skal vi fokusere på at </a:t>
                      </a:r>
                      <a:r>
                        <a:rPr lang="da-DK" sz="1000" b="1" baseline="0" dirty="0">
                          <a:latin typeface="Verdana" panose="020B0604030504040204" pitchFamily="34" charset="0"/>
                          <a:ea typeface="Verdana" panose="020B0604030504040204" pitchFamily="34" charset="0"/>
                          <a:cs typeface="Verdana" panose="020B0604030504040204" pitchFamily="34" charset="0"/>
                        </a:rPr>
                        <a:t>forbedre?</a:t>
                      </a:r>
                      <a:endParaRPr lang="da-DK" sz="10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74802212"/>
                  </a:ext>
                </a:extLst>
              </a:tr>
              <a:tr h="216000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4646682"/>
                  </a:ext>
                </a:extLst>
              </a:tr>
              <a:tr h="360000">
                <a:tc>
                  <a:txBody>
                    <a:bodyPr/>
                    <a:lstStyle/>
                    <a:p>
                      <a:r>
                        <a:rPr lang="da-DK" sz="1000" b="1" kern="1200" dirty="0">
                          <a:solidFill>
                            <a:schemeClr val="tx1"/>
                          </a:solidFill>
                          <a:latin typeface="Verdana"/>
                          <a:ea typeface="Verdana"/>
                          <a:cs typeface="Verdana" panose="020B0604030504040204" pitchFamily="34" charset="0"/>
                        </a:rPr>
                        <a:t>Udfyldt af</a:t>
                      </a:r>
                      <a:endParaRPr lang="da-DK" sz="1000" b="1" kern="1200" baseline="0" dirty="0">
                        <a:solidFill>
                          <a:schemeClr val="tx1"/>
                        </a:solidFill>
                        <a:latin typeface="Verdana"/>
                        <a:ea typeface="Verdana"/>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720210887"/>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latin typeface="Verdana" panose="020B0604030504040204" pitchFamily="34" charset="0"/>
                          <a:ea typeface="Verdana" panose="020B0604030504040204" pitchFamily="34" charset="0"/>
                          <a:cs typeface="Verdana" panose="020B0604030504040204" pitchFamily="34" charset="0"/>
                        </a:rPr>
                        <a:t>(</a:t>
                      </a:r>
                      <a:r>
                        <a:rPr lang="da-DK" sz="900" b="0" i="1" dirty="0">
                          <a:latin typeface="Verdana" panose="020B0604030504040204" pitchFamily="34" charset="0"/>
                          <a:ea typeface="Verdana" panose="020B0604030504040204" pitchFamily="34" charset="0"/>
                          <a:cs typeface="Verdana" panose="020B0604030504040204" pitchFamily="34" charset="0"/>
                        </a:rPr>
                        <a:t>Navn,</a:t>
                      </a:r>
                      <a:r>
                        <a:rPr lang="da-DK" sz="900" b="0" i="1" baseline="0" dirty="0">
                          <a:latin typeface="Verdana" panose="020B0604030504040204" pitchFamily="34" charset="0"/>
                          <a:ea typeface="Verdana" panose="020B0604030504040204" pitchFamily="34" charset="0"/>
                          <a:cs typeface="Verdana" panose="020B0604030504040204" pitchFamily="34" charset="0"/>
                        </a:rPr>
                        <a:t> Titel, Organisatorisk placering</a:t>
                      </a:r>
                      <a:r>
                        <a:rPr lang="da-DK" sz="900" b="0" baseline="0" dirty="0">
                          <a:latin typeface="Verdana" panose="020B0604030504040204" pitchFamily="34" charset="0"/>
                          <a:ea typeface="Verdana" panose="020B0604030504040204" pitchFamily="34" charset="0"/>
                          <a:cs typeface="Verdana" panose="020B0604030504040204" pitchFamily="34" charset="0"/>
                        </a:rPr>
                        <a:t>)</a:t>
                      </a:r>
                    </a:p>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832658"/>
                  </a:ext>
                </a:extLst>
              </a:tr>
            </a:tbl>
          </a:graphicData>
        </a:graphic>
      </p:graphicFrame>
      <p:graphicFrame>
        <p:nvGraphicFramePr>
          <p:cNvPr id="3" name="Tabel 2">
            <a:extLst>
              <a:ext uri="{FF2B5EF4-FFF2-40B4-BE49-F238E27FC236}">
                <a16:creationId xmlns:a16="http://schemas.microsoft.com/office/drawing/2014/main" id="{91E3AA5C-9449-A22B-CC8F-7C95D386CD2F}"/>
              </a:ext>
            </a:extLst>
          </p:cNvPr>
          <p:cNvGraphicFramePr>
            <a:graphicFrameLocks noGrp="1"/>
          </p:cNvGraphicFramePr>
          <p:nvPr>
            <p:extLst>
              <p:ext uri="{D42A27DB-BD31-4B8C-83A1-F6EECF244321}">
                <p14:modId xmlns:p14="http://schemas.microsoft.com/office/powerpoint/2010/main" val="4281386691"/>
              </p:ext>
            </p:extLst>
          </p:nvPr>
        </p:nvGraphicFramePr>
        <p:xfrm>
          <a:off x="55871" y="6466788"/>
          <a:ext cx="4685810" cy="350640"/>
        </p:xfrm>
        <a:graphic>
          <a:graphicData uri="http://schemas.openxmlformats.org/drawingml/2006/table">
            <a:tbl>
              <a:tblPr firstRow="1" bandRow="1">
                <a:tableStyleId>{2D5ABB26-0587-4C30-8999-92F81FD0307C}</a:tableStyleId>
              </a:tblPr>
              <a:tblGrid>
                <a:gridCol w="937162">
                  <a:extLst>
                    <a:ext uri="{9D8B030D-6E8A-4147-A177-3AD203B41FA5}">
                      <a16:colId xmlns:a16="http://schemas.microsoft.com/office/drawing/2014/main" val="2288646901"/>
                    </a:ext>
                  </a:extLst>
                </a:gridCol>
                <a:gridCol w="937162">
                  <a:extLst>
                    <a:ext uri="{9D8B030D-6E8A-4147-A177-3AD203B41FA5}">
                      <a16:colId xmlns:a16="http://schemas.microsoft.com/office/drawing/2014/main" val="1755846316"/>
                    </a:ext>
                  </a:extLst>
                </a:gridCol>
                <a:gridCol w="937162">
                  <a:extLst>
                    <a:ext uri="{9D8B030D-6E8A-4147-A177-3AD203B41FA5}">
                      <a16:colId xmlns:a16="http://schemas.microsoft.com/office/drawing/2014/main" val="1100586217"/>
                    </a:ext>
                  </a:extLst>
                </a:gridCol>
                <a:gridCol w="937162">
                  <a:extLst>
                    <a:ext uri="{9D8B030D-6E8A-4147-A177-3AD203B41FA5}">
                      <a16:colId xmlns:a16="http://schemas.microsoft.com/office/drawing/2014/main" val="4027330119"/>
                    </a:ext>
                  </a:extLst>
                </a:gridCol>
                <a:gridCol w="937162">
                  <a:extLst>
                    <a:ext uri="{9D8B030D-6E8A-4147-A177-3AD203B41FA5}">
                      <a16:colId xmlns:a16="http://schemas.microsoft.com/office/drawing/2014/main" val="305885848"/>
                    </a:ext>
                  </a:extLst>
                </a:gridCol>
              </a:tblGrid>
              <a:tr h="350640">
                <a:tc>
                  <a:txBody>
                    <a:bodyPr/>
                    <a:lstStyle/>
                    <a:p>
                      <a:pPr algn="ctr">
                        <a:spcBef>
                          <a:spcPts val="1000"/>
                        </a:spcBef>
                        <a:spcAft>
                          <a:spcPts val="0"/>
                        </a:spcAft>
                      </a:pPr>
                      <a:r>
                        <a:rPr lang="da-DK" sz="700" b="0" dirty="0">
                          <a:effectLst/>
                          <a:latin typeface="Verdana" panose="020B0604030504040204" pitchFamily="34" charset="0"/>
                          <a:ea typeface="Verdana" panose="020B0604030504040204" pitchFamily="34" charset="0"/>
                          <a:cs typeface="Verdana" panose="020B0604030504040204" pitchFamily="34" charset="0"/>
                        </a:rPr>
                        <a:t>Meget langt fra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Utilstrækkeligt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Tilstrækkeligt / Jævnt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Godt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Meget tæt på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32011375"/>
                  </a:ext>
                </a:extLst>
              </a:tr>
            </a:tbl>
          </a:graphicData>
        </a:graphic>
      </p:graphicFrame>
    </p:spTree>
    <p:extLst>
      <p:ext uri="{BB962C8B-B14F-4D97-AF65-F5344CB8AC3E}">
        <p14:creationId xmlns:p14="http://schemas.microsoft.com/office/powerpoint/2010/main" val="2754857884"/>
      </p:ext>
    </p:extLst>
  </p:cSld>
  <p:clrMapOvr>
    <a:masterClrMapping/>
  </p:clrMapOvr>
  <p:extLst>
    <p:ext uri="{6950BFC3-D8DA-4A85-94F7-54DA5524770B}">
      <p188:commentRel xmlns:p188="http://schemas.microsoft.com/office/powerpoint/2018/8/main" r:id="rId3"/>
    </p:ext>
  </p:extLs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55870" y="34821"/>
            <a:ext cx="9071858" cy="707886"/>
          </a:xfrm>
          <a:prstGeom prst="rect">
            <a:avLst/>
          </a:prstGeom>
          <a:noFill/>
        </p:spPr>
        <p:txBody>
          <a:bodyPr wrap="square" rtlCol="0">
            <a:spAutoFit/>
          </a:bodyPr>
          <a:lstStyle/>
          <a:p>
            <a:r>
              <a:rPr lang="da-DK" sz="2000" b="1" dirty="0">
                <a:latin typeface="Verdana" panose="020B0604030504040204" pitchFamily="34" charset="0"/>
                <a:ea typeface="Verdana" panose="020B0604030504040204" pitchFamily="34" charset="0"/>
                <a:cs typeface="Verdana" panose="020B0604030504040204" pitchFamily="34" charset="0"/>
              </a:rPr>
              <a:t>Innovationsstøtte (3)</a:t>
            </a:r>
          </a:p>
          <a:p>
            <a:r>
              <a:rPr lang="da-DK" sz="2000" dirty="0">
                <a:latin typeface="Verdana" panose="020B0604030504040204" pitchFamily="34" charset="0"/>
                <a:ea typeface="Verdana" panose="020B0604030504040204" pitchFamily="34" charset="0"/>
                <a:cs typeface="Verdana" panose="020B0604030504040204" pitchFamily="34" charset="0"/>
              </a:rPr>
              <a:t>- </a:t>
            </a:r>
            <a:r>
              <a:rPr lang="da-DK" sz="2000" i="1" dirty="0">
                <a:latin typeface="Verdana" panose="020B0604030504040204" pitchFamily="34" charset="0"/>
                <a:ea typeface="Verdana" panose="020B0604030504040204" pitchFamily="34" charset="0"/>
                <a:cs typeface="Verdana" panose="020B0604030504040204" pitchFamily="34" charset="0"/>
              </a:rPr>
              <a:t>Kompetencer (2)</a:t>
            </a:r>
          </a:p>
        </p:txBody>
      </p:sp>
      <p:graphicFrame>
        <p:nvGraphicFramePr>
          <p:cNvPr id="2" name="Tabel 1"/>
          <p:cNvGraphicFramePr>
            <a:graphicFrameLocks noGrp="1"/>
          </p:cNvGraphicFramePr>
          <p:nvPr>
            <p:extLst>
              <p:ext uri="{D42A27DB-BD31-4B8C-83A1-F6EECF244321}">
                <p14:modId xmlns:p14="http://schemas.microsoft.com/office/powerpoint/2010/main" val="537007624"/>
              </p:ext>
            </p:extLst>
          </p:nvPr>
        </p:nvGraphicFramePr>
        <p:xfrm>
          <a:off x="127590" y="877428"/>
          <a:ext cx="7886363" cy="3759200"/>
        </p:xfrm>
        <a:graphic>
          <a:graphicData uri="http://schemas.openxmlformats.org/drawingml/2006/table">
            <a:tbl>
              <a:tblPr firstRow="1" bandRow="1">
                <a:tableStyleId>{2D5ABB26-0587-4C30-8999-92F81FD0307C}</a:tableStyleId>
              </a:tblPr>
              <a:tblGrid>
                <a:gridCol w="1154363">
                  <a:extLst>
                    <a:ext uri="{9D8B030D-6E8A-4147-A177-3AD203B41FA5}">
                      <a16:colId xmlns:a16="http://schemas.microsoft.com/office/drawing/2014/main" val="3262572454"/>
                    </a:ext>
                  </a:extLst>
                </a:gridCol>
                <a:gridCol w="4932000">
                  <a:extLst>
                    <a:ext uri="{9D8B030D-6E8A-4147-A177-3AD203B41FA5}">
                      <a16:colId xmlns:a16="http://schemas.microsoft.com/office/drawing/2014/main" val="3710683359"/>
                    </a:ext>
                  </a:extLst>
                </a:gridCol>
                <a:gridCol w="360000">
                  <a:extLst>
                    <a:ext uri="{9D8B030D-6E8A-4147-A177-3AD203B41FA5}">
                      <a16:colId xmlns:a16="http://schemas.microsoft.com/office/drawing/2014/main" val="2550245622"/>
                    </a:ext>
                  </a:extLst>
                </a:gridCol>
                <a:gridCol w="360000">
                  <a:extLst>
                    <a:ext uri="{9D8B030D-6E8A-4147-A177-3AD203B41FA5}">
                      <a16:colId xmlns:a16="http://schemas.microsoft.com/office/drawing/2014/main" val="3279974563"/>
                    </a:ext>
                  </a:extLst>
                </a:gridCol>
                <a:gridCol w="360000">
                  <a:extLst>
                    <a:ext uri="{9D8B030D-6E8A-4147-A177-3AD203B41FA5}">
                      <a16:colId xmlns:a16="http://schemas.microsoft.com/office/drawing/2014/main" val="1776101924"/>
                    </a:ext>
                  </a:extLst>
                </a:gridCol>
                <a:gridCol w="360000">
                  <a:extLst>
                    <a:ext uri="{9D8B030D-6E8A-4147-A177-3AD203B41FA5}">
                      <a16:colId xmlns:a16="http://schemas.microsoft.com/office/drawing/2014/main" val="1730452821"/>
                    </a:ext>
                  </a:extLst>
                </a:gridCol>
                <a:gridCol w="360000">
                  <a:extLst>
                    <a:ext uri="{9D8B030D-6E8A-4147-A177-3AD203B41FA5}">
                      <a16:colId xmlns:a16="http://schemas.microsoft.com/office/drawing/2014/main" val="2512683118"/>
                    </a:ext>
                  </a:extLst>
                </a:gridCol>
              </a:tblGrid>
              <a:tr h="360000">
                <a:tc rowSpan="2">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Indikator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r>
                        <a:rPr lang="da-DK" sz="1000" b="1" i="0" dirty="0">
                          <a:latin typeface="Verdana"/>
                          <a:ea typeface="Verdana"/>
                          <a:cs typeface="Verdana" panose="020B0604030504040204" pitchFamily="34" charset="0"/>
                        </a:rPr>
                        <a:t>Spørgsmål</a:t>
                      </a:r>
                      <a:endParaRPr lang="da-DK" sz="1000" b="1"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algn="ctr"/>
                      <a:r>
                        <a:rPr lang="da-DK" sz="1000" b="1" dirty="0">
                          <a:latin typeface="Verdana" panose="020B0604030504040204" pitchFamily="34" charset="0"/>
                          <a:ea typeface="Verdana" panose="020B0604030504040204" pitchFamily="34" charset="0"/>
                          <a:cs typeface="Verdana" panose="020B0604030504040204" pitchFamily="34" charset="0"/>
                        </a:rPr>
                        <a:t>Egen vurdering</a:t>
                      </a:r>
                      <a:br>
                        <a:rPr lang="da-DK" sz="1000" b="1" dirty="0">
                          <a:latin typeface="Verdana" panose="020B0604030504040204" pitchFamily="34" charset="0"/>
                          <a:ea typeface="Verdana" panose="020B0604030504040204" pitchFamily="34" charset="0"/>
                          <a:cs typeface="Verdana" panose="020B0604030504040204" pitchFamily="34" charset="0"/>
                        </a:rPr>
                      </a:br>
                      <a:r>
                        <a:rPr lang="da-DK" sz="1000" b="0" dirty="0">
                          <a:latin typeface="Verdana" panose="020B0604030504040204" pitchFamily="34" charset="0"/>
                          <a:ea typeface="Verdana" panose="020B0604030504040204" pitchFamily="34" charset="0"/>
                          <a:cs typeface="Verdana" panose="020B0604030504040204" pitchFamily="34" charset="0"/>
                        </a:rPr>
                        <a:t>(</a:t>
                      </a:r>
                      <a:r>
                        <a:rPr lang="da-DK" sz="1000" b="0" i="1" dirty="0">
                          <a:latin typeface="Verdana" panose="020B0604030504040204" pitchFamily="34" charset="0"/>
                          <a:ea typeface="Verdana" panose="020B0604030504040204" pitchFamily="34" charset="0"/>
                          <a:cs typeface="Verdana" panose="020B0604030504040204" pitchFamily="34" charset="0"/>
                        </a:rPr>
                        <a:t>kryds</a:t>
                      </a:r>
                      <a:r>
                        <a:rPr lang="da-DK" sz="1000" b="0" dirty="0">
                          <a:latin typeface="Verdana" panose="020B0604030504040204" pitchFamily="34" charset="0"/>
                          <a:ea typeface="Verdana" panose="020B0604030504040204" pitchFamily="34" charset="0"/>
                          <a:cs typeface="Verdana" panose="020B060403050404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639007"/>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90663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latin typeface="Verdana" panose="020B0604030504040204" pitchFamily="34" charset="0"/>
                          <a:ea typeface="Verdana" panose="020B0604030504040204" pitchFamily="34" charset="0"/>
                          <a:cs typeface="Verdana" panose="020B0604030504040204" pitchFamily="34" charset="0"/>
                        </a:rPr>
                        <a:t>Kompetencer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da-DK" sz="900" dirty="0">
                          <a:solidFill>
                            <a:schemeClr val="tx1"/>
                          </a:solidFill>
                          <a:latin typeface="Verdana"/>
                          <a:ea typeface="Verdana"/>
                          <a:cs typeface="Verdana" panose="020B0604030504040204" pitchFamily="34" charset="0"/>
                        </a:rPr>
                        <a:t>Besidder ledere og medarbejdere de rette </a:t>
                      </a:r>
                      <a:r>
                        <a:rPr lang="da-DK" sz="900" b="1" i="0" dirty="0">
                          <a:solidFill>
                            <a:schemeClr val="tx1"/>
                          </a:solidFill>
                          <a:latin typeface="Verdana"/>
                          <a:ea typeface="Verdana"/>
                          <a:cs typeface="Verdana" panose="020B0604030504040204" pitchFamily="34" charset="0"/>
                        </a:rPr>
                        <a:t>innovationskompetencer</a:t>
                      </a:r>
                      <a:r>
                        <a:rPr lang="da-DK" sz="900" dirty="0">
                          <a:solidFill>
                            <a:schemeClr val="tx1"/>
                          </a:solidFill>
                          <a:latin typeface="Verdana"/>
                          <a:ea typeface="Verdana"/>
                          <a:cs typeface="Verdana" panose="020B0604030504040204" pitchFamily="34" charset="0"/>
                        </a:rPr>
                        <a:t>. (F.eks. i forhold til: 1) generalist- og specialistroller, 2) de forskellige faser i innovationsprocessen, 3) ansvar og opgaver i organisationen)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7480221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Vedligeholdelse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den samlede indsats for at </a:t>
                      </a:r>
                      <a:r>
                        <a:rPr lang="da-DK" sz="900" b="1" i="0" dirty="0">
                          <a:solidFill>
                            <a:schemeClr val="tx1"/>
                          </a:solidFill>
                          <a:latin typeface="Verdana"/>
                          <a:ea typeface="Verdana"/>
                          <a:cs typeface="Verdana" panose="020B0604030504040204" pitchFamily="34" charset="0"/>
                        </a:rPr>
                        <a:t>vedligeholde</a:t>
                      </a:r>
                      <a:r>
                        <a:rPr lang="da-DK" sz="900" dirty="0">
                          <a:solidFill>
                            <a:schemeClr val="tx1"/>
                          </a:solidFill>
                          <a:latin typeface="Verdana"/>
                          <a:ea typeface="Verdana"/>
                          <a:cs typeface="Verdana" panose="020B0604030504040204" pitchFamily="34" charset="0"/>
                        </a:rPr>
                        <a:t> ledere og medarbejderes innovationskompetencer (f.eks. planlægning af uddannelse, træning, mentorskab mv.)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86464668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Samarbejder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etablering af </a:t>
                      </a:r>
                      <a:r>
                        <a:rPr lang="da-DK" sz="900" b="1" dirty="0">
                          <a:solidFill>
                            <a:schemeClr val="tx1"/>
                          </a:solidFill>
                          <a:latin typeface="Verdana"/>
                          <a:ea typeface="Verdana"/>
                          <a:cs typeface="Verdana" panose="020B0604030504040204" pitchFamily="34" charset="0"/>
                        </a:rPr>
                        <a:t>forbindelser og samarbejder </a:t>
                      </a:r>
                      <a:r>
                        <a:rPr lang="da-DK" sz="900" dirty="0">
                          <a:solidFill>
                            <a:schemeClr val="tx1"/>
                          </a:solidFill>
                          <a:latin typeface="Verdana"/>
                          <a:ea typeface="Verdana"/>
                          <a:cs typeface="Verdana" panose="020B0604030504040204" pitchFamily="34" charset="0"/>
                        </a:rPr>
                        <a:t>mellem medarbejdere med forskellige kompetencer, så organisationens samlede kompetencer udnyttes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916295084"/>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Indhentning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identificering og </a:t>
                      </a:r>
                      <a:r>
                        <a:rPr lang="da-DK" sz="900" b="1" dirty="0">
                          <a:solidFill>
                            <a:schemeClr val="tx1"/>
                          </a:solidFill>
                          <a:latin typeface="Verdana"/>
                          <a:ea typeface="Verdana"/>
                          <a:cs typeface="Verdana" panose="020B0604030504040204" pitchFamily="34" charset="0"/>
                        </a:rPr>
                        <a:t>indhentning </a:t>
                      </a:r>
                      <a:r>
                        <a:rPr lang="da-DK" sz="900" dirty="0">
                          <a:solidFill>
                            <a:schemeClr val="tx1"/>
                          </a:solidFill>
                          <a:latin typeface="Verdana"/>
                          <a:ea typeface="Verdana"/>
                          <a:cs typeface="Verdana" panose="020B0604030504040204" pitchFamily="34" charset="0"/>
                        </a:rPr>
                        <a:t>af eksterne kompetencer til at supplere de interne kompetencer (f.eks. fra </a:t>
                      </a:r>
                      <a:r>
                        <a:rPr lang="da-DK" sz="900" dirty="0" err="1">
                          <a:solidFill>
                            <a:schemeClr val="tx1"/>
                          </a:solidFill>
                          <a:latin typeface="Verdana"/>
                          <a:ea typeface="Verdana"/>
                          <a:cs typeface="Verdana" panose="020B0604030504040204" pitchFamily="34" charset="0"/>
                        </a:rPr>
                        <a:t>vidensinstitutioner</a:t>
                      </a:r>
                      <a:r>
                        <a:rPr lang="da-DK" sz="900" dirty="0">
                          <a:solidFill>
                            <a:schemeClr val="tx1"/>
                          </a:solidFill>
                          <a:latin typeface="Verdana"/>
                          <a:ea typeface="Verdana"/>
                          <a:cs typeface="Verdana" panose="020B0604030504040204" pitchFamily="34" charset="0"/>
                        </a:rPr>
                        <a:t>, private konsulenter, samarbejdspartnere mv.)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55132205"/>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Dokumentation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 er monitorering og </a:t>
                      </a:r>
                      <a:r>
                        <a:rPr lang="da-DK" sz="900" b="1">
                          <a:solidFill>
                            <a:schemeClr val="tx1"/>
                          </a:solidFill>
                          <a:latin typeface="Verdana"/>
                          <a:ea typeface="Verdana"/>
                          <a:cs typeface="Verdana" panose="020B0604030504040204" pitchFamily="34" charset="0"/>
                        </a:rPr>
                        <a:t>dokumentation </a:t>
                      </a:r>
                      <a:r>
                        <a:rPr lang="da-DK" sz="900" dirty="0">
                          <a:solidFill>
                            <a:schemeClr val="tx1"/>
                          </a:solidFill>
                          <a:latin typeface="Verdana"/>
                          <a:ea typeface="Verdana"/>
                          <a:cs typeface="Verdana" panose="020B0604030504040204" pitchFamily="34" charset="0"/>
                        </a:rPr>
                        <a:t>af organisationens </a:t>
                      </a:r>
                      <a:r>
                        <a:rPr lang="da-DK" sz="900" b="0" i="0" dirty="0">
                          <a:solidFill>
                            <a:schemeClr val="tx1"/>
                          </a:solidFill>
                          <a:latin typeface="Verdana"/>
                          <a:ea typeface="Verdana"/>
                          <a:cs typeface="Verdana" panose="020B0604030504040204" pitchFamily="34" charset="0"/>
                        </a:rPr>
                        <a:t>innovations</a:t>
                      </a:r>
                      <a:r>
                        <a:rPr lang="da-DK" sz="900" b="0" dirty="0">
                          <a:solidFill>
                            <a:schemeClr val="tx1"/>
                          </a:solidFill>
                          <a:latin typeface="Verdana"/>
                          <a:ea typeface="Verdana"/>
                          <a:cs typeface="Verdana" panose="020B0604030504040204" pitchFamily="34" charset="0"/>
                        </a:rPr>
                        <a:t>kompetencer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875558067"/>
                  </a:ext>
                </a:extLst>
              </a:tr>
              <a:tr h="37084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02650"/>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Samlet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i="0" dirty="0">
                          <a:latin typeface="Verdana" panose="020B0604030504040204" pitchFamily="34" charset="0"/>
                          <a:ea typeface="Verdana" panose="020B0604030504040204" pitchFamily="34" charset="0"/>
                          <a:cs typeface="Verdana" panose="020B0604030504040204" pitchFamily="34" charset="0"/>
                        </a:rPr>
                        <a:t>Den </a:t>
                      </a:r>
                      <a:r>
                        <a:rPr lang="da-DK" sz="900" b="1" i="0" dirty="0">
                          <a:latin typeface="Verdana" panose="020B0604030504040204" pitchFamily="34" charset="0"/>
                          <a:ea typeface="Verdana" panose="020B0604030504040204" pitchFamily="34" charset="0"/>
                          <a:cs typeface="Verdana" panose="020B0604030504040204" pitchFamily="34" charset="0"/>
                        </a:rPr>
                        <a:t>samlede vurdering</a:t>
                      </a:r>
                      <a:r>
                        <a:rPr lang="da-DK" sz="900" b="1" i="0" baseline="0" dirty="0">
                          <a:latin typeface="Verdana" panose="020B0604030504040204" pitchFamily="34" charset="0"/>
                          <a:ea typeface="Verdana" panose="020B0604030504040204" pitchFamily="34" charset="0"/>
                          <a:cs typeface="Verdana" panose="020B0604030504040204" pitchFamily="34" charset="0"/>
                        </a:rPr>
                        <a:t> </a:t>
                      </a:r>
                      <a:r>
                        <a:rPr lang="da-DK" sz="900" b="0" i="0" baseline="0" dirty="0">
                          <a:latin typeface="Verdana" panose="020B0604030504040204" pitchFamily="34" charset="0"/>
                          <a:ea typeface="Verdana" panose="020B0604030504040204" pitchFamily="34" charset="0"/>
                          <a:cs typeface="Verdana" panose="020B0604030504040204" pitchFamily="34" charset="0"/>
                        </a:rPr>
                        <a:t>af Kompetencer?</a:t>
                      </a:r>
                      <a:endParaRPr lang="da-DK" sz="900" b="0"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79479858"/>
                  </a:ext>
                </a:extLst>
              </a:tr>
            </a:tbl>
          </a:graphicData>
        </a:graphic>
      </p:graphicFrame>
      <p:graphicFrame>
        <p:nvGraphicFramePr>
          <p:cNvPr id="4" name="Tabel 3"/>
          <p:cNvGraphicFramePr>
            <a:graphicFrameLocks noGrp="1"/>
          </p:cNvGraphicFramePr>
          <p:nvPr>
            <p:extLst>
              <p:ext uri="{D42A27DB-BD31-4B8C-83A1-F6EECF244321}">
                <p14:modId xmlns:p14="http://schemas.microsoft.com/office/powerpoint/2010/main" val="2372657531"/>
              </p:ext>
            </p:extLst>
          </p:nvPr>
        </p:nvGraphicFramePr>
        <p:xfrm>
          <a:off x="8462686" y="877428"/>
          <a:ext cx="3600000" cy="5940000"/>
        </p:xfrm>
        <a:graphic>
          <a:graphicData uri="http://schemas.openxmlformats.org/drawingml/2006/table">
            <a:tbl>
              <a:tblPr firstRow="1" bandRow="1">
                <a:tableStyleId>{2D5ABB26-0587-4C30-8999-92F81FD0307C}</a:tableStyleId>
              </a:tblPr>
              <a:tblGrid>
                <a:gridCol w="3600000">
                  <a:extLst>
                    <a:ext uri="{9D8B030D-6E8A-4147-A177-3AD203B41FA5}">
                      <a16:colId xmlns:a16="http://schemas.microsoft.com/office/drawing/2014/main" val="3710683359"/>
                    </a:ext>
                  </a:extLst>
                </a:gridCol>
              </a:tblGrid>
              <a:tr h="360000">
                <a:tc>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Hvad gør vi særlig godt?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40639007"/>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9066318"/>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b="1" dirty="0">
                          <a:latin typeface="Verdana" panose="020B0604030504040204" pitchFamily="34" charset="0"/>
                          <a:ea typeface="Verdana" panose="020B0604030504040204" pitchFamily="34" charset="0"/>
                          <a:cs typeface="Verdana" panose="020B0604030504040204" pitchFamily="34" charset="0"/>
                        </a:rPr>
                        <a:t>Hvad skal vi fokusere på at </a:t>
                      </a:r>
                      <a:r>
                        <a:rPr lang="da-DK" sz="1000" b="1" baseline="0" dirty="0">
                          <a:latin typeface="Verdana" panose="020B0604030504040204" pitchFamily="34" charset="0"/>
                          <a:ea typeface="Verdana" panose="020B0604030504040204" pitchFamily="34" charset="0"/>
                          <a:cs typeface="Verdana" panose="020B0604030504040204" pitchFamily="34" charset="0"/>
                        </a:rPr>
                        <a:t>forbedre?</a:t>
                      </a:r>
                      <a:endParaRPr lang="da-DK" sz="10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74802212"/>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4646682"/>
                  </a:ext>
                </a:extLst>
              </a:tr>
              <a:tr h="360000">
                <a:tc>
                  <a:txBody>
                    <a:bodyPr/>
                    <a:lstStyle/>
                    <a:p>
                      <a:r>
                        <a:rPr lang="da-DK" sz="1000" b="1" kern="1200" dirty="0">
                          <a:solidFill>
                            <a:schemeClr val="tx1"/>
                          </a:solidFill>
                          <a:latin typeface="Verdana"/>
                          <a:ea typeface="Verdana"/>
                          <a:cs typeface="Verdana" panose="020B0604030504040204" pitchFamily="34" charset="0"/>
                        </a:rPr>
                        <a:t>Udfyldt af</a:t>
                      </a:r>
                      <a:endParaRPr lang="da-DK" sz="1000" b="1" kern="1200" baseline="0" dirty="0">
                        <a:solidFill>
                          <a:schemeClr val="tx1"/>
                        </a:solidFill>
                        <a:latin typeface="Verdana"/>
                        <a:ea typeface="Verdana"/>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720210887"/>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latin typeface="Verdana" panose="020B0604030504040204" pitchFamily="34" charset="0"/>
                          <a:ea typeface="Verdana" panose="020B0604030504040204" pitchFamily="34" charset="0"/>
                          <a:cs typeface="Verdana" panose="020B0604030504040204" pitchFamily="34" charset="0"/>
                        </a:rPr>
                        <a:t>(</a:t>
                      </a:r>
                      <a:r>
                        <a:rPr lang="da-DK" sz="900" b="0" i="1" dirty="0">
                          <a:latin typeface="Verdana" panose="020B0604030504040204" pitchFamily="34" charset="0"/>
                          <a:ea typeface="Verdana" panose="020B0604030504040204" pitchFamily="34" charset="0"/>
                          <a:cs typeface="Verdana" panose="020B0604030504040204" pitchFamily="34" charset="0"/>
                        </a:rPr>
                        <a:t>Navn,</a:t>
                      </a:r>
                      <a:r>
                        <a:rPr lang="da-DK" sz="900" b="0" i="1" baseline="0" dirty="0">
                          <a:latin typeface="Verdana" panose="020B0604030504040204" pitchFamily="34" charset="0"/>
                          <a:ea typeface="Verdana" panose="020B0604030504040204" pitchFamily="34" charset="0"/>
                          <a:cs typeface="Verdana" panose="020B0604030504040204" pitchFamily="34" charset="0"/>
                        </a:rPr>
                        <a:t> Titel, Organisatorisk placering</a:t>
                      </a:r>
                      <a:r>
                        <a:rPr lang="da-DK" sz="900" b="0" baseline="0" dirty="0">
                          <a:latin typeface="Verdana" panose="020B0604030504040204" pitchFamily="34" charset="0"/>
                          <a:ea typeface="Verdana" panose="020B0604030504040204" pitchFamily="34" charset="0"/>
                          <a:cs typeface="Verdana" panose="020B0604030504040204" pitchFamily="34" charset="0"/>
                        </a:rPr>
                        <a:t>)</a:t>
                      </a:r>
                    </a:p>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832658"/>
                  </a:ext>
                </a:extLst>
              </a:tr>
            </a:tbl>
          </a:graphicData>
        </a:graphic>
      </p:graphicFrame>
      <p:graphicFrame>
        <p:nvGraphicFramePr>
          <p:cNvPr id="3" name="Tabel 2">
            <a:extLst>
              <a:ext uri="{FF2B5EF4-FFF2-40B4-BE49-F238E27FC236}">
                <a16:creationId xmlns:a16="http://schemas.microsoft.com/office/drawing/2014/main" id="{B0E5F92B-2355-8713-C46A-A6A6E81670DD}"/>
              </a:ext>
            </a:extLst>
          </p:cNvPr>
          <p:cNvGraphicFramePr>
            <a:graphicFrameLocks noGrp="1"/>
          </p:cNvGraphicFramePr>
          <p:nvPr>
            <p:extLst>
              <p:ext uri="{D42A27DB-BD31-4B8C-83A1-F6EECF244321}">
                <p14:modId xmlns:p14="http://schemas.microsoft.com/office/powerpoint/2010/main" val="4281386691"/>
              </p:ext>
            </p:extLst>
          </p:nvPr>
        </p:nvGraphicFramePr>
        <p:xfrm>
          <a:off x="55871" y="6466788"/>
          <a:ext cx="4685810" cy="350640"/>
        </p:xfrm>
        <a:graphic>
          <a:graphicData uri="http://schemas.openxmlformats.org/drawingml/2006/table">
            <a:tbl>
              <a:tblPr firstRow="1" bandRow="1">
                <a:tableStyleId>{2D5ABB26-0587-4C30-8999-92F81FD0307C}</a:tableStyleId>
              </a:tblPr>
              <a:tblGrid>
                <a:gridCol w="937162">
                  <a:extLst>
                    <a:ext uri="{9D8B030D-6E8A-4147-A177-3AD203B41FA5}">
                      <a16:colId xmlns:a16="http://schemas.microsoft.com/office/drawing/2014/main" val="2288646901"/>
                    </a:ext>
                  </a:extLst>
                </a:gridCol>
                <a:gridCol w="937162">
                  <a:extLst>
                    <a:ext uri="{9D8B030D-6E8A-4147-A177-3AD203B41FA5}">
                      <a16:colId xmlns:a16="http://schemas.microsoft.com/office/drawing/2014/main" val="1755846316"/>
                    </a:ext>
                  </a:extLst>
                </a:gridCol>
                <a:gridCol w="937162">
                  <a:extLst>
                    <a:ext uri="{9D8B030D-6E8A-4147-A177-3AD203B41FA5}">
                      <a16:colId xmlns:a16="http://schemas.microsoft.com/office/drawing/2014/main" val="1100586217"/>
                    </a:ext>
                  </a:extLst>
                </a:gridCol>
                <a:gridCol w="937162">
                  <a:extLst>
                    <a:ext uri="{9D8B030D-6E8A-4147-A177-3AD203B41FA5}">
                      <a16:colId xmlns:a16="http://schemas.microsoft.com/office/drawing/2014/main" val="4027330119"/>
                    </a:ext>
                  </a:extLst>
                </a:gridCol>
                <a:gridCol w="937162">
                  <a:extLst>
                    <a:ext uri="{9D8B030D-6E8A-4147-A177-3AD203B41FA5}">
                      <a16:colId xmlns:a16="http://schemas.microsoft.com/office/drawing/2014/main" val="305885848"/>
                    </a:ext>
                  </a:extLst>
                </a:gridCol>
              </a:tblGrid>
              <a:tr h="350640">
                <a:tc>
                  <a:txBody>
                    <a:bodyPr/>
                    <a:lstStyle/>
                    <a:p>
                      <a:pPr algn="ctr">
                        <a:spcBef>
                          <a:spcPts val="1000"/>
                        </a:spcBef>
                        <a:spcAft>
                          <a:spcPts val="0"/>
                        </a:spcAft>
                      </a:pPr>
                      <a:r>
                        <a:rPr lang="da-DK" sz="700" b="0" dirty="0">
                          <a:effectLst/>
                          <a:latin typeface="Verdana" panose="020B0604030504040204" pitchFamily="34" charset="0"/>
                          <a:ea typeface="Verdana" panose="020B0604030504040204" pitchFamily="34" charset="0"/>
                          <a:cs typeface="Verdana" panose="020B0604030504040204" pitchFamily="34" charset="0"/>
                        </a:rPr>
                        <a:t>Meget langt fra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Utilstrækkeligt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Tilstrækkeligt / Jævnt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Godt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Meget tæt på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32011375"/>
                  </a:ext>
                </a:extLst>
              </a:tr>
            </a:tbl>
          </a:graphicData>
        </a:graphic>
      </p:graphicFrame>
    </p:spTree>
    <p:extLst>
      <p:ext uri="{BB962C8B-B14F-4D97-AF65-F5344CB8AC3E}">
        <p14:creationId xmlns:p14="http://schemas.microsoft.com/office/powerpoint/2010/main" val="1567301728"/>
      </p:ext>
    </p:extLst>
  </p:cSld>
  <p:clrMapOvr>
    <a:masterClrMapping/>
  </p:clrMapOvr>
  <p:extLst>
    <p:ext uri="{6950BFC3-D8DA-4A85-94F7-54DA5524770B}">
      <p188:commentRel xmlns:p188="http://schemas.microsoft.com/office/powerpoint/2018/8/main" r:id="rId3"/>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55870" y="34821"/>
            <a:ext cx="9071858" cy="707886"/>
          </a:xfrm>
          <a:prstGeom prst="rect">
            <a:avLst/>
          </a:prstGeom>
          <a:noFill/>
        </p:spPr>
        <p:txBody>
          <a:bodyPr wrap="square" rtlCol="0">
            <a:spAutoFit/>
          </a:bodyPr>
          <a:lstStyle/>
          <a:p>
            <a:r>
              <a:rPr lang="da-DK" sz="2000" b="1" dirty="0">
                <a:latin typeface="Verdana" panose="020B0604030504040204" pitchFamily="34" charset="0"/>
                <a:ea typeface="Verdana" panose="020B0604030504040204" pitchFamily="34" charset="0"/>
                <a:cs typeface="Verdana" panose="020B0604030504040204" pitchFamily="34" charset="0"/>
              </a:rPr>
              <a:t>Innovationsstøtte (3)</a:t>
            </a:r>
          </a:p>
          <a:p>
            <a:r>
              <a:rPr lang="da-DK" sz="2000" dirty="0">
                <a:latin typeface="Verdana" panose="020B0604030504040204" pitchFamily="34" charset="0"/>
                <a:ea typeface="Verdana" panose="020B0604030504040204" pitchFamily="34" charset="0"/>
                <a:cs typeface="Verdana" panose="020B0604030504040204" pitchFamily="34" charset="0"/>
              </a:rPr>
              <a:t>- </a:t>
            </a:r>
            <a:r>
              <a:rPr lang="da-DK" sz="2000" i="1" dirty="0">
                <a:latin typeface="Verdana" panose="020B0604030504040204" pitchFamily="34" charset="0"/>
                <a:ea typeface="Verdana" panose="020B0604030504040204" pitchFamily="34" charset="0"/>
                <a:cs typeface="Verdana" panose="020B0604030504040204" pitchFamily="34" charset="0"/>
              </a:rPr>
              <a:t>Værktøjer og metoder (3)</a:t>
            </a:r>
          </a:p>
        </p:txBody>
      </p:sp>
      <p:graphicFrame>
        <p:nvGraphicFramePr>
          <p:cNvPr id="2" name="Tabel 1"/>
          <p:cNvGraphicFramePr>
            <a:graphicFrameLocks noGrp="1"/>
          </p:cNvGraphicFramePr>
          <p:nvPr>
            <p:extLst>
              <p:ext uri="{D42A27DB-BD31-4B8C-83A1-F6EECF244321}">
                <p14:modId xmlns:p14="http://schemas.microsoft.com/office/powerpoint/2010/main" val="999731779"/>
              </p:ext>
            </p:extLst>
          </p:nvPr>
        </p:nvGraphicFramePr>
        <p:xfrm>
          <a:off x="127590" y="877428"/>
          <a:ext cx="7886363" cy="4368800"/>
        </p:xfrm>
        <a:graphic>
          <a:graphicData uri="http://schemas.openxmlformats.org/drawingml/2006/table">
            <a:tbl>
              <a:tblPr firstRow="1" bandRow="1">
                <a:tableStyleId>{2D5ABB26-0587-4C30-8999-92F81FD0307C}</a:tableStyleId>
              </a:tblPr>
              <a:tblGrid>
                <a:gridCol w="1154363">
                  <a:extLst>
                    <a:ext uri="{9D8B030D-6E8A-4147-A177-3AD203B41FA5}">
                      <a16:colId xmlns:a16="http://schemas.microsoft.com/office/drawing/2014/main" val="3262572454"/>
                    </a:ext>
                  </a:extLst>
                </a:gridCol>
                <a:gridCol w="4932000">
                  <a:extLst>
                    <a:ext uri="{9D8B030D-6E8A-4147-A177-3AD203B41FA5}">
                      <a16:colId xmlns:a16="http://schemas.microsoft.com/office/drawing/2014/main" val="3710683359"/>
                    </a:ext>
                  </a:extLst>
                </a:gridCol>
                <a:gridCol w="360000">
                  <a:extLst>
                    <a:ext uri="{9D8B030D-6E8A-4147-A177-3AD203B41FA5}">
                      <a16:colId xmlns:a16="http://schemas.microsoft.com/office/drawing/2014/main" val="2550245622"/>
                    </a:ext>
                  </a:extLst>
                </a:gridCol>
                <a:gridCol w="360000">
                  <a:extLst>
                    <a:ext uri="{9D8B030D-6E8A-4147-A177-3AD203B41FA5}">
                      <a16:colId xmlns:a16="http://schemas.microsoft.com/office/drawing/2014/main" val="3279974563"/>
                    </a:ext>
                  </a:extLst>
                </a:gridCol>
                <a:gridCol w="360000">
                  <a:extLst>
                    <a:ext uri="{9D8B030D-6E8A-4147-A177-3AD203B41FA5}">
                      <a16:colId xmlns:a16="http://schemas.microsoft.com/office/drawing/2014/main" val="1776101924"/>
                    </a:ext>
                  </a:extLst>
                </a:gridCol>
                <a:gridCol w="360000">
                  <a:extLst>
                    <a:ext uri="{9D8B030D-6E8A-4147-A177-3AD203B41FA5}">
                      <a16:colId xmlns:a16="http://schemas.microsoft.com/office/drawing/2014/main" val="1730452821"/>
                    </a:ext>
                  </a:extLst>
                </a:gridCol>
                <a:gridCol w="360000">
                  <a:extLst>
                    <a:ext uri="{9D8B030D-6E8A-4147-A177-3AD203B41FA5}">
                      <a16:colId xmlns:a16="http://schemas.microsoft.com/office/drawing/2014/main" val="2512683118"/>
                    </a:ext>
                  </a:extLst>
                </a:gridCol>
              </a:tblGrid>
              <a:tr h="360000">
                <a:tc rowSpan="2">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Indikator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r>
                        <a:rPr lang="da-DK" sz="1000" b="1" i="0" dirty="0">
                          <a:latin typeface="Verdana"/>
                          <a:ea typeface="Verdana"/>
                          <a:cs typeface="Verdana" panose="020B0604030504040204" pitchFamily="34" charset="0"/>
                        </a:rPr>
                        <a:t>Spørgsmål</a:t>
                      </a:r>
                      <a:endParaRPr lang="da-DK" sz="1000" b="1"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algn="ctr"/>
                      <a:r>
                        <a:rPr lang="da-DK" sz="1000" b="1" dirty="0">
                          <a:latin typeface="Verdana" panose="020B0604030504040204" pitchFamily="34" charset="0"/>
                          <a:ea typeface="Verdana" panose="020B0604030504040204" pitchFamily="34" charset="0"/>
                          <a:cs typeface="Verdana" panose="020B0604030504040204" pitchFamily="34" charset="0"/>
                        </a:rPr>
                        <a:t>Egen vurdering</a:t>
                      </a:r>
                      <a:br>
                        <a:rPr lang="da-DK" sz="1000" b="1" dirty="0">
                          <a:latin typeface="Verdana" panose="020B0604030504040204" pitchFamily="34" charset="0"/>
                          <a:ea typeface="Verdana" panose="020B0604030504040204" pitchFamily="34" charset="0"/>
                          <a:cs typeface="Verdana" panose="020B0604030504040204" pitchFamily="34" charset="0"/>
                        </a:rPr>
                      </a:br>
                      <a:r>
                        <a:rPr lang="da-DK" sz="1000" b="0" dirty="0">
                          <a:latin typeface="Verdana" panose="020B0604030504040204" pitchFamily="34" charset="0"/>
                          <a:ea typeface="Verdana" panose="020B0604030504040204" pitchFamily="34" charset="0"/>
                          <a:cs typeface="Verdana" panose="020B0604030504040204" pitchFamily="34" charset="0"/>
                        </a:rPr>
                        <a:t>(</a:t>
                      </a:r>
                      <a:r>
                        <a:rPr lang="da-DK" sz="1000" b="0" i="1" dirty="0">
                          <a:latin typeface="Verdana" panose="020B0604030504040204" pitchFamily="34" charset="0"/>
                          <a:ea typeface="Verdana" panose="020B0604030504040204" pitchFamily="34" charset="0"/>
                          <a:cs typeface="Verdana" panose="020B0604030504040204" pitchFamily="34" charset="0"/>
                        </a:rPr>
                        <a:t>kryds</a:t>
                      </a:r>
                      <a:r>
                        <a:rPr lang="da-DK" sz="1000" b="0" dirty="0">
                          <a:latin typeface="Verdana" panose="020B0604030504040204" pitchFamily="34" charset="0"/>
                          <a:ea typeface="Verdana" panose="020B0604030504040204" pitchFamily="34" charset="0"/>
                          <a:cs typeface="Verdana" panose="020B060403050404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639007"/>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90663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latin typeface="Verdana" panose="020B0604030504040204" pitchFamily="34" charset="0"/>
                          <a:ea typeface="Verdana" panose="020B0604030504040204" pitchFamily="34" charset="0"/>
                          <a:cs typeface="Verdana" panose="020B0604030504040204" pitchFamily="34" charset="0"/>
                        </a:rPr>
                        <a:t>Værktøjer og metoder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da-DK" sz="900" dirty="0">
                          <a:solidFill>
                            <a:schemeClr val="tx1"/>
                          </a:solidFill>
                          <a:latin typeface="Verdana"/>
                          <a:ea typeface="Verdana"/>
                          <a:cs typeface="Verdana" panose="020B0604030504040204" pitchFamily="34" charset="0"/>
                        </a:rPr>
                        <a:t>Har organisationen de nødvendige </a:t>
                      </a:r>
                      <a:r>
                        <a:rPr lang="da-DK" sz="900" b="1" dirty="0">
                          <a:solidFill>
                            <a:schemeClr val="tx1"/>
                          </a:solidFill>
                          <a:latin typeface="Verdana"/>
                          <a:ea typeface="Verdana"/>
                          <a:cs typeface="Verdana" panose="020B0604030504040204" pitchFamily="34" charset="0"/>
                        </a:rPr>
                        <a:t>værktøjer og metoder </a:t>
                      </a:r>
                      <a:r>
                        <a:rPr lang="da-DK" sz="900" b="0" dirty="0">
                          <a:solidFill>
                            <a:schemeClr val="tx1"/>
                          </a:solidFill>
                          <a:latin typeface="Verdana"/>
                          <a:ea typeface="Verdana"/>
                          <a:cs typeface="Verdana" panose="020B0604030504040204" pitchFamily="34" charset="0"/>
                        </a:rPr>
                        <a:t>til at </a:t>
                      </a:r>
                      <a:r>
                        <a:rPr lang="da-DK" sz="900" dirty="0">
                          <a:solidFill>
                            <a:schemeClr val="tx1"/>
                          </a:solidFill>
                          <a:latin typeface="Verdana"/>
                          <a:ea typeface="Verdana"/>
                          <a:cs typeface="Verdana" panose="020B0604030504040204" pitchFamily="34" charset="0"/>
                        </a:rPr>
                        <a:t>understøtte realisering af innovationsstrategien?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7480221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Typer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 er kombinationen af </a:t>
                      </a:r>
                      <a:r>
                        <a:rPr lang="da-DK" sz="900" b="1" dirty="0">
                          <a:solidFill>
                            <a:schemeClr val="tx1"/>
                          </a:solidFill>
                          <a:latin typeface="Verdana"/>
                          <a:ea typeface="Verdana"/>
                          <a:cs typeface="Verdana" panose="020B0604030504040204" pitchFamily="34" charset="0"/>
                        </a:rPr>
                        <a:t>typer</a:t>
                      </a:r>
                      <a:r>
                        <a:rPr lang="da-DK" sz="900" dirty="0">
                          <a:solidFill>
                            <a:schemeClr val="tx1"/>
                          </a:solidFill>
                          <a:latin typeface="Verdana"/>
                          <a:ea typeface="Verdana"/>
                          <a:cs typeface="Verdana" panose="020B0604030504040204" pitchFamily="34" charset="0"/>
                        </a:rPr>
                        <a:t> af værktøjer og metoder (f.eks. beskrivende, deltagerorienterede, udfordrende, analytiske og kommunikative), til at støtte de forskellige typer af innovationsaktiviteter i de enkelte faser?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86464668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Former og formater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kombinationen af </a:t>
                      </a:r>
                      <a:r>
                        <a:rPr lang="da-DK" sz="900" b="1" dirty="0">
                          <a:solidFill>
                            <a:schemeClr val="tx1"/>
                          </a:solidFill>
                          <a:latin typeface="Verdana"/>
                          <a:ea typeface="Verdana"/>
                          <a:cs typeface="Verdana" panose="020B0604030504040204" pitchFamily="34" charset="0"/>
                        </a:rPr>
                        <a:t>formater </a:t>
                      </a:r>
                      <a:r>
                        <a:rPr lang="da-DK" sz="900" dirty="0">
                          <a:solidFill>
                            <a:schemeClr val="tx1"/>
                          </a:solidFill>
                          <a:latin typeface="Verdana"/>
                          <a:ea typeface="Verdana"/>
                          <a:cs typeface="Verdana" panose="020B0604030504040204" pitchFamily="34" charset="0"/>
                        </a:rPr>
                        <a:t>af værktøjer og metoder (vejledning, instruktion, spil, skabelon, præsentation, video, software og hardware) til at støtte de forskellige typer af innovationsaktiviteter i de enkelte faser?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55132205"/>
                  </a:ext>
                </a:extLst>
              </a:tr>
              <a:tr h="370840">
                <a:tc>
                  <a:txBody>
                    <a:bodyPr/>
                    <a:lstStyle/>
                    <a:p>
                      <a:r>
                        <a:rPr lang="da-DK" sz="900" b="0" dirty="0">
                          <a:solidFill>
                            <a:schemeClr val="tx1"/>
                          </a:solidFill>
                          <a:latin typeface="Verdana" panose="020B0604030504040204" pitchFamily="34" charset="0"/>
                          <a:ea typeface="Verdana" panose="020B0604030504040204" pitchFamily="34" charset="0"/>
                          <a:cs typeface="Verdana" panose="020B0604030504040204" pitchFamily="34" charset="0"/>
                        </a:rPr>
                        <a:t>Kanaler og platforme </a:t>
                      </a: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 anvendes </a:t>
                      </a:r>
                      <a:r>
                        <a:rPr lang="da-DK" sz="900" b="1" dirty="0">
                          <a:solidFill>
                            <a:schemeClr val="tx1"/>
                          </a:solidFill>
                          <a:latin typeface="Verdana"/>
                          <a:ea typeface="Verdana"/>
                          <a:cs typeface="Verdana" panose="020B0604030504040204" pitchFamily="34" charset="0"/>
                        </a:rPr>
                        <a:t>kanaler og platforme</a:t>
                      </a:r>
                      <a:r>
                        <a:rPr lang="da-DK" sz="900" dirty="0">
                          <a:solidFill>
                            <a:schemeClr val="tx1"/>
                          </a:solidFill>
                          <a:latin typeface="Verdana"/>
                          <a:ea typeface="Verdana"/>
                          <a:cs typeface="Verdana" panose="020B0604030504040204" pitchFamily="34" charset="0"/>
                        </a:rPr>
                        <a:t> til at stille </a:t>
                      </a:r>
                      <a:r>
                        <a:rPr lang="da-DK" sz="900" b="0" dirty="0">
                          <a:solidFill>
                            <a:schemeClr val="tx1"/>
                          </a:solidFill>
                          <a:latin typeface="Verdana"/>
                          <a:ea typeface="Verdana"/>
                          <a:cs typeface="Verdana" panose="020B0604030504040204" pitchFamily="34" charset="0"/>
                        </a:rPr>
                        <a:t>værktøjer og metoder til rådighed for de målgruppen i de enkelte faser?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19166568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Vedligehold og opdatering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a:t>
                      </a:r>
                      <a:r>
                        <a:rPr lang="da-DK" sz="900" b="1" dirty="0">
                          <a:solidFill>
                            <a:schemeClr val="tx1"/>
                          </a:solidFill>
                          <a:latin typeface="Verdana"/>
                          <a:ea typeface="Verdana"/>
                          <a:cs typeface="Verdana" panose="020B0604030504040204" pitchFamily="34" charset="0"/>
                        </a:rPr>
                        <a:t> vedligeholdes og opdateres</a:t>
                      </a:r>
                      <a:r>
                        <a:rPr lang="da-DK" sz="900" dirty="0">
                          <a:solidFill>
                            <a:schemeClr val="tx1"/>
                          </a:solidFill>
                          <a:latin typeface="Verdana"/>
                          <a:ea typeface="Verdana"/>
                          <a:cs typeface="Verdana" panose="020B0604030504040204" pitchFamily="34" charset="0"/>
                        </a:rPr>
                        <a:t> </a:t>
                      </a:r>
                      <a:r>
                        <a:rPr lang="da-DK" sz="900" b="0" dirty="0">
                          <a:solidFill>
                            <a:schemeClr val="tx1"/>
                          </a:solidFill>
                          <a:latin typeface="Verdana"/>
                          <a:ea typeface="Verdana"/>
                          <a:cs typeface="Verdana" panose="020B0604030504040204" pitchFamily="34" charset="0"/>
                        </a:rPr>
                        <a:t>værktøjer og metoder?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859441971"/>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Adgang og træning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 er </a:t>
                      </a:r>
                      <a:r>
                        <a:rPr lang="da-DK" sz="900" b="1" dirty="0">
                          <a:solidFill>
                            <a:schemeClr val="tx1"/>
                          </a:solidFill>
                          <a:latin typeface="Verdana"/>
                          <a:ea typeface="Verdana"/>
                          <a:cs typeface="Verdana" panose="020B0604030504040204" pitchFamily="34" charset="0"/>
                        </a:rPr>
                        <a:t>oplæring og træning </a:t>
                      </a:r>
                      <a:r>
                        <a:rPr lang="da-DK" sz="900" dirty="0">
                          <a:solidFill>
                            <a:schemeClr val="tx1"/>
                          </a:solidFill>
                          <a:latin typeface="Verdana"/>
                          <a:ea typeface="Verdana"/>
                          <a:cs typeface="Verdana" panose="020B0604030504040204" pitchFamily="34" charset="0"/>
                        </a:rPr>
                        <a:t>i de tilgængelige værktøjer og metoder?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875558067"/>
                  </a:ext>
                </a:extLst>
              </a:tr>
              <a:tr h="37084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204437580"/>
                  </a:ext>
                </a:extLst>
              </a:tr>
              <a:tr h="37084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02650"/>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Samlet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i="0" dirty="0">
                          <a:latin typeface="Verdana" panose="020B0604030504040204" pitchFamily="34" charset="0"/>
                          <a:ea typeface="Verdana" panose="020B0604030504040204" pitchFamily="34" charset="0"/>
                          <a:cs typeface="Verdana" panose="020B0604030504040204" pitchFamily="34" charset="0"/>
                        </a:rPr>
                        <a:t>Den </a:t>
                      </a:r>
                      <a:r>
                        <a:rPr lang="da-DK" sz="900" b="1" i="0" dirty="0">
                          <a:latin typeface="Verdana" panose="020B0604030504040204" pitchFamily="34" charset="0"/>
                          <a:ea typeface="Verdana" panose="020B0604030504040204" pitchFamily="34" charset="0"/>
                          <a:cs typeface="Verdana" panose="020B0604030504040204" pitchFamily="34" charset="0"/>
                        </a:rPr>
                        <a:t>samlede vurdering</a:t>
                      </a:r>
                      <a:r>
                        <a:rPr lang="da-DK" sz="900" b="1" i="0" baseline="0" dirty="0">
                          <a:latin typeface="Verdana" panose="020B0604030504040204" pitchFamily="34" charset="0"/>
                          <a:ea typeface="Verdana" panose="020B0604030504040204" pitchFamily="34" charset="0"/>
                          <a:cs typeface="Verdana" panose="020B0604030504040204" pitchFamily="34" charset="0"/>
                        </a:rPr>
                        <a:t> </a:t>
                      </a:r>
                      <a:r>
                        <a:rPr lang="da-DK" sz="900" b="0" i="0" baseline="0" dirty="0">
                          <a:latin typeface="Verdana" panose="020B0604030504040204" pitchFamily="34" charset="0"/>
                          <a:ea typeface="Verdana" panose="020B0604030504040204" pitchFamily="34" charset="0"/>
                          <a:cs typeface="Verdana" panose="020B0604030504040204" pitchFamily="34" charset="0"/>
                        </a:rPr>
                        <a:t>af Værktøjer og metoder?</a:t>
                      </a:r>
                      <a:endParaRPr lang="da-DK" sz="900" b="0"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79479858"/>
                  </a:ext>
                </a:extLst>
              </a:tr>
            </a:tbl>
          </a:graphicData>
        </a:graphic>
      </p:graphicFrame>
      <p:graphicFrame>
        <p:nvGraphicFramePr>
          <p:cNvPr id="4" name="Tabel 3"/>
          <p:cNvGraphicFramePr>
            <a:graphicFrameLocks noGrp="1"/>
          </p:cNvGraphicFramePr>
          <p:nvPr>
            <p:extLst>
              <p:ext uri="{D42A27DB-BD31-4B8C-83A1-F6EECF244321}">
                <p14:modId xmlns:p14="http://schemas.microsoft.com/office/powerpoint/2010/main" val="1792910662"/>
              </p:ext>
            </p:extLst>
          </p:nvPr>
        </p:nvGraphicFramePr>
        <p:xfrm>
          <a:off x="8462686" y="877428"/>
          <a:ext cx="3600000" cy="5940000"/>
        </p:xfrm>
        <a:graphic>
          <a:graphicData uri="http://schemas.openxmlformats.org/drawingml/2006/table">
            <a:tbl>
              <a:tblPr firstRow="1" bandRow="1">
                <a:tableStyleId>{2D5ABB26-0587-4C30-8999-92F81FD0307C}</a:tableStyleId>
              </a:tblPr>
              <a:tblGrid>
                <a:gridCol w="3600000">
                  <a:extLst>
                    <a:ext uri="{9D8B030D-6E8A-4147-A177-3AD203B41FA5}">
                      <a16:colId xmlns:a16="http://schemas.microsoft.com/office/drawing/2014/main" val="3710683359"/>
                    </a:ext>
                  </a:extLst>
                </a:gridCol>
              </a:tblGrid>
              <a:tr h="360000">
                <a:tc>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Hvad gør vi særlig godt?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40639007"/>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9066318"/>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b="1" dirty="0">
                          <a:latin typeface="Verdana" panose="020B0604030504040204" pitchFamily="34" charset="0"/>
                          <a:ea typeface="Verdana" panose="020B0604030504040204" pitchFamily="34" charset="0"/>
                          <a:cs typeface="Verdana" panose="020B0604030504040204" pitchFamily="34" charset="0"/>
                        </a:rPr>
                        <a:t>Hvad skal vi fokusere på at </a:t>
                      </a:r>
                      <a:r>
                        <a:rPr lang="da-DK" sz="1000" b="1" baseline="0" dirty="0">
                          <a:latin typeface="Verdana" panose="020B0604030504040204" pitchFamily="34" charset="0"/>
                          <a:ea typeface="Verdana" panose="020B0604030504040204" pitchFamily="34" charset="0"/>
                          <a:cs typeface="Verdana" panose="020B0604030504040204" pitchFamily="34" charset="0"/>
                        </a:rPr>
                        <a:t>forbedre?</a:t>
                      </a:r>
                      <a:endParaRPr lang="da-DK" sz="10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74802212"/>
                  </a:ext>
                </a:extLst>
              </a:tr>
              <a:tr h="216000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4646682"/>
                  </a:ext>
                </a:extLst>
              </a:tr>
              <a:tr h="360000">
                <a:tc>
                  <a:txBody>
                    <a:bodyPr/>
                    <a:lstStyle/>
                    <a:p>
                      <a:r>
                        <a:rPr lang="da-DK" sz="1000" b="1" kern="1200" dirty="0">
                          <a:solidFill>
                            <a:schemeClr val="tx1"/>
                          </a:solidFill>
                          <a:latin typeface="Verdana"/>
                          <a:ea typeface="Verdana"/>
                          <a:cs typeface="Verdana" panose="020B0604030504040204" pitchFamily="34" charset="0"/>
                        </a:rPr>
                        <a:t>Udfyldt af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720210887"/>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latin typeface="Verdana" panose="020B0604030504040204" pitchFamily="34" charset="0"/>
                          <a:ea typeface="Verdana" panose="020B0604030504040204" pitchFamily="34" charset="0"/>
                          <a:cs typeface="Verdana" panose="020B0604030504040204" pitchFamily="34" charset="0"/>
                        </a:rPr>
                        <a:t>(</a:t>
                      </a:r>
                      <a:r>
                        <a:rPr lang="da-DK" sz="900" b="0" i="1" dirty="0">
                          <a:latin typeface="Verdana" panose="020B0604030504040204" pitchFamily="34" charset="0"/>
                          <a:ea typeface="Verdana" panose="020B0604030504040204" pitchFamily="34" charset="0"/>
                          <a:cs typeface="Verdana" panose="020B0604030504040204" pitchFamily="34" charset="0"/>
                        </a:rPr>
                        <a:t>Navn,</a:t>
                      </a:r>
                      <a:r>
                        <a:rPr lang="da-DK" sz="900" b="0" i="1" baseline="0" dirty="0">
                          <a:latin typeface="Verdana" panose="020B0604030504040204" pitchFamily="34" charset="0"/>
                          <a:ea typeface="Verdana" panose="020B0604030504040204" pitchFamily="34" charset="0"/>
                          <a:cs typeface="Verdana" panose="020B0604030504040204" pitchFamily="34" charset="0"/>
                        </a:rPr>
                        <a:t> Titel, Organisatorisk placering</a:t>
                      </a:r>
                      <a:r>
                        <a:rPr lang="da-DK" sz="900" b="0" baseline="0" dirty="0">
                          <a:latin typeface="Verdana" panose="020B0604030504040204" pitchFamily="34" charset="0"/>
                          <a:ea typeface="Verdana" panose="020B0604030504040204" pitchFamily="34" charset="0"/>
                          <a:cs typeface="Verdana" panose="020B0604030504040204" pitchFamily="34" charset="0"/>
                        </a:rPr>
                        <a:t>)</a:t>
                      </a:r>
                    </a:p>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832658"/>
                  </a:ext>
                </a:extLst>
              </a:tr>
            </a:tbl>
          </a:graphicData>
        </a:graphic>
      </p:graphicFrame>
      <p:graphicFrame>
        <p:nvGraphicFramePr>
          <p:cNvPr id="3" name="Tabel 2">
            <a:extLst>
              <a:ext uri="{FF2B5EF4-FFF2-40B4-BE49-F238E27FC236}">
                <a16:creationId xmlns:a16="http://schemas.microsoft.com/office/drawing/2014/main" id="{DE8A9D19-7177-2FD2-633D-A7C6C2344550}"/>
              </a:ext>
            </a:extLst>
          </p:cNvPr>
          <p:cNvGraphicFramePr>
            <a:graphicFrameLocks noGrp="1"/>
          </p:cNvGraphicFramePr>
          <p:nvPr>
            <p:extLst>
              <p:ext uri="{D42A27DB-BD31-4B8C-83A1-F6EECF244321}">
                <p14:modId xmlns:p14="http://schemas.microsoft.com/office/powerpoint/2010/main" val="4281386691"/>
              </p:ext>
            </p:extLst>
          </p:nvPr>
        </p:nvGraphicFramePr>
        <p:xfrm>
          <a:off x="55871" y="6466788"/>
          <a:ext cx="4685810" cy="350640"/>
        </p:xfrm>
        <a:graphic>
          <a:graphicData uri="http://schemas.openxmlformats.org/drawingml/2006/table">
            <a:tbl>
              <a:tblPr firstRow="1" bandRow="1">
                <a:tableStyleId>{2D5ABB26-0587-4C30-8999-92F81FD0307C}</a:tableStyleId>
              </a:tblPr>
              <a:tblGrid>
                <a:gridCol w="937162">
                  <a:extLst>
                    <a:ext uri="{9D8B030D-6E8A-4147-A177-3AD203B41FA5}">
                      <a16:colId xmlns:a16="http://schemas.microsoft.com/office/drawing/2014/main" val="2288646901"/>
                    </a:ext>
                  </a:extLst>
                </a:gridCol>
                <a:gridCol w="937162">
                  <a:extLst>
                    <a:ext uri="{9D8B030D-6E8A-4147-A177-3AD203B41FA5}">
                      <a16:colId xmlns:a16="http://schemas.microsoft.com/office/drawing/2014/main" val="1755846316"/>
                    </a:ext>
                  </a:extLst>
                </a:gridCol>
                <a:gridCol w="937162">
                  <a:extLst>
                    <a:ext uri="{9D8B030D-6E8A-4147-A177-3AD203B41FA5}">
                      <a16:colId xmlns:a16="http://schemas.microsoft.com/office/drawing/2014/main" val="1100586217"/>
                    </a:ext>
                  </a:extLst>
                </a:gridCol>
                <a:gridCol w="937162">
                  <a:extLst>
                    <a:ext uri="{9D8B030D-6E8A-4147-A177-3AD203B41FA5}">
                      <a16:colId xmlns:a16="http://schemas.microsoft.com/office/drawing/2014/main" val="4027330119"/>
                    </a:ext>
                  </a:extLst>
                </a:gridCol>
                <a:gridCol w="937162">
                  <a:extLst>
                    <a:ext uri="{9D8B030D-6E8A-4147-A177-3AD203B41FA5}">
                      <a16:colId xmlns:a16="http://schemas.microsoft.com/office/drawing/2014/main" val="305885848"/>
                    </a:ext>
                  </a:extLst>
                </a:gridCol>
              </a:tblGrid>
              <a:tr h="350640">
                <a:tc>
                  <a:txBody>
                    <a:bodyPr/>
                    <a:lstStyle/>
                    <a:p>
                      <a:pPr algn="ctr">
                        <a:spcBef>
                          <a:spcPts val="1000"/>
                        </a:spcBef>
                        <a:spcAft>
                          <a:spcPts val="0"/>
                        </a:spcAft>
                      </a:pPr>
                      <a:r>
                        <a:rPr lang="da-DK" sz="700" b="0" dirty="0">
                          <a:effectLst/>
                          <a:latin typeface="Verdana" panose="020B0604030504040204" pitchFamily="34" charset="0"/>
                          <a:ea typeface="Verdana" panose="020B0604030504040204" pitchFamily="34" charset="0"/>
                          <a:cs typeface="Verdana" panose="020B0604030504040204" pitchFamily="34" charset="0"/>
                        </a:rPr>
                        <a:t>Meget langt fra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Utilstrækkeligt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Tilstrækkeligt / Jævnt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Godt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Meget tæt på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32011375"/>
                  </a:ext>
                </a:extLst>
              </a:tr>
            </a:tbl>
          </a:graphicData>
        </a:graphic>
      </p:graphicFrame>
    </p:spTree>
    <p:extLst>
      <p:ext uri="{BB962C8B-B14F-4D97-AF65-F5344CB8AC3E}">
        <p14:creationId xmlns:p14="http://schemas.microsoft.com/office/powerpoint/2010/main" val="523868416"/>
      </p:ext>
    </p:extLst>
  </p:cSld>
  <p:clrMapOvr>
    <a:masterClrMapping/>
  </p:clrMapOvr>
  <p:extLst>
    <p:ext uri="{6950BFC3-D8DA-4A85-94F7-54DA5524770B}">
      <p188:commentRel xmlns:p188="http://schemas.microsoft.com/office/powerpoint/2018/8/main" r:id="rId3"/>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55870" y="34821"/>
            <a:ext cx="9071858" cy="707886"/>
          </a:xfrm>
          <a:prstGeom prst="rect">
            <a:avLst/>
          </a:prstGeom>
          <a:noFill/>
        </p:spPr>
        <p:txBody>
          <a:bodyPr wrap="square" rtlCol="0">
            <a:spAutoFit/>
          </a:bodyPr>
          <a:lstStyle/>
          <a:p>
            <a:r>
              <a:rPr lang="da-DK" sz="2000" b="1" dirty="0">
                <a:latin typeface="Verdana" panose="020B0604030504040204" pitchFamily="34" charset="0"/>
                <a:ea typeface="Verdana" panose="020B0604030504040204" pitchFamily="34" charset="0"/>
                <a:cs typeface="Verdana" panose="020B0604030504040204" pitchFamily="34" charset="0"/>
              </a:rPr>
              <a:t>Innovationsstøtte (3)</a:t>
            </a:r>
          </a:p>
          <a:p>
            <a:r>
              <a:rPr lang="da-DK" sz="2000" dirty="0">
                <a:latin typeface="Verdana" panose="020B0604030504040204" pitchFamily="34" charset="0"/>
                <a:ea typeface="Verdana" panose="020B0604030504040204" pitchFamily="34" charset="0"/>
                <a:cs typeface="Verdana" panose="020B0604030504040204" pitchFamily="34" charset="0"/>
              </a:rPr>
              <a:t>- </a:t>
            </a:r>
            <a:r>
              <a:rPr lang="da-DK" sz="2000" i="1" dirty="0">
                <a:latin typeface="Verdana" panose="020B0604030504040204" pitchFamily="34" charset="0"/>
                <a:ea typeface="Verdana" panose="020B0604030504040204" pitchFamily="34" charset="0"/>
                <a:cs typeface="Verdana" panose="020B0604030504040204" pitchFamily="34" charset="0"/>
              </a:rPr>
              <a:t>IPR og aftaler (4)</a:t>
            </a:r>
          </a:p>
        </p:txBody>
      </p:sp>
      <p:graphicFrame>
        <p:nvGraphicFramePr>
          <p:cNvPr id="2" name="Tabel 1"/>
          <p:cNvGraphicFramePr>
            <a:graphicFrameLocks noGrp="1"/>
          </p:cNvGraphicFramePr>
          <p:nvPr>
            <p:extLst>
              <p:ext uri="{D42A27DB-BD31-4B8C-83A1-F6EECF244321}">
                <p14:modId xmlns:p14="http://schemas.microsoft.com/office/powerpoint/2010/main" val="108903625"/>
              </p:ext>
            </p:extLst>
          </p:nvPr>
        </p:nvGraphicFramePr>
        <p:xfrm>
          <a:off x="127590" y="877428"/>
          <a:ext cx="7886363" cy="4475480"/>
        </p:xfrm>
        <a:graphic>
          <a:graphicData uri="http://schemas.openxmlformats.org/drawingml/2006/table">
            <a:tbl>
              <a:tblPr firstRow="1" bandRow="1">
                <a:tableStyleId>{2D5ABB26-0587-4C30-8999-92F81FD0307C}</a:tableStyleId>
              </a:tblPr>
              <a:tblGrid>
                <a:gridCol w="1154363">
                  <a:extLst>
                    <a:ext uri="{9D8B030D-6E8A-4147-A177-3AD203B41FA5}">
                      <a16:colId xmlns:a16="http://schemas.microsoft.com/office/drawing/2014/main" val="3262572454"/>
                    </a:ext>
                  </a:extLst>
                </a:gridCol>
                <a:gridCol w="4932000">
                  <a:extLst>
                    <a:ext uri="{9D8B030D-6E8A-4147-A177-3AD203B41FA5}">
                      <a16:colId xmlns:a16="http://schemas.microsoft.com/office/drawing/2014/main" val="3710683359"/>
                    </a:ext>
                  </a:extLst>
                </a:gridCol>
                <a:gridCol w="360000">
                  <a:extLst>
                    <a:ext uri="{9D8B030D-6E8A-4147-A177-3AD203B41FA5}">
                      <a16:colId xmlns:a16="http://schemas.microsoft.com/office/drawing/2014/main" val="2550245622"/>
                    </a:ext>
                  </a:extLst>
                </a:gridCol>
                <a:gridCol w="360000">
                  <a:extLst>
                    <a:ext uri="{9D8B030D-6E8A-4147-A177-3AD203B41FA5}">
                      <a16:colId xmlns:a16="http://schemas.microsoft.com/office/drawing/2014/main" val="3279974563"/>
                    </a:ext>
                  </a:extLst>
                </a:gridCol>
                <a:gridCol w="360000">
                  <a:extLst>
                    <a:ext uri="{9D8B030D-6E8A-4147-A177-3AD203B41FA5}">
                      <a16:colId xmlns:a16="http://schemas.microsoft.com/office/drawing/2014/main" val="1776101924"/>
                    </a:ext>
                  </a:extLst>
                </a:gridCol>
                <a:gridCol w="360000">
                  <a:extLst>
                    <a:ext uri="{9D8B030D-6E8A-4147-A177-3AD203B41FA5}">
                      <a16:colId xmlns:a16="http://schemas.microsoft.com/office/drawing/2014/main" val="1730452821"/>
                    </a:ext>
                  </a:extLst>
                </a:gridCol>
                <a:gridCol w="360000">
                  <a:extLst>
                    <a:ext uri="{9D8B030D-6E8A-4147-A177-3AD203B41FA5}">
                      <a16:colId xmlns:a16="http://schemas.microsoft.com/office/drawing/2014/main" val="2512683118"/>
                    </a:ext>
                  </a:extLst>
                </a:gridCol>
              </a:tblGrid>
              <a:tr h="360000">
                <a:tc rowSpan="2">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Indikator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r>
                        <a:rPr lang="da-DK" sz="1000" b="1" i="0" dirty="0">
                          <a:latin typeface="Verdana"/>
                          <a:ea typeface="Verdana"/>
                          <a:cs typeface="Verdana" panose="020B0604030504040204" pitchFamily="34" charset="0"/>
                        </a:rPr>
                        <a:t>Spørgsmål</a:t>
                      </a:r>
                      <a:endParaRPr lang="da-DK" sz="1000" b="1"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algn="ctr"/>
                      <a:r>
                        <a:rPr lang="da-DK" sz="1000" b="1" dirty="0">
                          <a:latin typeface="Verdana" panose="020B0604030504040204" pitchFamily="34" charset="0"/>
                          <a:ea typeface="Verdana" panose="020B0604030504040204" pitchFamily="34" charset="0"/>
                          <a:cs typeface="Verdana" panose="020B0604030504040204" pitchFamily="34" charset="0"/>
                        </a:rPr>
                        <a:t>Egen vurdering</a:t>
                      </a:r>
                      <a:br>
                        <a:rPr lang="da-DK" sz="1000" b="1" dirty="0">
                          <a:latin typeface="Verdana" panose="020B0604030504040204" pitchFamily="34" charset="0"/>
                          <a:ea typeface="Verdana" panose="020B0604030504040204" pitchFamily="34" charset="0"/>
                          <a:cs typeface="Verdana" panose="020B0604030504040204" pitchFamily="34" charset="0"/>
                        </a:rPr>
                      </a:br>
                      <a:r>
                        <a:rPr lang="da-DK" sz="1000" b="0" dirty="0">
                          <a:latin typeface="Verdana" panose="020B0604030504040204" pitchFamily="34" charset="0"/>
                          <a:ea typeface="Verdana" panose="020B0604030504040204" pitchFamily="34" charset="0"/>
                          <a:cs typeface="Verdana" panose="020B0604030504040204" pitchFamily="34" charset="0"/>
                        </a:rPr>
                        <a:t>(</a:t>
                      </a:r>
                      <a:r>
                        <a:rPr lang="da-DK" sz="1000" b="0" i="1" dirty="0">
                          <a:latin typeface="Verdana" panose="020B0604030504040204" pitchFamily="34" charset="0"/>
                          <a:ea typeface="Verdana" panose="020B0604030504040204" pitchFamily="34" charset="0"/>
                          <a:cs typeface="Verdana" panose="020B0604030504040204" pitchFamily="34" charset="0"/>
                        </a:rPr>
                        <a:t>kryds</a:t>
                      </a:r>
                      <a:r>
                        <a:rPr lang="da-DK" sz="1000" b="0" dirty="0">
                          <a:latin typeface="Verdana" panose="020B0604030504040204" pitchFamily="34" charset="0"/>
                          <a:ea typeface="Verdana" panose="020B0604030504040204" pitchFamily="34" charset="0"/>
                          <a:cs typeface="Verdana" panose="020B060403050404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639007"/>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90663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latin typeface="Verdana" panose="020B0604030504040204" pitchFamily="34" charset="0"/>
                          <a:ea typeface="Verdana" panose="020B0604030504040204" pitchFamily="34" charset="0"/>
                          <a:cs typeface="Verdana" panose="020B0604030504040204" pitchFamily="34" charset="0"/>
                        </a:rPr>
                        <a:t>Generelt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da-DK" sz="900" dirty="0">
                          <a:solidFill>
                            <a:schemeClr val="tx1"/>
                          </a:solidFill>
                          <a:latin typeface="Verdana"/>
                          <a:ea typeface="Verdana"/>
                          <a:cs typeface="Verdana" panose="020B0604030504040204" pitchFamily="34" charset="0"/>
                        </a:rPr>
                        <a:t>Hvordan håndteres </a:t>
                      </a:r>
                      <a:r>
                        <a:rPr lang="da-DK" sz="900" b="1" dirty="0">
                          <a:solidFill>
                            <a:schemeClr val="tx1"/>
                          </a:solidFill>
                          <a:latin typeface="Verdana"/>
                          <a:ea typeface="Verdana"/>
                          <a:cs typeface="Verdana" panose="020B0604030504040204" pitchFamily="34" charset="0"/>
                        </a:rPr>
                        <a:t>intellektuel ejendomsret </a:t>
                      </a:r>
                      <a:r>
                        <a:rPr lang="da-DK" sz="900" dirty="0">
                          <a:solidFill>
                            <a:schemeClr val="tx1"/>
                          </a:solidFill>
                          <a:latin typeface="Verdana"/>
                          <a:ea typeface="Verdana"/>
                          <a:cs typeface="Verdana" panose="020B0604030504040204" pitchFamily="34" charset="0"/>
                        </a:rPr>
                        <a:t>(IPR) og indgåelse af aftaler, og hvordan sikres overensstemmelse med innovationsstrategien?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7480221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Anvendelse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 </a:t>
                      </a:r>
                      <a:r>
                        <a:rPr lang="da-DK" sz="900" b="1" dirty="0">
                          <a:solidFill>
                            <a:schemeClr val="tx1"/>
                          </a:solidFill>
                          <a:latin typeface="Verdana"/>
                          <a:ea typeface="Verdana"/>
                          <a:cs typeface="Verdana" panose="020B0604030504040204" pitchFamily="34" charset="0"/>
                        </a:rPr>
                        <a:t>anvendes</a:t>
                      </a:r>
                      <a:r>
                        <a:rPr lang="da-DK" sz="900" dirty="0">
                          <a:solidFill>
                            <a:schemeClr val="tx1"/>
                          </a:solidFill>
                          <a:latin typeface="Verdana"/>
                          <a:ea typeface="Verdana"/>
                          <a:cs typeface="Verdana" panose="020B0604030504040204" pitchFamily="34" charset="0"/>
                        </a:rPr>
                        <a:t> </a:t>
                      </a:r>
                      <a:r>
                        <a:rPr lang="da-DK" sz="900" b="0" dirty="0">
                          <a:solidFill>
                            <a:schemeClr val="tx1"/>
                          </a:solidFill>
                          <a:latin typeface="Verdana"/>
                          <a:ea typeface="Verdana"/>
                          <a:cs typeface="Verdana" panose="020B0604030504040204" pitchFamily="34" charset="0"/>
                        </a:rPr>
                        <a:t>aftaler og kontrakter </a:t>
                      </a:r>
                      <a:r>
                        <a:rPr lang="da-DK" sz="900" dirty="0">
                          <a:solidFill>
                            <a:schemeClr val="tx1"/>
                          </a:solidFill>
                          <a:latin typeface="Verdana"/>
                          <a:ea typeface="Verdana"/>
                          <a:cs typeface="Verdana" panose="020B0604030504040204" pitchFamily="34" charset="0"/>
                        </a:rPr>
                        <a:t>med eksterne parter til at fremme og understøtte innovation?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86464668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Udvælgelser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 er </a:t>
                      </a:r>
                      <a:r>
                        <a:rPr lang="da-DK" sz="900" b="1" dirty="0">
                          <a:solidFill>
                            <a:schemeClr val="tx1"/>
                          </a:solidFill>
                          <a:latin typeface="Verdana"/>
                          <a:ea typeface="Verdana"/>
                          <a:cs typeface="Verdana" panose="020B0604030504040204" pitchFamily="34" charset="0"/>
                        </a:rPr>
                        <a:t>udvælgelse</a:t>
                      </a:r>
                      <a:r>
                        <a:rPr lang="da-DK" sz="900" b="0" dirty="0">
                          <a:solidFill>
                            <a:schemeClr val="tx1"/>
                          </a:solidFill>
                          <a:latin typeface="Verdana"/>
                          <a:ea typeface="Verdana"/>
                          <a:cs typeface="Verdana" panose="020B0604030504040204" pitchFamily="34" charset="0"/>
                        </a:rPr>
                        <a:t> af hvilke </a:t>
                      </a:r>
                      <a:r>
                        <a:rPr lang="da-DK" sz="900" dirty="0">
                          <a:solidFill>
                            <a:schemeClr val="tx1"/>
                          </a:solidFill>
                          <a:latin typeface="Verdana"/>
                          <a:ea typeface="Verdana"/>
                          <a:cs typeface="Verdana" panose="020B0604030504040204" pitchFamily="34" charset="0"/>
                        </a:rPr>
                        <a:t>intellektuelle ejendomsrettigheder, der skal beskyttes, og hvornår, hvordan og hvor de vil blive beskyttet?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55132205"/>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Oversigt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Er der etableret og sikret vedligeholdelse af </a:t>
                      </a:r>
                      <a:r>
                        <a:rPr lang="da-DK" sz="900" b="1" dirty="0">
                          <a:solidFill>
                            <a:schemeClr val="tx1"/>
                          </a:solidFill>
                          <a:latin typeface="Verdana"/>
                          <a:ea typeface="Verdana"/>
                          <a:cs typeface="Verdana" panose="020B0604030504040204" pitchFamily="34" charset="0"/>
                        </a:rPr>
                        <a:t>oversigt</a:t>
                      </a:r>
                      <a:r>
                        <a:rPr lang="da-DK" sz="900" dirty="0">
                          <a:solidFill>
                            <a:schemeClr val="tx1"/>
                          </a:solidFill>
                          <a:latin typeface="Verdana"/>
                          <a:ea typeface="Verdana"/>
                          <a:cs typeface="Verdana" panose="020B0604030504040204" pitchFamily="34" charset="0"/>
                        </a:rPr>
                        <a:t> over organisationens intellektuelle aktiver?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19166568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Processer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 er </a:t>
                      </a:r>
                      <a:r>
                        <a:rPr lang="da-DK" sz="900" b="1" dirty="0">
                          <a:solidFill>
                            <a:schemeClr val="tx1"/>
                          </a:solidFill>
                          <a:latin typeface="Verdana"/>
                          <a:ea typeface="Verdana"/>
                          <a:cs typeface="Verdana" panose="020B0604030504040204" pitchFamily="34" charset="0"/>
                        </a:rPr>
                        <a:t>processerne</a:t>
                      </a:r>
                      <a:r>
                        <a:rPr lang="da-DK" sz="900" b="0" dirty="0">
                          <a:solidFill>
                            <a:schemeClr val="tx1"/>
                          </a:solidFill>
                          <a:latin typeface="Verdana"/>
                          <a:ea typeface="Verdana"/>
                          <a:cs typeface="Verdana" panose="020B0604030504040204" pitchFamily="34" charset="0"/>
                        </a:rPr>
                        <a:t>,</a:t>
                      </a:r>
                      <a:r>
                        <a:rPr lang="da-DK" sz="900" dirty="0">
                          <a:solidFill>
                            <a:schemeClr val="tx1"/>
                          </a:solidFill>
                          <a:latin typeface="Verdana"/>
                          <a:ea typeface="Verdana"/>
                          <a:cs typeface="Verdana" panose="020B0604030504040204" pitchFamily="34" charset="0"/>
                        </a:rPr>
                        <a:t> der håndterer intellektuel ejendomsret og afklarer ejerskabet i forhold til eksterne partnere i samarbejdsinitiativer om innovation?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87555806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Realisering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 er </a:t>
                      </a:r>
                      <a:r>
                        <a:rPr lang="da-DK" sz="900" b="1" dirty="0">
                          <a:solidFill>
                            <a:schemeClr val="tx1"/>
                          </a:solidFill>
                          <a:latin typeface="Verdana"/>
                          <a:ea typeface="Verdana"/>
                          <a:cs typeface="Verdana" panose="020B0604030504040204" pitchFamily="34" charset="0"/>
                        </a:rPr>
                        <a:t>realisering </a:t>
                      </a:r>
                      <a:r>
                        <a:rPr lang="da-DK" sz="900" dirty="0">
                          <a:solidFill>
                            <a:schemeClr val="tx1"/>
                          </a:solidFill>
                          <a:latin typeface="Verdana"/>
                          <a:ea typeface="Verdana"/>
                          <a:cs typeface="Verdana" panose="020B0604030504040204" pitchFamily="34" charset="0"/>
                        </a:rPr>
                        <a:t>af </a:t>
                      </a:r>
                      <a:r>
                        <a:rPr lang="da-DK" sz="900" b="0" dirty="0">
                          <a:solidFill>
                            <a:schemeClr val="tx1"/>
                          </a:solidFill>
                          <a:latin typeface="Verdana"/>
                          <a:ea typeface="Verdana"/>
                          <a:cs typeface="Verdana" panose="020B0604030504040204" pitchFamily="34" charset="0"/>
                        </a:rPr>
                        <a:t>værdi </a:t>
                      </a:r>
                      <a:r>
                        <a:rPr lang="da-DK" sz="900" dirty="0">
                          <a:solidFill>
                            <a:schemeClr val="tx1"/>
                          </a:solidFill>
                          <a:latin typeface="Verdana"/>
                          <a:ea typeface="Verdana"/>
                          <a:cs typeface="Verdana" panose="020B0604030504040204" pitchFamily="34" charset="0"/>
                        </a:rPr>
                        <a:t>fra intellektuel ejendomsret (licensering, salg og samarbejdspartnerskaber)?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249426926"/>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Opmærksomhed og bevidsthed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den organisatoriske </a:t>
                      </a:r>
                      <a:r>
                        <a:rPr lang="da-DK" sz="900" b="1" dirty="0">
                          <a:solidFill>
                            <a:schemeClr val="tx1"/>
                          </a:solidFill>
                          <a:latin typeface="Verdana"/>
                          <a:ea typeface="Verdana"/>
                          <a:cs typeface="Verdana" panose="020B0604030504040204" pitchFamily="34" charset="0"/>
                        </a:rPr>
                        <a:t>opmærksomhed </a:t>
                      </a:r>
                      <a:r>
                        <a:rPr lang="da-DK" sz="900" b="0" dirty="0">
                          <a:solidFill>
                            <a:schemeClr val="tx1"/>
                          </a:solidFill>
                          <a:latin typeface="Verdana"/>
                          <a:ea typeface="Verdana"/>
                          <a:cs typeface="Verdana" panose="020B0604030504040204" pitchFamily="34" charset="0"/>
                        </a:rPr>
                        <a:t>på</a:t>
                      </a:r>
                      <a:r>
                        <a:rPr lang="da-DK" sz="900" b="1" dirty="0">
                          <a:solidFill>
                            <a:schemeClr val="tx1"/>
                          </a:solidFill>
                          <a:latin typeface="Verdana"/>
                          <a:ea typeface="Verdana"/>
                          <a:cs typeface="Verdana" panose="020B0604030504040204" pitchFamily="34" charset="0"/>
                        </a:rPr>
                        <a:t> </a:t>
                      </a:r>
                      <a:r>
                        <a:rPr lang="da-DK" sz="900" dirty="0">
                          <a:solidFill>
                            <a:schemeClr val="tx1"/>
                          </a:solidFill>
                          <a:latin typeface="Verdana"/>
                          <a:ea typeface="Verdana"/>
                          <a:cs typeface="Verdana" panose="020B0604030504040204" pitchFamily="34" charset="0"/>
                        </a:rPr>
                        <a:t>og </a:t>
                      </a:r>
                      <a:r>
                        <a:rPr lang="da-DK" sz="900" b="1" dirty="0">
                          <a:solidFill>
                            <a:schemeClr val="tx1"/>
                          </a:solidFill>
                          <a:latin typeface="Verdana"/>
                          <a:ea typeface="Verdana"/>
                          <a:cs typeface="Verdana" panose="020B0604030504040204" pitchFamily="34" charset="0"/>
                        </a:rPr>
                        <a:t>bevidsthed </a:t>
                      </a:r>
                      <a:r>
                        <a:rPr lang="da-DK" sz="900" dirty="0">
                          <a:solidFill>
                            <a:schemeClr val="tx1"/>
                          </a:solidFill>
                          <a:latin typeface="Verdana"/>
                          <a:ea typeface="Verdana"/>
                          <a:cs typeface="Verdana" panose="020B0604030504040204" pitchFamily="34" charset="0"/>
                        </a:rPr>
                        <a:t>om tilgangen til intellektuel ejendomsret?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7378756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Krænkelser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overvågning og håndtering af IPR-relaterede </a:t>
                      </a:r>
                      <a:r>
                        <a:rPr lang="da-DK" sz="900" b="1" dirty="0">
                          <a:solidFill>
                            <a:schemeClr val="tx1"/>
                          </a:solidFill>
                          <a:latin typeface="Verdana"/>
                          <a:ea typeface="Verdana"/>
                          <a:cs typeface="Verdana" panose="020B0604030504040204" pitchFamily="34" charset="0"/>
                        </a:rPr>
                        <a:t>krænkelser?</a:t>
                      </a:r>
                      <a:endParaRPr lang="da-DK" sz="900" dirty="0">
                        <a:solidFill>
                          <a:schemeClr val="tx1"/>
                        </a:solidFill>
                        <a:latin typeface="Verdana"/>
                        <a:ea typeface="Verdana"/>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215052234"/>
                  </a:ext>
                </a:extLst>
              </a:tr>
              <a:tr h="37084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02650"/>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Samlet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i="0" dirty="0">
                          <a:latin typeface="Verdana" panose="020B0604030504040204" pitchFamily="34" charset="0"/>
                          <a:ea typeface="Verdana" panose="020B0604030504040204" pitchFamily="34" charset="0"/>
                          <a:cs typeface="Verdana" panose="020B0604030504040204" pitchFamily="34" charset="0"/>
                        </a:rPr>
                        <a:t>Den </a:t>
                      </a:r>
                      <a:r>
                        <a:rPr lang="da-DK" sz="900" b="1" i="0" dirty="0">
                          <a:latin typeface="Verdana" panose="020B0604030504040204" pitchFamily="34" charset="0"/>
                          <a:ea typeface="Verdana" panose="020B0604030504040204" pitchFamily="34" charset="0"/>
                          <a:cs typeface="Verdana" panose="020B0604030504040204" pitchFamily="34" charset="0"/>
                        </a:rPr>
                        <a:t>samlede vurdering</a:t>
                      </a:r>
                      <a:r>
                        <a:rPr lang="da-DK" sz="900" b="1" i="0" baseline="0" dirty="0">
                          <a:latin typeface="Verdana" panose="020B0604030504040204" pitchFamily="34" charset="0"/>
                          <a:ea typeface="Verdana" panose="020B0604030504040204" pitchFamily="34" charset="0"/>
                          <a:cs typeface="Verdana" panose="020B0604030504040204" pitchFamily="34" charset="0"/>
                        </a:rPr>
                        <a:t> </a:t>
                      </a:r>
                      <a:r>
                        <a:rPr lang="da-DK" sz="900" b="0" i="0" baseline="0" dirty="0">
                          <a:latin typeface="Verdana" panose="020B0604030504040204" pitchFamily="34" charset="0"/>
                          <a:ea typeface="Verdana" panose="020B0604030504040204" pitchFamily="34" charset="0"/>
                          <a:cs typeface="Verdana" panose="020B0604030504040204" pitchFamily="34" charset="0"/>
                        </a:rPr>
                        <a:t>af IPR og aftaler?</a:t>
                      </a:r>
                      <a:endParaRPr lang="da-DK" sz="900" b="0"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79479858"/>
                  </a:ext>
                </a:extLst>
              </a:tr>
            </a:tbl>
          </a:graphicData>
        </a:graphic>
      </p:graphicFrame>
      <p:graphicFrame>
        <p:nvGraphicFramePr>
          <p:cNvPr id="4" name="Tabel 3"/>
          <p:cNvGraphicFramePr>
            <a:graphicFrameLocks noGrp="1"/>
          </p:cNvGraphicFramePr>
          <p:nvPr>
            <p:extLst>
              <p:ext uri="{D42A27DB-BD31-4B8C-83A1-F6EECF244321}">
                <p14:modId xmlns:p14="http://schemas.microsoft.com/office/powerpoint/2010/main" val="2224239223"/>
              </p:ext>
            </p:extLst>
          </p:nvPr>
        </p:nvGraphicFramePr>
        <p:xfrm>
          <a:off x="8462686" y="877428"/>
          <a:ext cx="3600000" cy="5940000"/>
        </p:xfrm>
        <a:graphic>
          <a:graphicData uri="http://schemas.openxmlformats.org/drawingml/2006/table">
            <a:tbl>
              <a:tblPr firstRow="1" bandRow="1">
                <a:tableStyleId>{2D5ABB26-0587-4C30-8999-92F81FD0307C}</a:tableStyleId>
              </a:tblPr>
              <a:tblGrid>
                <a:gridCol w="3600000">
                  <a:extLst>
                    <a:ext uri="{9D8B030D-6E8A-4147-A177-3AD203B41FA5}">
                      <a16:colId xmlns:a16="http://schemas.microsoft.com/office/drawing/2014/main" val="3710683359"/>
                    </a:ext>
                  </a:extLst>
                </a:gridCol>
              </a:tblGrid>
              <a:tr h="360000">
                <a:tc>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Hvad gør vi særlig godt?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40639007"/>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9066318"/>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b="1" dirty="0">
                          <a:latin typeface="Verdana" panose="020B0604030504040204" pitchFamily="34" charset="0"/>
                          <a:ea typeface="Verdana" panose="020B0604030504040204" pitchFamily="34" charset="0"/>
                          <a:cs typeface="Verdana" panose="020B0604030504040204" pitchFamily="34" charset="0"/>
                        </a:rPr>
                        <a:t>Hvad skal vi fokusere på at </a:t>
                      </a:r>
                      <a:r>
                        <a:rPr lang="da-DK" sz="1000" b="1" baseline="0" dirty="0">
                          <a:latin typeface="Verdana" panose="020B0604030504040204" pitchFamily="34" charset="0"/>
                          <a:ea typeface="Verdana" panose="020B0604030504040204" pitchFamily="34" charset="0"/>
                          <a:cs typeface="Verdana" panose="020B0604030504040204" pitchFamily="34" charset="0"/>
                        </a:rPr>
                        <a:t>forbedre?</a:t>
                      </a:r>
                      <a:endParaRPr lang="da-DK" sz="10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74802212"/>
                  </a:ext>
                </a:extLst>
              </a:tr>
              <a:tr h="216000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4646682"/>
                  </a:ext>
                </a:extLst>
              </a:tr>
              <a:tr h="360000">
                <a:tc>
                  <a:txBody>
                    <a:bodyPr/>
                    <a:lstStyle/>
                    <a:p>
                      <a:r>
                        <a:rPr lang="da-DK" sz="1000" b="1" kern="1200" dirty="0">
                          <a:solidFill>
                            <a:schemeClr val="tx1"/>
                          </a:solidFill>
                          <a:latin typeface="Verdana"/>
                          <a:ea typeface="Verdana"/>
                          <a:cs typeface="Verdana" panose="020B0604030504040204" pitchFamily="34" charset="0"/>
                        </a:rPr>
                        <a:t>Udfyldt af</a:t>
                      </a:r>
                      <a:endParaRPr lang="da-DK" sz="1000" b="1" kern="1200" baseline="0" dirty="0">
                        <a:solidFill>
                          <a:schemeClr val="tx1"/>
                        </a:solidFill>
                        <a:latin typeface="Verdana"/>
                        <a:ea typeface="Verdana"/>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720210887"/>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latin typeface="Verdana" panose="020B0604030504040204" pitchFamily="34" charset="0"/>
                          <a:ea typeface="Verdana" panose="020B0604030504040204" pitchFamily="34" charset="0"/>
                          <a:cs typeface="Verdana" panose="020B0604030504040204" pitchFamily="34" charset="0"/>
                        </a:rPr>
                        <a:t>(</a:t>
                      </a:r>
                      <a:r>
                        <a:rPr lang="da-DK" sz="900" b="0" i="1" dirty="0">
                          <a:latin typeface="Verdana" panose="020B0604030504040204" pitchFamily="34" charset="0"/>
                          <a:ea typeface="Verdana" panose="020B0604030504040204" pitchFamily="34" charset="0"/>
                          <a:cs typeface="Verdana" panose="020B0604030504040204" pitchFamily="34" charset="0"/>
                        </a:rPr>
                        <a:t>Navn,</a:t>
                      </a:r>
                      <a:r>
                        <a:rPr lang="da-DK" sz="900" b="0" i="1" baseline="0" dirty="0">
                          <a:latin typeface="Verdana" panose="020B0604030504040204" pitchFamily="34" charset="0"/>
                          <a:ea typeface="Verdana" panose="020B0604030504040204" pitchFamily="34" charset="0"/>
                          <a:cs typeface="Verdana" panose="020B0604030504040204" pitchFamily="34" charset="0"/>
                        </a:rPr>
                        <a:t> Titel, Organisatorisk placering</a:t>
                      </a:r>
                      <a:r>
                        <a:rPr lang="da-DK" sz="900" b="0" baseline="0" dirty="0">
                          <a:latin typeface="Verdana" panose="020B0604030504040204" pitchFamily="34" charset="0"/>
                          <a:ea typeface="Verdana" panose="020B0604030504040204" pitchFamily="34" charset="0"/>
                          <a:cs typeface="Verdana" panose="020B0604030504040204" pitchFamily="34" charset="0"/>
                        </a:rPr>
                        <a:t>)</a:t>
                      </a:r>
                    </a:p>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832658"/>
                  </a:ext>
                </a:extLst>
              </a:tr>
            </a:tbl>
          </a:graphicData>
        </a:graphic>
      </p:graphicFrame>
      <p:graphicFrame>
        <p:nvGraphicFramePr>
          <p:cNvPr id="3" name="Tabel 2">
            <a:extLst>
              <a:ext uri="{FF2B5EF4-FFF2-40B4-BE49-F238E27FC236}">
                <a16:creationId xmlns:a16="http://schemas.microsoft.com/office/drawing/2014/main" id="{BAFEEE39-F379-63AF-14F0-1E9403B0B965}"/>
              </a:ext>
            </a:extLst>
          </p:cNvPr>
          <p:cNvGraphicFramePr>
            <a:graphicFrameLocks noGrp="1"/>
          </p:cNvGraphicFramePr>
          <p:nvPr>
            <p:extLst>
              <p:ext uri="{D42A27DB-BD31-4B8C-83A1-F6EECF244321}">
                <p14:modId xmlns:p14="http://schemas.microsoft.com/office/powerpoint/2010/main" val="4281386691"/>
              </p:ext>
            </p:extLst>
          </p:nvPr>
        </p:nvGraphicFramePr>
        <p:xfrm>
          <a:off x="55871" y="6466788"/>
          <a:ext cx="4685810" cy="350640"/>
        </p:xfrm>
        <a:graphic>
          <a:graphicData uri="http://schemas.openxmlformats.org/drawingml/2006/table">
            <a:tbl>
              <a:tblPr firstRow="1" bandRow="1">
                <a:tableStyleId>{2D5ABB26-0587-4C30-8999-92F81FD0307C}</a:tableStyleId>
              </a:tblPr>
              <a:tblGrid>
                <a:gridCol w="937162">
                  <a:extLst>
                    <a:ext uri="{9D8B030D-6E8A-4147-A177-3AD203B41FA5}">
                      <a16:colId xmlns:a16="http://schemas.microsoft.com/office/drawing/2014/main" val="2288646901"/>
                    </a:ext>
                  </a:extLst>
                </a:gridCol>
                <a:gridCol w="937162">
                  <a:extLst>
                    <a:ext uri="{9D8B030D-6E8A-4147-A177-3AD203B41FA5}">
                      <a16:colId xmlns:a16="http://schemas.microsoft.com/office/drawing/2014/main" val="1755846316"/>
                    </a:ext>
                  </a:extLst>
                </a:gridCol>
                <a:gridCol w="937162">
                  <a:extLst>
                    <a:ext uri="{9D8B030D-6E8A-4147-A177-3AD203B41FA5}">
                      <a16:colId xmlns:a16="http://schemas.microsoft.com/office/drawing/2014/main" val="1100586217"/>
                    </a:ext>
                  </a:extLst>
                </a:gridCol>
                <a:gridCol w="937162">
                  <a:extLst>
                    <a:ext uri="{9D8B030D-6E8A-4147-A177-3AD203B41FA5}">
                      <a16:colId xmlns:a16="http://schemas.microsoft.com/office/drawing/2014/main" val="4027330119"/>
                    </a:ext>
                  </a:extLst>
                </a:gridCol>
                <a:gridCol w="937162">
                  <a:extLst>
                    <a:ext uri="{9D8B030D-6E8A-4147-A177-3AD203B41FA5}">
                      <a16:colId xmlns:a16="http://schemas.microsoft.com/office/drawing/2014/main" val="305885848"/>
                    </a:ext>
                  </a:extLst>
                </a:gridCol>
              </a:tblGrid>
              <a:tr h="350640">
                <a:tc>
                  <a:txBody>
                    <a:bodyPr/>
                    <a:lstStyle/>
                    <a:p>
                      <a:pPr algn="ctr">
                        <a:spcBef>
                          <a:spcPts val="1000"/>
                        </a:spcBef>
                        <a:spcAft>
                          <a:spcPts val="0"/>
                        </a:spcAft>
                      </a:pPr>
                      <a:r>
                        <a:rPr lang="da-DK" sz="700" b="0" dirty="0">
                          <a:effectLst/>
                          <a:latin typeface="Verdana" panose="020B0604030504040204" pitchFamily="34" charset="0"/>
                          <a:ea typeface="Verdana" panose="020B0604030504040204" pitchFamily="34" charset="0"/>
                          <a:cs typeface="Verdana" panose="020B0604030504040204" pitchFamily="34" charset="0"/>
                        </a:rPr>
                        <a:t>Meget langt fra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Utilstrækkeligt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Tilstrækkeligt / Jævnt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Godt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Meget tæt på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32011375"/>
                  </a:ext>
                </a:extLst>
              </a:tr>
            </a:tbl>
          </a:graphicData>
        </a:graphic>
      </p:graphicFrame>
    </p:spTree>
    <p:extLst>
      <p:ext uri="{BB962C8B-B14F-4D97-AF65-F5344CB8AC3E}">
        <p14:creationId xmlns:p14="http://schemas.microsoft.com/office/powerpoint/2010/main" val="1977088263"/>
      </p:ext>
    </p:extLst>
  </p:cSld>
  <p:clrMapOvr>
    <a:masterClrMapping/>
  </p:clrMapOvr>
  <p:extLst>
    <p:ext uri="{6950BFC3-D8DA-4A85-94F7-54DA5524770B}">
      <p188:commentRel xmlns:p188="http://schemas.microsoft.com/office/powerpoint/2018/8/main" r:id="rId3"/>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55870" y="34821"/>
            <a:ext cx="9071858" cy="707886"/>
          </a:xfrm>
          <a:prstGeom prst="rect">
            <a:avLst/>
          </a:prstGeom>
          <a:noFill/>
        </p:spPr>
        <p:txBody>
          <a:bodyPr wrap="square" rtlCol="0">
            <a:spAutoFit/>
          </a:bodyPr>
          <a:lstStyle/>
          <a:p>
            <a:r>
              <a:rPr lang="da-DK" sz="2000" b="1" dirty="0">
                <a:latin typeface="Verdana" panose="020B0604030504040204" pitchFamily="34" charset="0"/>
                <a:ea typeface="Verdana" panose="020B0604030504040204" pitchFamily="34" charset="0"/>
                <a:cs typeface="Verdana" panose="020B0604030504040204" pitchFamily="34" charset="0"/>
              </a:rPr>
              <a:t>Samspil og partnerskaber (4)</a:t>
            </a:r>
          </a:p>
          <a:p>
            <a:r>
              <a:rPr lang="da-DK" sz="2000" dirty="0">
                <a:latin typeface="Verdana" panose="020B0604030504040204" pitchFamily="34" charset="0"/>
                <a:ea typeface="Verdana" panose="020B0604030504040204" pitchFamily="34" charset="0"/>
                <a:cs typeface="Verdana" panose="020B0604030504040204" pitchFamily="34" charset="0"/>
              </a:rPr>
              <a:t>- </a:t>
            </a:r>
            <a:r>
              <a:rPr lang="da-DK" sz="2000" i="1" dirty="0">
                <a:latin typeface="Verdana" panose="020B0604030504040204" pitchFamily="34" charset="0"/>
                <a:ea typeface="Verdana" panose="020B0604030504040204" pitchFamily="34" charset="0"/>
                <a:cs typeface="Verdana" panose="020B0604030504040204" pitchFamily="34" charset="0"/>
              </a:rPr>
              <a:t>Bidrag fra økosystemet (1)</a:t>
            </a:r>
          </a:p>
        </p:txBody>
      </p:sp>
      <p:graphicFrame>
        <p:nvGraphicFramePr>
          <p:cNvPr id="2" name="Tabel 1"/>
          <p:cNvGraphicFramePr>
            <a:graphicFrameLocks noGrp="1"/>
          </p:cNvGraphicFramePr>
          <p:nvPr>
            <p:extLst>
              <p:ext uri="{D42A27DB-BD31-4B8C-83A1-F6EECF244321}">
                <p14:modId xmlns:p14="http://schemas.microsoft.com/office/powerpoint/2010/main" val="3916060368"/>
              </p:ext>
            </p:extLst>
          </p:nvPr>
        </p:nvGraphicFramePr>
        <p:xfrm>
          <a:off x="127590" y="877428"/>
          <a:ext cx="7886363" cy="4368800"/>
        </p:xfrm>
        <a:graphic>
          <a:graphicData uri="http://schemas.openxmlformats.org/drawingml/2006/table">
            <a:tbl>
              <a:tblPr firstRow="1" bandRow="1">
                <a:tableStyleId>{2D5ABB26-0587-4C30-8999-92F81FD0307C}</a:tableStyleId>
              </a:tblPr>
              <a:tblGrid>
                <a:gridCol w="1154363">
                  <a:extLst>
                    <a:ext uri="{9D8B030D-6E8A-4147-A177-3AD203B41FA5}">
                      <a16:colId xmlns:a16="http://schemas.microsoft.com/office/drawing/2014/main" val="3262572454"/>
                    </a:ext>
                  </a:extLst>
                </a:gridCol>
                <a:gridCol w="4932000">
                  <a:extLst>
                    <a:ext uri="{9D8B030D-6E8A-4147-A177-3AD203B41FA5}">
                      <a16:colId xmlns:a16="http://schemas.microsoft.com/office/drawing/2014/main" val="3710683359"/>
                    </a:ext>
                  </a:extLst>
                </a:gridCol>
                <a:gridCol w="360000">
                  <a:extLst>
                    <a:ext uri="{9D8B030D-6E8A-4147-A177-3AD203B41FA5}">
                      <a16:colId xmlns:a16="http://schemas.microsoft.com/office/drawing/2014/main" val="2550245622"/>
                    </a:ext>
                  </a:extLst>
                </a:gridCol>
                <a:gridCol w="360000">
                  <a:extLst>
                    <a:ext uri="{9D8B030D-6E8A-4147-A177-3AD203B41FA5}">
                      <a16:colId xmlns:a16="http://schemas.microsoft.com/office/drawing/2014/main" val="3279974563"/>
                    </a:ext>
                  </a:extLst>
                </a:gridCol>
                <a:gridCol w="360000">
                  <a:extLst>
                    <a:ext uri="{9D8B030D-6E8A-4147-A177-3AD203B41FA5}">
                      <a16:colId xmlns:a16="http://schemas.microsoft.com/office/drawing/2014/main" val="1776101924"/>
                    </a:ext>
                  </a:extLst>
                </a:gridCol>
                <a:gridCol w="360000">
                  <a:extLst>
                    <a:ext uri="{9D8B030D-6E8A-4147-A177-3AD203B41FA5}">
                      <a16:colId xmlns:a16="http://schemas.microsoft.com/office/drawing/2014/main" val="1730452821"/>
                    </a:ext>
                  </a:extLst>
                </a:gridCol>
                <a:gridCol w="360000">
                  <a:extLst>
                    <a:ext uri="{9D8B030D-6E8A-4147-A177-3AD203B41FA5}">
                      <a16:colId xmlns:a16="http://schemas.microsoft.com/office/drawing/2014/main" val="2512683118"/>
                    </a:ext>
                  </a:extLst>
                </a:gridCol>
              </a:tblGrid>
              <a:tr h="360000">
                <a:tc rowSpan="2">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Indikator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r>
                        <a:rPr lang="da-DK" sz="1000" b="1" i="0" dirty="0">
                          <a:latin typeface="Verdana"/>
                          <a:ea typeface="Verdana"/>
                          <a:cs typeface="Verdana" panose="020B0604030504040204" pitchFamily="34" charset="0"/>
                        </a:rPr>
                        <a:t>Spørgsmål</a:t>
                      </a:r>
                      <a:endParaRPr lang="da-DK" sz="1000" b="1"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algn="ctr"/>
                      <a:r>
                        <a:rPr lang="da-DK" sz="1000" b="1" dirty="0">
                          <a:latin typeface="Verdana" panose="020B0604030504040204" pitchFamily="34" charset="0"/>
                          <a:ea typeface="Verdana" panose="020B0604030504040204" pitchFamily="34" charset="0"/>
                          <a:cs typeface="Verdana" panose="020B0604030504040204" pitchFamily="34" charset="0"/>
                        </a:rPr>
                        <a:t>Egen vurdering</a:t>
                      </a:r>
                      <a:br>
                        <a:rPr lang="da-DK" sz="1000" b="1" dirty="0">
                          <a:latin typeface="Verdana" panose="020B0604030504040204" pitchFamily="34" charset="0"/>
                          <a:ea typeface="Verdana" panose="020B0604030504040204" pitchFamily="34" charset="0"/>
                          <a:cs typeface="Verdana" panose="020B0604030504040204" pitchFamily="34" charset="0"/>
                        </a:rPr>
                      </a:br>
                      <a:r>
                        <a:rPr lang="da-DK" sz="1000" b="0" dirty="0">
                          <a:latin typeface="Verdana" panose="020B0604030504040204" pitchFamily="34" charset="0"/>
                          <a:ea typeface="Verdana" panose="020B0604030504040204" pitchFamily="34" charset="0"/>
                          <a:cs typeface="Verdana" panose="020B0604030504040204" pitchFamily="34" charset="0"/>
                        </a:rPr>
                        <a:t>(</a:t>
                      </a:r>
                      <a:r>
                        <a:rPr lang="da-DK" sz="1000" b="0" i="1" dirty="0">
                          <a:latin typeface="Verdana" panose="020B0604030504040204" pitchFamily="34" charset="0"/>
                          <a:ea typeface="Verdana" panose="020B0604030504040204" pitchFamily="34" charset="0"/>
                          <a:cs typeface="Verdana" panose="020B0604030504040204" pitchFamily="34" charset="0"/>
                        </a:rPr>
                        <a:t>kryds</a:t>
                      </a:r>
                      <a:r>
                        <a:rPr lang="da-DK" sz="1000" b="0" dirty="0">
                          <a:latin typeface="Verdana" panose="020B0604030504040204" pitchFamily="34" charset="0"/>
                          <a:ea typeface="Verdana" panose="020B0604030504040204" pitchFamily="34" charset="0"/>
                          <a:cs typeface="Verdana" panose="020B060403050404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639007"/>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90663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latin typeface="Verdana" panose="020B0604030504040204" pitchFamily="34" charset="0"/>
                          <a:ea typeface="Verdana" panose="020B0604030504040204" pitchFamily="34" charset="0"/>
                          <a:cs typeface="Verdana" panose="020B0604030504040204" pitchFamily="34" charset="0"/>
                        </a:rPr>
                        <a:t>Afsøgning og vurdering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da-DK" sz="900" dirty="0">
                          <a:solidFill>
                            <a:schemeClr val="tx1"/>
                          </a:solidFill>
                          <a:latin typeface="Verdana"/>
                          <a:ea typeface="Verdana"/>
                          <a:cs typeface="Verdana" panose="020B0604030504040204" pitchFamily="34" charset="0"/>
                        </a:rPr>
                        <a:t>Hvordan </a:t>
                      </a:r>
                      <a:r>
                        <a:rPr lang="da-DK" sz="900" b="1" i="0" u="none" strike="noStrike" noProof="0" dirty="0">
                          <a:solidFill>
                            <a:schemeClr val="tx1"/>
                          </a:solidFill>
                          <a:latin typeface="Verdana"/>
                        </a:rPr>
                        <a:t>afsøges, vurderes og behandles</a:t>
                      </a:r>
                      <a:r>
                        <a:rPr lang="da-DK" sz="900" dirty="0">
                          <a:solidFill>
                            <a:schemeClr val="tx1"/>
                          </a:solidFill>
                          <a:latin typeface="Verdana"/>
                          <a:ea typeface="Verdana"/>
                          <a:cs typeface="Verdana" panose="020B0604030504040204" pitchFamily="34" charset="0"/>
                        </a:rPr>
                        <a:t> bidrag fra de forskellige økosystemer inden for sundhedsinnovation?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7480221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Fagområder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udnyttes mulighed for bidrag fra forskellige </a:t>
                      </a:r>
                      <a:r>
                        <a:rPr lang="da-DK" sz="900" b="1" dirty="0">
                          <a:solidFill>
                            <a:schemeClr val="tx1"/>
                          </a:solidFill>
                          <a:latin typeface="Verdana"/>
                          <a:ea typeface="Verdana"/>
                          <a:cs typeface="Verdana" panose="020B0604030504040204" pitchFamily="34" charset="0"/>
                        </a:rPr>
                        <a:t>fagområder </a:t>
                      </a:r>
                      <a:r>
                        <a:rPr lang="da-DK" sz="900" dirty="0">
                          <a:solidFill>
                            <a:schemeClr val="tx1"/>
                          </a:solidFill>
                          <a:latin typeface="Verdana"/>
                          <a:ea typeface="Verdana"/>
                          <a:cs typeface="Verdana" panose="020B0604030504040204" pitchFamily="34" charset="0"/>
                        </a:rPr>
                        <a:t>(videnskabelige, teknologiske, juridiske, politiske, miljømæssige, sociale mv.)?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86464668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Geografier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udnyttes mulighed for bidrag fra forskellige </a:t>
                      </a:r>
                      <a:r>
                        <a:rPr lang="da-DK" sz="900" b="1" dirty="0">
                          <a:solidFill>
                            <a:schemeClr val="tx1"/>
                          </a:solidFill>
                          <a:latin typeface="Verdana"/>
                          <a:ea typeface="Verdana"/>
                          <a:cs typeface="Verdana" panose="020B0604030504040204" pitchFamily="34" charset="0"/>
                        </a:rPr>
                        <a:t>geografier</a:t>
                      </a:r>
                      <a:r>
                        <a:rPr lang="da-DK" sz="900" dirty="0">
                          <a:solidFill>
                            <a:schemeClr val="tx1"/>
                          </a:solidFill>
                          <a:latin typeface="Verdana"/>
                          <a:ea typeface="Verdana"/>
                          <a:cs typeface="Verdana" panose="020B0604030504040204" pitchFamily="34" charset="0"/>
                        </a:rPr>
                        <a:t> (internationalt, nationalt, regionalt, lokalt)?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87157833"/>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Sektorer og aktørtyper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udnyttes mulighed for bidrag fra forskellige </a:t>
                      </a:r>
                      <a:r>
                        <a:rPr lang="da-DK" sz="900" b="1" dirty="0">
                          <a:solidFill>
                            <a:schemeClr val="tx1"/>
                          </a:solidFill>
                          <a:latin typeface="Verdana"/>
                          <a:ea typeface="Verdana"/>
                          <a:cs typeface="Verdana" panose="020B0604030504040204" pitchFamily="34" charset="0"/>
                        </a:rPr>
                        <a:t>sektorer og typer af aktører og interessenter </a:t>
                      </a:r>
                      <a:r>
                        <a:rPr lang="da-DK" sz="900" dirty="0">
                          <a:solidFill>
                            <a:schemeClr val="tx1"/>
                          </a:solidFill>
                          <a:latin typeface="Verdana"/>
                          <a:ea typeface="Verdana"/>
                          <a:cs typeface="Verdana" panose="020B0604030504040204" pitchFamily="34" charset="0"/>
                        </a:rPr>
                        <a:t>(borgere, virksomheder, uddannelses- og forskningsinstitutioner, innovationsaktører, interesseorganisationer, mv.)?</a:t>
                      </a:r>
                      <a:endParaRPr lang="da-DK"/>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55132205"/>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Interaktionsformater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anvendes forskellige </a:t>
                      </a:r>
                      <a:r>
                        <a:rPr lang="da-DK" sz="900" b="1" dirty="0">
                          <a:solidFill>
                            <a:schemeClr val="tx1"/>
                          </a:solidFill>
                          <a:latin typeface="Verdana"/>
                          <a:ea typeface="Verdana"/>
                          <a:cs typeface="Verdana" panose="020B0604030504040204" pitchFamily="34" charset="0"/>
                        </a:rPr>
                        <a:t>interaktionsformater</a:t>
                      </a:r>
                      <a:r>
                        <a:rPr lang="da-DK" sz="900" dirty="0">
                          <a:solidFill>
                            <a:schemeClr val="tx1"/>
                          </a:solidFill>
                          <a:latin typeface="Verdana"/>
                          <a:ea typeface="Verdana"/>
                          <a:cs typeface="Verdana" panose="020B0604030504040204" pitchFamily="34" charset="0"/>
                        </a:rPr>
                        <a:t> i afsøgning, vurdering og behandling af bidrag fra økosystemer (f.eks. 1-1, dialogfora, netværk, samarbejder, partnerskaber mv.)?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19166568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Opmærksomhed og bevidsthed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den organisatoriske </a:t>
                      </a:r>
                      <a:r>
                        <a:rPr lang="da-DK" sz="900" b="1" dirty="0">
                          <a:solidFill>
                            <a:schemeClr val="tx1"/>
                          </a:solidFill>
                          <a:latin typeface="Verdana"/>
                          <a:ea typeface="Verdana"/>
                          <a:cs typeface="Verdana" panose="020B0604030504040204" pitchFamily="34" charset="0"/>
                        </a:rPr>
                        <a:t>opmærksomhed </a:t>
                      </a:r>
                      <a:r>
                        <a:rPr lang="da-DK" sz="900" dirty="0">
                          <a:solidFill>
                            <a:schemeClr val="tx1"/>
                          </a:solidFill>
                          <a:latin typeface="Verdana"/>
                          <a:ea typeface="Verdana"/>
                          <a:cs typeface="Verdana" panose="020B0604030504040204" pitchFamily="34" charset="0"/>
                        </a:rPr>
                        <a:t>og </a:t>
                      </a:r>
                      <a:r>
                        <a:rPr lang="da-DK" sz="900" b="1" dirty="0">
                          <a:solidFill>
                            <a:schemeClr val="tx1"/>
                          </a:solidFill>
                          <a:latin typeface="Verdana"/>
                          <a:ea typeface="Verdana"/>
                          <a:cs typeface="Verdana" panose="020B0604030504040204" pitchFamily="34" charset="0"/>
                        </a:rPr>
                        <a:t>bevidsthed </a:t>
                      </a:r>
                      <a:r>
                        <a:rPr lang="da-DK" sz="900" dirty="0">
                          <a:solidFill>
                            <a:schemeClr val="tx1"/>
                          </a:solidFill>
                          <a:latin typeface="Verdana"/>
                          <a:ea typeface="Verdana"/>
                          <a:cs typeface="Verdana" panose="020B0604030504040204" pitchFamily="34" charset="0"/>
                        </a:rPr>
                        <a:t>om muligheder for bidrag fra forskellige økosystemer inden for sundhedsinnovation?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981312585"/>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Dokumentation og videndeling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 er </a:t>
                      </a:r>
                      <a:r>
                        <a:rPr lang="da-DK" sz="900" b="1" dirty="0">
                          <a:solidFill>
                            <a:schemeClr val="tx1"/>
                          </a:solidFill>
                          <a:latin typeface="Verdana"/>
                          <a:ea typeface="Verdana"/>
                          <a:cs typeface="Verdana" panose="020B0604030504040204" pitchFamily="34" charset="0"/>
                        </a:rPr>
                        <a:t>dokumentation og videndeling</a:t>
                      </a:r>
                      <a:r>
                        <a:rPr lang="da-DK" sz="900" dirty="0">
                          <a:solidFill>
                            <a:schemeClr val="tx1"/>
                          </a:solidFill>
                          <a:latin typeface="Verdana"/>
                          <a:ea typeface="Verdana"/>
                          <a:cs typeface="Verdana" panose="020B0604030504040204" pitchFamily="34" charset="0"/>
                        </a:rPr>
                        <a:t> om organisationens interaktioner med aktører i økosystemet og eventuelle output herfra?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875558067"/>
                  </a:ext>
                </a:extLst>
              </a:tr>
              <a:tr h="37084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02650"/>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Samlet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i="0" dirty="0">
                          <a:latin typeface="Verdana" panose="020B0604030504040204" pitchFamily="34" charset="0"/>
                          <a:ea typeface="Verdana" panose="020B0604030504040204" pitchFamily="34" charset="0"/>
                          <a:cs typeface="Verdana" panose="020B0604030504040204" pitchFamily="34" charset="0"/>
                        </a:rPr>
                        <a:t>Den </a:t>
                      </a:r>
                      <a:r>
                        <a:rPr lang="da-DK" sz="900" b="1" i="0" dirty="0">
                          <a:latin typeface="Verdana" panose="020B0604030504040204" pitchFamily="34" charset="0"/>
                          <a:ea typeface="Verdana" panose="020B0604030504040204" pitchFamily="34" charset="0"/>
                          <a:cs typeface="Verdana" panose="020B0604030504040204" pitchFamily="34" charset="0"/>
                        </a:rPr>
                        <a:t>samlede vurdering</a:t>
                      </a:r>
                      <a:r>
                        <a:rPr lang="da-DK" sz="900" b="1" i="0" baseline="0" dirty="0">
                          <a:latin typeface="Verdana" panose="020B0604030504040204" pitchFamily="34" charset="0"/>
                          <a:ea typeface="Verdana" panose="020B0604030504040204" pitchFamily="34" charset="0"/>
                          <a:cs typeface="Verdana" panose="020B0604030504040204" pitchFamily="34" charset="0"/>
                        </a:rPr>
                        <a:t> </a:t>
                      </a:r>
                      <a:r>
                        <a:rPr lang="da-DK" sz="900" b="0" i="0" baseline="0" dirty="0">
                          <a:latin typeface="Verdana" panose="020B0604030504040204" pitchFamily="34" charset="0"/>
                          <a:ea typeface="Verdana" panose="020B0604030504040204" pitchFamily="34" charset="0"/>
                          <a:cs typeface="Verdana" panose="020B0604030504040204" pitchFamily="34" charset="0"/>
                        </a:rPr>
                        <a:t>af Bidrag fra økosystemet?</a:t>
                      </a:r>
                      <a:endParaRPr lang="da-DK" sz="900" b="0"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79479858"/>
                  </a:ext>
                </a:extLst>
              </a:tr>
            </a:tbl>
          </a:graphicData>
        </a:graphic>
      </p:graphicFrame>
      <p:graphicFrame>
        <p:nvGraphicFramePr>
          <p:cNvPr id="4" name="Tabel 3"/>
          <p:cNvGraphicFramePr>
            <a:graphicFrameLocks noGrp="1"/>
          </p:cNvGraphicFramePr>
          <p:nvPr>
            <p:extLst>
              <p:ext uri="{D42A27DB-BD31-4B8C-83A1-F6EECF244321}">
                <p14:modId xmlns:p14="http://schemas.microsoft.com/office/powerpoint/2010/main" val="1828293316"/>
              </p:ext>
            </p:extLst>
          </p:nvPr>
        </p:nvGraphicFramePr>
        <p:xfrm>
          <a:off x="8462686" y="877428"/>
          <a:ext cx="3600000" cy="5940000"/>
        </p:xfrm>
        <a:graphic>
          <a:graphicData uri="http://schemas.openxmlformats.org/drawingml/2006/table">
            <a:tbl>
              <a:tblPr firstRow="1" bandRow="1">
                <a:tableStyleId>{2D5ABB26-0587-4C30-8999-92F81FD0307C}</a:tableStyleId>
              </a:tblPr>
              <a:tblGrid>
                <a:gridCol w="3600000">
                  <a:extLst>
                    <a:ext uri="{9D8B030D-6E8A-4147-A177-3AD203B41FA5}">
                      <a16:colId xmlns:a16="http://schemas.microsoft.com/office/drawing/2014/main" val="3710683359"/>
                    </a:ext>
                  </a:extLst>
                </a:gridCol>
              </a:tblGrid>
              <a:tr h="360000">
                <a:tc>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Hvad gør vi særlig godt?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40639007"/>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9066318"/>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b="1" dirty="0">
                          <a:latin typeface="Verdana" panose="020B0604030504040204" pitchFamily="34" charset="0"/>
                          <a:ea typeface="Verdana" panose="020B0604030504040204" pitchFamily="34" charset="0"/>
                          <a:cs typeface="Verdana" panose="020B0604030504040204" pitchFamily="34" charset="0"/>
                        </a:rPr>
                        <a:t>Hvad skal vi fokusere på at </a:t>
                      </a:r>
                      <a:r>
                        <a:rPr lang="da-DK" sz="1000" b="1" baseline="0" dirty="0">
                          <a:latin typeface="Verdana" panose="020B0604030504040204" pitchFamily="34" charset="0"/>
                          <a:ea typeface="Verdana" panose="020B0604030504040204" pitchFamily="34" charset="0"/>
                          <a:cs typeface="Verdana" panose="020B0604030504040204" pitchFamily="34" charset="0"/>
                        </a:rPr>
                        <a:t>forbedre?</a:t>
                      </a:r>
                      <a:endParaRPr lang="da-DK" sz="10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74802212"/>
                  </a:ext>
                </a:extLst>
              </a:tr>
              <a:tr h="216000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4646682"/>
                  </a:ext>
                </a:extLst>
              </a:tr>
              <a:tr h="360000">
                <a:tc>
                  <a:txBody>
                    <a:bodyPr/>
                    <a:lstStyle/>
                    <a:p>
                      <a:r>
                        <a:rPr lang="da-DK" sz="1000" b="1" kern="1200" dirty="0">
                          <a:solidFill>
                            <a:schemeClr val="tx1"/>
                          </a:solidFill>
                          <a:latin typeface="Verdana"/>
                          <a:ea typeface="Verdana"/>
                          <a:cs typeface="Verdana" panose="020B0604030504040204" pitchFamily="34" charset="0"/>
                        </a:rPr>
                        <a:t>Udfyldt af</a:t>
                      </a:r>
                      <a:endParaRPr lang="da-DK" sz="1000" b="1" kern="1200" baseline="0" dirty="0">
                        <a:solidFill>
                          <a:schemeClr val="tx1"/>
                        </a:solidFill>
                        <a:latin typeface="Verdana"/>
                        <a:ea typeface="Verdana"/>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720210887"/>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latin typeface="Verdana" panose="020B0604030504040204" pitchFamily="34" charset="0"/>
                          <a:ea typeface="Verdana" panose="020B0604030504040204" pitchFamily="34" charset="0"/>
                          <a:cs typeface="Verdana" panose="020B0604030504040204" pitchFamily="34" charset="0"/>
                        </a:rPr>
                        <a:t>(</a:t>
                      </a:r>
                      <a:r>
                        <a:rPr lang="da-DK" sz="900" b="0" i="1" dirty="0">
                          <a:latin typeface="Verdana" panose="020B0604030504040204" pitchFamily="34" charset="0"/>
                          <a:ea typeface="Verdana" panose="020B0604030504040204" pitchFamily="34" charset="0"/>
                          <a:cs typeface="Verdana" panose="020B0604030504040204" pitchFamily="34" charset="0"/>
                        </a:rPr>
                        <a:t>Navn,</a:t>
                      </a:r>
                      <a:r>
                        <a:rPr lang="da-DK" sz="900" b="0" i="1" baseline="0" dirty="0">
                          <a:latin typeface="Verdana" panose="020B0604030504040204" pitchFamily="34" charset="0"/>
                          <a:ea typeface="Verdana" panose="020B0604030504040204" pitchFamily="34" charset="0"/>
                          <a:cs typeface="Verdana" panose="020B0604030504040204" pitchFamily="34" charset="0"/>
                        </a:rPr>
                        <a:t> Titel, Organisatorisk placering</a:t>
                      </a:r>
                      <a:r>
                        <a:rPr lang="da-DK" sz="900" b="0" baseline="0" dirty="0">
                          <a:latin typeface="Verdana" panose="020B0604030504040204" pitchFamily="34" charset="0"/>
                          <a:ea typeface="Verdana" panose="020B0604030504040204" pitchFamily="34" charset="0"/>
                          <a:cs typeface="Verdana" panose="020B0604030504040204" pitchFamily="34" charset="0"/>
                        </a:rPr>
                        <a:t>)</a:t>
                      </a:r>
                    </a:p>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832658"/>
                  </a:ext>
                </a:extLst>
              </a:tr>
            </a:tbl>
          </a:graphicData>
        </a:graphic>
      </p:graphicFrame>
      <p:graphicFrame>
        <p:nvGraphicFramePr>
          <p:cNvPr id="3" name="Tabel 2">
            <a:extLst>
              <a:ext uri="{FF2B5EF4-FFF2-40B4-BE49-F238E27FC236}">
                <a16:creationId xmlns:a16="http://schemas.microsoft.com/office/drawing/2014/main" id="{FFBBD406-25CB-2E69-0DC9-BF9296262EA9}"/>
              </a:ext>
            </a:extLst>
          </p:cNvPr>
          <p:cNvGraphicFramePr>
            <a:graphicFrameLocks noGrp="1"/>
          </p:cNvGraphicFramePr>
          <p:nvPr>
            <p:extLst>
              <p:ext uri="{D42A27DB-BD31-4B8C-83A1-F6EECF244321}">
                <p14:modId xmlns:p14="http://schemas.microsoft.com/office/powerpoint/2010/main" val="4281386691"/>
              </p:ext>
            </p:extLst>
          </p:nvPr>
        </p:nvGraphicFramePr>
        <p:xfrm>
          <a:off x="55871" y="6466788"/>
          <a:ext cx="4685810" cy="350640"/>
        </p:xfrm>
        <a:graphic>
          <a:graphicData uri="http://schemas.openxmlformats.org/drawingml/2006/table">
            <a:tbl>
              <a:tblPr firstRow="1" bandRow="1">
                <a:tableStyleId>{2D5ABB26-0587-4C30-8999-92F81FD0307C}</a:tableStyleId>
              </a:tblPr>
              <a:tblGrid>
                <a:gridCol w="937162">
                  <a:extLst>
                    <a:ext uri="{9D8B030D-6E8A-4147-A177-3AD203B41FA5}">
                      <a16:colId xmlns:a16="http://schemas.microsoft.com/office/drawing/2014/main" val="2288646901"/>
                    </a:ext>
                  </a:extLst>
                </a:gridCol>
                <a:gridCol w="937162">
                  <a:extLst>
                    <a:ext uri="{9D8B030D-6E8A-4147-A177-3AD203B41FA5}">
                      <a16:colId xmlns:a16="http://schemas.microsoft.com/office/drawing/2014/main" val="1755846316"/>
                    </a:ext>
                  </a:extLst>
                </a:gridCol>
                <a:gridCol w="937162">
                  <a:extLst>
                    <a:ext uri="{9D8B030D-6E8A-4147-A177-3AD203B41FA5}">
                      <a16:colId xmlns:a16="http://schemas.microsoft.com/office/drawing/2014/main" val="1100586217"/>
                    </a:ext>
                  </a:extLst>
                </a:gridCol>
                <a:gridCol w="937162">
                  <a:extLst>
                    <a:ext uri="{9D8B030D-6E8A-4147-A177-3AD203B41FA5}">
                      <a16:colId xmlns:a16="http://schemas.microsoft.com/office/drawing/2014/main" val="4027330119"/>
                    </a:ext>
                  </a:extLst>
                </a:gridCol>
                <a:gridCol w="937162">
                  <a:extLst>
                    <a:ext uri="{9D8B030D-6E8A-4147-A177-3AD203B41FA5}">
                      <a16:colId xmlns:a16="http://schemas.microsoft.com/office/drawing/2014/main" val="305885848"/>
                    </a:ext>
                  </a:extLst>
                </a:gridCol>
              </a:tblGrid>
              <a:tr h="350640">
                <a:tc>
                  <a:txBody>
                    <a:bodyPr/>
                    <a:lstStyle/>
                    <a:p>
                      <a:pPr algn="ctr">
                        <a:spcBef>
                          <a:spcPts val="1000"/>
                        </a:spcBef>
                        <a:spcAft>
                          <a:spcPts val="0"/>
                        </a:spcAft>
                      </a:pPr>
                      <a:r>
                        <a:rPr lang="da-DK" sz="700" b="0" dirty="0">
                          <a:effectLst/>
                          <a:latin typeface="Verdana" panose="020B0604030504040204" pitchFamily="34" charset="0"/>
                          <a:ea typeface="Verdana" panose="020B0604030504040204" pitchFamily="34" charset="0"/>
                          <a:cs typeface="Verdana" panose="020B0604030504040204" pitchFamily="34" charset="0"/>
                        </a:rPr>
                        <a:t>Meget langt fra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Utilstrækkeligt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Tilstrækkeligt / Jævnt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Godt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Meget tæt på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32011375"/>
                  </a:ext>
                </a:extLst>
              </a:tr>
            </a:tbl>
          </a:graphicData>
        </a:graphic>
      </p:graphicFrame>
    </p:spTree>
    <p:extLst>
      <p:ext uri="{BB962C8B-B14F-4D97-AF65-F5344CB8AC3E}">
        <p14:creationId xmlns:p14="http://schemas.microsoft.com/office/powerpoint/2010/main" val="2529802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55870" y="34821"/>
            <a:ext cx="9071858" cy="707886"/>
          </a:xfrm>
          <a:prstGeom prst="rect">
            <a:avLst/>
          </a:prstGeom>
          <a:noFill/>
        </p:spPr>
        <p:txBody>
          <a:bodyPr wrap="square" rtlCol="0">
            <a:spAutoFit/>
          </a:bodyPr>
          <a:lstStyle/>
          <a:p>
            <a:r>
              <a:rPr lang="da-DK" sz="2000" b="1" dirty="0">
                <a:latin typeface="Verdana" panose="020B0604030504040204" pitchFamily="34" charset="0"/>
                <a:ea typeface="Verdana" panose="020B0604030504040204" pitchFamily="34" charset="0"/>
                <a:cs typeface="Verdana" panose="020B0604030504040204" pitchFamily="34" charset="0"/>
              </a:rPr>
              <a:t>Samspil og partnerskaber (4)</a:t>
            </a:r>
          </a:p>
          <a:p>
            <a:r>
              <a:rPr lang="da-DK" sz="2000" dirty="0">
                <a:latin typeface="Verdana" panose="020B0604030504040204" pitchFamily="34" charset="0"/>
                <a:ea typeface="Verdana" panose="020B0604030504040204" pitchFamily="34" charset="0"/>
                <a:cs typeface="Verdana" panose="020B0604030504040204" pitchFamily="34" charset="0"/>
              </a:rPr>
              <a:t>- </a:t>
            </a:r>
            <a:r>
              <a:rPr lang="da-DK" sz="2000" i="1" dirty="0">
                <a:latin typeface="Verdana" panose="020B0604030504040204" pitchFamily="34" charset="0"/>
                <a:ea typeface="Verdana" panose="020B0604030504040204" pitchFamily="34" charset="0"/>
                <a:cs typeface="Verdana" panose="020B0604030504040204" pitchFamily="34" charset="0"/>
              </a:rPr>
              <a:t>Bidrag til økosystemet (2)</a:t>
            </a:r>
          </a:p>
        </p:txBody>
      </p:sp>
      <p:graphicFrame>
        <p:nvGraphicFramePr>
          <p:cNvPr id="2" name="Tabel 1"/>
          <p:cNvGraphicFramePr>
            <a:graphicFrameLocks noGrp="1"/>
          </p:cNvGraphicFramePr>
          <p:nvPr>
            <p:extLst>
              <p:ext uri="{D42A27DB-BD31-4B8C-83A1-F6EECF244321}">
                <p14:modId xmlns:p14="http://schemas.microsoft.com/office/powerpoint/2010/main" val="2111005731"/>
              </p:ext>
            </p:extLst>
          </p:nvPr>
        </p:nvGraphicFramePr>
        <p:xfrm>
          <a:off x="127590" y="877428"/>
          <a:ext cx="7886363" cy="3997960"/>
        </p:xfrm>
        <a:graphic>
          <a:graphicData uri="http://schemas.openxmlformats.org/drawingml/2006/table">
            <a:tbl>
              <a:tblPr firstRow="1" bandRow="1">
                <a:tableStyleId>{2D5ABB26-0587-4C30-8999-92F81FD0307C}</a:tableStyleId>
              </a:tblPr>
              <a:tblGrid>
                <a:gridCol w="1154363">
                  <a:extLst>
                    <a:ext uri="{9D8B030D-6E8A-4147-A177-3AD203B41FA5}">
                      <a16:colId xmlns:a16="http://schemas.microsoft.com/office/drawing/2014/main" val="3262572454"/>
                    </a:ext>
                  </a:extLst>
                </a:gridCol>
                <a:gridCol w="4932000">
                  <a:extLst>
                    <a:ext uri="{9D8B030D-6E8A-4147-A177-3AD203B41FA5}">
                      <a16:colId xmlns:a16="http://schemas.microsoft.com/office/drawing/2014/main" val="3710683359"/>
                    </a:ext>
                  </a:extLst>
                </a:gridCol>
                <a:gridCol w="360000">
                  <a:extLst>
                    <a:ext uri="{9D8B030D-6E8A-4147-A177-3AD203B41FA5}">
                      <a16:colId xmlns:a16="http://schemas.microsoft.com/office/drawing/2014/main" val="2550245622"/>
                    </a:ext>
                  </a:extLst>
                </a:gridCol>
                <a:gridCol w="360000">
                  <a:extLst>
                    <a:ext uri="{9D8B030D-6E8A-4147-A177-3AD203B41FA5}">
                      <a16:colId xmlns:a16="http://schemas.microsoft.com/office/drawing/2014/main" val="3279974563"/>
                    </a:ext>
                  </a:extLst>
                </a:gridCol>
                <a:gridCol w="360000">
                  <a:extLst>
                    <a:ext uri="{9D8B030D-6E8A-4147-A177-3AD203B41FA5}">
                      <a16:colId xmlns:a16="http://schemas.microsoft.com/office/drawing/2014/main" val="1776101924"/>
                    </a:ext>
                  </a:extLst>
                </a:gridCol>
                <a:gridCol w="360000">
                  <a:extLst>
                    <a:ext uri="{9D8B030D-6E8A-4147-A177-3AD203B41FA5}">
                      <a16:colId xmlns:a16="http://schemas.microsoft.com/office/drawing/2014/main" val="1730452821"/>
                    </a:ext>
                  </a:extLst>
                </a:gridCol>
                <a:gridCol w="360000">
                  <a:extLst>
                    <a:ext uri="{9D8B030D-6E8A-4147-A177-3AD203B41FA5}">
                      <a16:colId xmlns:a16="http://schemas.microsoft.com/office/drawing/2014/main" val="2512683118"/>
                    </a:ext>
                  </a:extLst>
                </a:gridCol>
              </a:tblGrid>
              <a:tr h="360000">
                <a:tc rowSpan="2">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Indikator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r>
                        <a:rPr lang="da-DK" sz="1000" b="1" i="0" dirty="0">
                          <a:latin typeface="Verdana"/>
                          <a:ea typeface="Verdana"/>
                          <a:cs typeface="Verdana" panose="020B0604030504040204" pitchFamily="34" charset="0"/>
                        </a:rPr>
                        <a:t>Spørgsmål</a:t>
                      </a:r>
                      <a:endParaRPr lang="da-DK" sz="1000" b="1"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algn="ctr"/>
                      <a:r>
                        <a:rPr lang="da-DK" sz="1000" b="1" dirty="0">
                          <a:latin typeface="Verdana" panose="020B0604030504040204" pitchFamily="34" charset="0"/>
                          <a:ea typeface="Verdana" panose="020B0604030504040204" pitchFamily="34" charset="0"/>
                          <a:cs typeface="Verdana" panose="020B0604030504040204" pitchFamily="34" charset="0"/>
                        </a:rPr>
                        <a:t>Egen vurdering</a:t>
                      </a:r>
                      <a:br>
                        <a:rPr lang="da-DK" sz="1000" b="1" dirty="0">
                          <a:latin typeface="Verdana" panose="020B0604030504040204" pitchFamily="34" charset="0"/>
                          <a:ea typeface="Verdana" panose="020B0604030504040204" pitchFamily="34" charset="0"/>
                          <a:cs typeface="Verdana" panose="020B0604030504040204" pitchFamily="34" charset="0"/>
                        </a:rPr>
                      </a:br>
                      <a:r>
                        <a:rPr lang="da-DK" sz="1000" b="0" dirty="0">
                          <a:latin typeface="Verdana" panose="020B0604030504040204" pitchFamily="34" charset="0"/>
                          <a:ea typeface="Verdana" panose="020B0604030504040204" pitchFamily="34" charset="0"/>
                          <a:cs typeface="Verdana" panose="020B0604030504040204" pitchFamily="34" charset="0"/>
                        </a:rPr>
                        <a:t>(</a:t>
                      </a:r>
                      <a:r>
                        <a:rPr lang="da-DK" sz="1000" b="0" i="1" dirty="0">
                          <a:latin typeface="Verdana" panose="020B0604030504040204" pitchFamily="34" charset="0"/>
                          <a:ea typeface="Verdana" panose="020B0604030504040204" pitchFamily="34" charset="0"/>
                          <a:cs typeface="Verdana" panose="020B0604030504040204" pitchFamily="34" charset="0"/>
                        </a:rPr>
                        <a:t>kryds</a:t>
                      </a:r>
                      <a:r>
                        <a:rPr lang="da-DK" sz="1000" b="0" dirty="0">
                          <a:latin typeface="Verdana" panose="020B0604030504040204" pitchFamily="34" charset="0"/>
                          <a:ea typeface="Verdana" panose="020B0604030504040204" pitchFamily="34" charset="0"/>
                          <a:cs typeface="Verdana" panose="020B060403050404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639007"/>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90663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latin typeface="Verdana" panose="020B0604030504040204" pitchFamily="34" charset="0"/>
                          <a:ea typeface="Verdana" panose="020B0604030504040204" pitchFamily="34" charset="0"/>
                          <a:cs typeface="Verdana" panose="020B0604030504040204" pitchFamily="34" charset="0"/>
                        </a:rPr>
                        <a:t>Generelt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da-DK" sz="900" dirty="0">
                          <a:solidFill>
                            <a:schemeClr val="tx1"/>
                          </a:solidFill>
                          <a:latin typeface="Verdana"/>
                          <a:ea typeface="Verdana"/>
                          <a:cs typeface="Verdana" panose="020B0604030504040204" pitchFamily="34" charset="0"/>
                        </a:rPr>
                        <a:t>Hvordan </a:t>
                      </a:r>
                      <a:r>
                        <a:rPr lang="da-DK" sz="900" b="1" i="0" u="none" strike="noStrike" noProof="0" dirty="0">
                          <a:solidFill>
                            <a:schemeClr val="tx1"/>
                          </a:solidFill>
                          <a:latin typeface="Verdana"/>
                        </a:rPr>
                        <a:t>identificeres, vurderes, prioriteres og realiseres</a:t>
                      </a:r>
                      <a:r>
                        <a:rPr lang="da-DK" sz="900" dirty="0">
                          <a:solidFill>
                            <a:schemeClr val="tx1"/>
                          </a:solidFill>
                          <a:latin typeface="Verdana"/>
                          <a:ea typeface="Verdana"/>
                          <a:cs typeface="Verdana" panose="020B0604030504040204" pitchFamily="34" charset="0"/>
                        </a:rPr>
                        <a:t> muligheder for at bidrage til de forskellige økosystemer inden for sundhedsinnovation?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7480221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Investering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a:t>
                      </a:r>
                      <a:r>
                        <a:rPr lang="da-DK" sz="900" b="1" dirty="0">
                          <a:solidFill>
                            <a:schemeClr val="tx1"/>
                          </a:solidFill>
                          <a:latin typeface="Verdana"/>
                          <a:ea typeface="Verdana"/>
                          <a:cs typeface="Verdana" panose="020B0604030504040204" pitchFamily="34" charset="0"/>
                        </a:rPr>
                        <a:t>investeres</a:t>
                      </a:r>
                      <a:r>
                        <a:rPr lang="da-DK" sz="900" dirty="0">
                          <a:solidFill>
                            <a:schemeClr val="tx1"/>
                          </a:solidFill>
                          <a:latin typeface="Verdana"/>
                          <a:ea typeface="Verdana"/>
                          <a:cs typeface="Verdana" panose="020B0604030504040204" pitchFamily="34" charset="0"/>
                        </a:rPr>
                        <a:t> der i forskellige økosystemer inden for sundhedsinnovation (f.eks. tid, økonomisk kapital, social kapital, ekspertviden, kompetencer, indsigter)?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86464668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Udvælgelse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 </a:t>
                      </a:r>
                      <a:r>
                        <a:rPr lang="da-DK" sz="900" b="1" dirty="0">
                          <a:solidFill>
                            <a:schemeClr val="tx1"/>
                          </a:solidFill>
                          <a:latin typeface="Verdana"/>
                          <a:ea typeface="Verdana"/>
                          <a:cs typeface="Verdana" panose="020B0604030504040204" pitchFamily="34" charset="0"/>
                        </a:rPr>
                        <a:t>udvælges</a:t>
                      </a:r>
                      <a:r>
                        <a:rPr lang="da-DK" sz="900" dirty="0">
                          <a:solidFill>
                            <a:schemeClr val="tx1"/>
                          </a:solidFill>
                          <a:latin typeface="Verdana"/>
                          <a:ea typeface="Verdana"/>
                          <a:cs typeface="Verdana" panose="020B0604030504040204" pitchFamily="34" charset="0"/>
                        </a:rPr>
                        <a:t>, hvilke økosystemer inden for sundhedsinnovation der bidrages til (internationalt, nationalt, regionalt, lokalt)?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91987254"/>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Indsigt og forståelse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giver økosystemer </a:t>
                      </a:r>
                      <a:r>
                        <a:rPr lang="da-DK" sz="900" b="1" dirty="0">
                          <a:solidFill>
                            <a:schemeClr val="tx1"/>
                          </a:solidFill>
                          <a:latin typeface="Verdana"/>
                          <a:ea typeface="Verdana"/>
                          <a:cs typeface="Verdana" panose="020B0604030504040204" pitchFamily="34" charset="0"/>
                        </a:rPr>
                        <a:t>indsigt og forståelse </a:t>
                      </a:r>
                      <a:r>
                        <a:rPr lang="da-DK" sz="900" b="0" dirty="0">
                          <a:solidFill>
                            <a:schemeClr val="tx1"/>
                          </a:solidFill>
                          <a:latin typeface="Verdana"/>
                          <a:ea typeface="Verdana"/>
                          <a:cs typeface="Verdana" panose="020B0604030504040204" pitchFamily="34" charset="0"/>
                        </a:rPr>
                        <a:t>for</a:t>
                      </a:r>
                      <a:r>
                        <a:rPr lang="da-DK" sz="900" dirty="0">
                          <a:solidFill>
                            <a:schemeClr val="tx1"/>
                          </a:solidFill>
                          <a:latin typeface="Verdana"/>
                          <a:ea typeface="Verdana"/>
                          <a:cs typeface="Verdana" panose="020B0604030504040204" pitchFamily="34" charset="0"/>
                        </a:rPr>
                        <a:t> organisationens behov, interesser og prioriteringer inden for innovation?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55132205"/>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Opbygge og styrke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bidraget til at </a:t>
                      </a:r>
                      <a:r>
                        <a:rPr lang="da-DK" sz="900" b="1" dirty="0">
                          <a:solidFill>
                            <a:schemeClr val="tx1"/>
                          </a:solidFill>
                          <a:latin typeface="Verdana"/>
                          <a:ea typeface="Verdana"/>
                          <a:cs typeface="Verdana" panose="020B0604030504040204" pitchFamily="34" charset="0"/>
                        </a:rPr>
                        <a:t>opbygge og styrke </a:t>
                      </a:r>
                      <a:r>
                        <a:rPr lang="da-DK" sz="900" dirty="0">
                          <a:solidFill>
                            <a:schemeClr val="tx1"/>
                          </a:solidFill>
                          <a:latin typeface="Verdana"/>
                          <a:ea typeface="Verdana"/>
                          <a:cs typeface="Verdana" panose="020B0604030504040204" pitchFamily="34" charset="0"/>
                        </a:rPr>
                        <a:t>økosystemer gennem tiltag og initiativer, der </a:t>
                      </a:r>
                      <a:r>
                        <a:rPr lang="da-DK" sz="900" b="0" dirty="0">
                          <a:solidFill>
                            <a:schemeClr val="tx1"/>
                          </a:solidFill>
                          <a:latin typeface="Verdana"/>
                          <a:ea typeface="Verdana"/>
                          <a:cs typeface="Verdana" panose="020B0604030504040204" pitchFamily="34" charset="0"/>
                        </a:rPr>
                        <a:t>tiltrækker viden, ressourcer og kompetencer </a:t>
                      </a:r>
                      <a:r>
                        <a:rPr lang="da-DK" sz="900" dirty="0">
                          <a:solidFill>
                            <a:schemeClr val="tx1"/>
                          </a:solidFill>
                          <a:latin typeface="Verdana"/>
                          <a:ea typeface="Verdana"/>
                          <a:cs typeface="Verdana" panose="020B0604030504040204" pitchFamily="34" charset="0"/>
                        </a:rPr>
                        <a:t>til økosystemerne?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19166568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Borgerinvolvering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anvendes </a:t>
                      </a:r>
                      <a:r>
                        <a:rPr lang="da-DK" sz="900" b="1" dirty="0">
                          <a:solidFill>
                            <a:schemeClr val="tx1"/>
                          </a:solidFill>
                          <a:latin typeface="Verdana"/>
                          <a:ea typeface="Verdana"/>
                          <a:cs typeface="Verdana" panose="020B0604030504040204" pitchFamily="34" charset="0"/>
                        </a:rPr>
                        <a:t>borgerinvolvering</a:t>
                      </a:r>
                      <a:r>
                        <a:rPr lang="da-DK" sz="900" b="0" dirty="0">
                          <a:solidFill>
                            <a:schemeClr val="tx1"/>
                          </a:solidFill>
                          <a:latin typeface="Verdana"/>
                          <a:ea typeface="Verdana"/>
                          <a:cs typeface="Verdana" panose="020B0604030504040204" pitchFamily="34" charset="0"/>
                        </a:rPr>
                        <a:t>, herunder</a:t>
                      </a:r>
                      <a:r>
                        <a:rPr lang="da-DK" sz="900" dirty="0">
                          <a:solidFill>
                            <a:schemeClr val="tx1"/>
                          </a:solidFill>
                          <a:latin typeface="Verdana"/>
                          <a:ea typeface="Verdana"/>
                          <a:cs typeface="Verdana" panose="020B0604030504040204" pitchFamily="34" charset="0"/>
                        </a:rPr>
                        <a:t> opmærksomheden på </a:t>
                      </a:r>
                      <a:r>
                        <a:rPr lang="da-DK" sz="900" b="0" dirty="0">
                          <a:solidFill>
                            <a:schemeClr val="tx1"/>
                          </a:solidFill>
                          <a:latin typeface="Verdana"/>
                          <a:ea typeface="Verdana"/>
                          <a:cs typeface="Verdana" panose="020B0604030504040204" pitchFamily="34" charset="0"/>
                        </a:rPr>
                        <a:t>borgernes forudsætninger </a:t>
                      </a:r>
                      <a:r>
                        <a:rPr lang="da-DK" sz="900" dirty="0">
                          <a:solidFill>
                            <a:schemeClr val="tx1"/>
                          </a:solidFill>
                          <a:latin typeface="Verdana"/>
                          <a:ea typeface="Verdana"/>
                          <a:cs typeface="Verdana" panose="020B0604030504040204" pitchFamily="34" charset="0"/>
                        </a:rPr>
                        <a:t>for at kunne bidrage til sundhedsrelateret innovation?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875558067"/>
                  </a:ext>
                </a:extLst>
              </a:tr>
              <a:tr h="37084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02650"/>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Samlet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i="0" dirty="0">
                          <a:latin typeface="Verdana" panose="020B0604030504040204" pitchFamily="34" charset="0"/>
                          <a:ea typeface="Verdana" panose="020B0604030504040204" pitchFamily="34" charset="0"/>
                          <a:cs typeface="Verdana" panose="020B0604030504040204" pitchFamily="34" charset="0"/>
                        </a:rPr>
                        <a:t>Den </a:t>
                      </a:r>
                      <a:r>
                        <a:rPr lang="da-DK" sz="900" b="1" i="0" dirty="0">
                          <a:latin typeface="Verdana" panose="020B0604030504040204" pitchFamily="34" charset="0"/>
                          <a:ea typeface="Verdana" panose="020B0604030504040204" pitchFamily="34" charset="0"/>
                          <a:cs typeface="Verdana" panose="020B0604030504040204" pitchFamily="34" charset="0"/>
                        </a:rPr>
                        <a:t>samlede vurdering</a:t>
                      </a:r>
                      <a:r>
                        <a:rPr lang="da-DK" sz="900" b="1" i="0" baseline="0" dirty="0">
                          <a:latin typeface="Verdana" panose="020B0604030504040204" pitchFamily="34" charset="0"/>
                          <a:ea typeface="Verdana" panose="020B0604030504040204" pitchFamily="34" charset="0"/>
                          <a:cs typeface="Verdana" panose="020B0604030504040204" pitchFamily="34" charset="0"/>
                        </a:rPr>
                        <a:t> </a:t>
                      </a:r>
                      <a:r>
                        <a:rPr lang="da-DK" sz="900" b="0" i="0" baseline="0" dirty="0">
                          <a:latin typeface="Verdana" panose="020B0604030504040204" pitchFamily="34" charset="0"/>
                          <a:ea typeface="Verdana" panose="020B0604030504040204" pitchFamily="34" charset="0"/>
                          <a:cs typeface="Verdana" panose="020B0604030504040204" pitchFamily="34" charset="0"/>
                        </a:rPr>
                        <a:t>af Bidrag til økosystemet?</a:t>
                      </a:r>
                      <a:endParaRPr lang="da-DK" sz="900" b="0"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79479858"/>
                  </a:ext>
                </a:extLst>
              </a:tr>
            </a:tbl>
          </a:graphicData>
        </a:graphic>
      </p:graphicFrame>
      <p:graphicFrame>
        <p:nvGraphicFramePr>
          <p:cNvPr id="4" name="Tabel 3"/>
          <p:cNvGraphicFramePr>
            <a:graphicFrameLocks noGrp="1"/>
          </p:cNvGraphicFramePr>
          <p:nvPr>
            <p:extLst>
              <p:ext uri="{D42A27DB-BD31-4B8C-83A1-F6EECF244321}">
                <p14:modId xmlns:p14="http://schemas.microsoft.com/office/powerpoint/2010/main" val="713597367"/>
              </p:ext>
            </p:extLst>
          </p:nvPr>
        </p:nvGraphicFramePr>
        <p:xfrm>
          <a:off x="8462686" y="877428"/>
          <a:ext cx="3600000" cy="5940000"/>
        </p:xfrm>
        <a:graphic>
          <a:graphicData uri="http://schemas.openxmlformats.org/drawingml/2006/table">
            <a:tbl>
              <a:tblPr firstRow="1" bandRow="1">
                <a:tableStyleId>{2D5ABB26-0587-4C30-8999-92F81FD0307C}</a:tableStyleId>
              </a:tblPr>
              <a:tblGrid>
                <a:gridCol w="3600000">
                  <a:extLst>
                    <a:ext uri="{9D8B030D-6E8A-4147-A177-3AD203B41FA5}">
                      <a16:colId xmlns:a16="http://schemas.microsoft.com/office/drawing/2014/main" val="3710683359"/>
                    </a:ext>
                  </a:extLst>
                </a:gridCol>
              </a:tblGrid>
              <a:tr h="360000">
                <a:tc>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Hvad gør vi særlig godt?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40639007"/>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9066318"/>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b="1" dirty="0">
                          <a:latin typeface="Verdana" panose="020B0604030504040204" pitchFamily="34" charset="0"/>
                          <a:ea typeface="Verdana" panose="020B0604030504040204" pitchFamily="34" charset="0"/>
                          <a:cs typeface="Verdana" panose="020B0604030504040204" pitchFamily="34" charset="0"/>
                        </a:rPr>
                        <a:t>Hvad skal vi fokusere på at </a:t>
                      </a:r>
                      <a:r>
                        <a:rPr lang="da-DK" sz="1000" b="1" baseline="0" dirty="0">
                          <a:latin typeface="Verdana" panose="020B0604030504040204" pitchFamily="34" charset="0"/>
                          <a:ea typeface="Verdana" panose="020B0604030504040204" pitchFamily="34" charset="0"/>
                          <a:cs typeface="Verdana" panose="020B0604030504040204" pitchFamily="34" charset="0"/>
                        </a:rPr>
                        <a:t>forbedre?</a:t>
                      </a:r>
                      <a:endParaRPr lang="da-DK" sz="10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74802212"/>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4646682"/>
                  </a:ext>
                </a:extLst>
              </a:tr>
              <a:tr h="360000">
                <a:tc>
                  <a:txBody>
                    <a:bodyPr/>
                    <a:lstStyle/>
                    <a:p>
                      <a:r>
                        <a:rPr lang="da-DK" sz="1000" b="1" kern="1200" dirty="0">
                          <a:solidFill>
                            <a:schemeClr val="tx1"/>
                          </a:solidFill>
                          <a:latin typeface="Verdana"/>
                          <a:ea typeface="Verdana"/>
                          <a:cs typeface="Verdana" panose="020B0604030504040204" pitchFamily="34" charset="0"/>
                        </a:rPr>
                        <a:t>Udfyldt af</a:t>
                      </a:r>
                      <a:endParaRPr lang="da-DK" sz="1000" b="1" kern="1200" baseline="0" dirty="0">
                        <a:solidFill>
                          <a:schemeClr val="tx1"/>
                        </a:solidFill>
                        <a:latin typeface="Verdana"/>
                        <a:ea typeface="Verdana"/>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720210887"/>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latin typeface="Verdana" panose="020B0604030504040204" pitchFamily="34" charset="0"/>
                          <a:ea typeface="Verdana" panose="020B0604030504040204" pitchFamily="34" charset="0"/>
                          <a:cs typeface="Verdana" panose="020B0604030504040204" pitchFamily="34" charset="0"/>
                        </a:rPr>
                        <a:t>(</a:t>
                      </a:r>
                      <a:r>
                        <a:rPr lang="da-DK" sz="900" b="0" i="1" dirty="0">
                          <a:latin typeface="Verdana" panose="020B0604030504040204" pitchFamily="34" charset="0"/>
                          <a:ea typeface="Verdana" panose="020B0604030504040204" pitchFamily="34" charset="0"/>
                          <a:cs typeface="Verdana" panose="020B0604030504040204" pitchFamily="34" charset="0"/>
                        </a:rPr>
                        <a:t>Navn,</a:t>
                      </a:r>
                      <a:r>
                        <a:rPr lang="da-DK" sz="900" b="0" i="1" baseline="0" dirty="0">
                          <a:latin typeface="Verdana" panose="020B0604030504040204" pitchFamily="34" charset="0"/>
                          <a:ea typeface="Verdana" panose="020B0604030504040204" pitchFamily="34" charset="0"/>
                          <a:cs typeface="Verdana" panose="020B0604030504040204" pitchFamily="34" charset="0"/>
                        </a:rPr>
                        <a:t> Titel, Organisatorisk placering</a:t>
                      </a:r>
                      <a:r>
                        <a:rPr lang="da-DK" sz="900" b="0" baseline="0" dirty="0">
                          <a:latin typeface="Verdana" panose="020B0604030504040204" pitchFamily="34" charset="0"/>
                          <a:ea typeface="Verdana" panose="020B0604030504040204" pitchFamily="34" charset="0"/>
                          <a:cs typeface="Verdana" panose="020B0604030504040204" pitchFamily="34" charset="0"/>
                        </a:rPr>
                        <a:t>)</a:t>
                      </a:r>
                    </a:p>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832658"/>
                  </a:ext>
                </a:extLst>
              </a:tr>
            </a:tbl>
          </a:graphicData>
        </a:graphic>
      </p:graphicFrame>
      <p:graphicFrame>
        <p:nvGraphicFramePr>
          <p:cNvPr id="3" name="Tabel 2">
            <a:extLst>
              <a:ext uri="{FF2B5EF4-FFF2-40B4-BE49-F238E27FC236}">
                <a16:creationId xmlns:a16="http://schemas.microsoft.com/office/drawing/2014/main" id="{5CCC8BDB-4E5C-2726-7793-C2919E774568}"/>
              </a:ext>
            </a:extLst>
          </p:cNvPr>
          <p:cNvGraphicFramePr>
            <a:graphicFrameLocks noGrp="1"/>
          </p:cNvGraphicFramePr>
          <p:nvPr>
            <p:extLst>
              <p:ext uri="{D42A27DB-BD31-4B8C-83A1-F6EECF244321}">
                <p14:modId xmlns:p14="http://schemas.microsoft.com/office/powerpoint/2010/main" val="4281386691"/>
              </p:ext>
            </p:extLst>
          </p:nvPr>
        </p:nvGraphicFramePr>
        <p:xfrm>
          <a:off x="55871" y="6466788"/>
          <a:ext cx="4685810" cy="350640"/>
        </p:xfrm>
        <a:graphic>
          <a:graphicData uri="http://schemas.openxmlformats.org/drawingml/2006/table">
            <a:tbl>
              <a:tblPr firstRow="1" bandRow="1">
                <a:tableStyleId>{2D5ABB26-0587-4C30-8999-92F81FD0307C}</a:tableStyleId>
              </a:tblPr>
              <a:tblGrid>
                <a:gridCol w="937162">
                  <a:extLst>
                    <a:ext uri="{9D8B030D-6E8A-4147-A177-3AD203B41FA5}">
                      <a16:colId xmlns:a16="http://schemas.microsoft.com/office/drawing/2014/main" val="2288646901"/>
                    </a:ext>
                  </a:extLst>
                </a:gridCol>
                <a:gridCol w="937162">
                  <a:extLst>
                    <a:ext uri="{9D8B030D-6E8A-4147-A177-3AD203B41FA5}">
                      <a16:colId xmlns:a16="http://schemas.microsoft.com/office/drawing/2014/main" val="1755846316"/>
                    </a:ext>
                  </a:extLst>
                </a:gridCol>
                <a:gridCol w="937162">
                  <a:extLst>
                    <a:ext uri="{9D8B030D-6E8A-4147-A177-3AD203B41FA5}">
                      <a16:colId xmlns:a16="http://schemas.microsoft.com/office/drawing/2014/main" val="1100586217"/>
                    </a:ext>
                  </a:extLst>
                </a:gridCol>
                <a:gridCol w="937162">
                  <a:extLst>
                    <a:ext uri="{9D8B030D-6E8A-4147-A177-3AD203B41FA5}">
                      <a16:colId xmlns:a16="http://schemas.microsoft.com/office/drawing/2014/main" val="4027330119"/>
                    </a:ext>
                  </a:extLst>
                </a:gridCol>
                <a:gridCol w="937162">
                  <a:extLst>
                    <a:ext uri="{9D8B030D-6E8A-4147-A177-3AD203B41FA5}">
                      <a16:colId xmlns:a16="http://schemas.microsoft.com/office/drawing/2014/main" val="305885848"/>
                    </a:ext>
                  </a:extLst>
                </a:gridCol>
              </a:tblGrid>
              <a:tr h="350640">
                <a:tc>
                  <a:txBody>
                    <a:bodyPr/>
                    <a:lstStyle/>
                    <a:p>
                      <a:pPr algn="ctr">
                        <a:spcBef>
                          <a:spcPts val="1000"/>
                        </a:spcBef>
                        <a:spcAft>
                          <a:spcPts val="0"/>
                        </a:spcAft>
                      </a:pPr>
                      <a:r>
                        <a:rPr lang="da-DK" sz="700" b="0" dirty="0">
                          <a:effectLst/>
                          <a:latin typeface="Verdana" panose="020B0604030504040204" pitchFamily="34" charset="0"/>
                          <a:ea typeface="Verdana" panose="020B0604030504040204" pitchFamily="34" charset="0"/>
                          <a:cs typeface="Verdana" panose="020B0604030504040204" pitchFamily="34" charset="0"/>
                        </a:rPr>
                        <a:t>Meget langt fra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Utilstrækkeligt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Tilstrækkeligt / Jævnt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Godt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Meget tæt på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32011375"/>
                  </a:ext>
                </a:extLst>
              </a:tr>
            </a:tbl>
          </a:graphicData>
        </a:graphic>
      </p:graphicFrame>
    </p:spTree>
    <p:extLst>
      <p:ext uri="{BB962C8B-B14F-4D97-AF65-F5344CB8AC3E}">
        <p14:creationId xmlns:p14="http://schemas.microsoft.com/office/powerpoint/2010/main" val="462380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683396" y="285841"/>
            <a:ext cx="9071858" cy="553998"/>
          </a:xfrm>
          <a:prstGeom prst="rect">
            <a:avLst/>
          </a:prstGeom>
          <a:noFill/>
        </p:spPr>
        <p:txBody>
          <a:bodyPr wrap="square" rtlCol="0">
            <a:spAutoFit/>
          </a:bodyPr>
          <a:lstStyle/>
          <a:p>
            <a:r>
              <a:rPr lang="da-DK" sz="3000" b="1" dirty="0"/>
              <a:t>Hvordan bruges innovationshuset?</a:t>
            </a:r>
          </a:p>
        </p:txBody>
      </p:sp>
      <p:pic>
        <p:nvPicPr>
          <p:cNvPr id="3" name="Billede 2">
            <a:extLst>
              <a:ext uri="{FF2B5EF4-FFF2-40B4-BE49-F238E27FC236}">
                <a16:creationId xmlns:a16="http://schemas.microsoft.com/office/drawing/2014/main" id="{E3B20C49-C8B4-A00F-8B2C-D793670D3414}"/>
              </a:ext>
            </a:extLst>
          </p:cNvPr>
          <p:cNvPicPr>
            <a:picLocks noChangeAspect="1"/>
          </p:cNvPicPr>
          <p:nvPr/>
        </p:nvPicPr>
        <p:blipFill>
          <a:blip r:embed="rId3"/>
          <a:stretch>
            <a:fillRect/>
          </a:stretch>
        </p:blipFill>
        <p:spPr>
          <a:xfrm>
            <a:off x="9613747" y="2381829"/>
            <a:ext cx="1187430" cy="590704"/>
          </a:xfrm>
          <a:prstGeom prst="rect">
            <a:avLst/>
          </a:prstGeom>
        </p:spPr>
      </p:pic>
      <p:sp>
        <p:nvSpPr>
          <p:cNvPr id="4" name="Rektangel: afrundede hjørner 3">
            <a:extLst>
              <a:ext uri="{FF2B5EF4-FFF2-40B4-BE49-F238E27FC236}">
                <a16:creationId xmlns:a16="http://schemas.microsoft.com/office/drawing/2014/main" id="{459EEED5-75E2-23D1-6A29-D5B58FA8213D}"/>
              </a:ext>
            </a:extLst>
          </p:cNvPr>
          <p:cNvSpPr/>
          <p:nvPr/>
        </p:nvSpPr>
        <p:spPr>
          <a:xfrm>
            <a:off x="804436" y="2203199"/>
            <a:ext cx="10906918" cy="944282"/>
          </a:xfrm>
          <a:prstGeom prst="roundRect">
            <a:avLst>
              <a:gd name="adj" fmla="val 12585"/>
            </a:avLst>
          </a:prstGeom>
          <a:noFill/>
          <a:ln w="254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t"/>
          <a:lstStyle/>
          <a:p>
            <a:r>
              <a:rPr lang="da-DK" sz="1200" b="1" dirty="0">
                <a:solidFill>
                  <a:schemeClr val="tx1"/>
                </a:solidFill>
                <a:latin typeface="Verdana" panose="020B0604030504040204" pitchFamily="34" charset="0"/>
                <a:ea typeface="Verdana" panose="020B0604030504040204" pitchFamily="34" charset="0"/>
              </a:rPr>
              <a:t>2: Find relevant område i Innovationshuset</a:t>
            </a:r>
          </a:p>
          <a:p>
            <a:r>
              <a:rPr lang="da-DK" sz="1200" dirty="0">
                <a:solidFill>
                  <a:schemeClr val="tx1"/>
                </a:solidFill>
                <a:latin typeface="Verdana" panose="020B0604030504040204" pitchFamily="34" charset="0"/>
                <a:ea typeface="Verdana" panose="020B0604030504040204" pitchFamily="34" charset="0"/>
              </a:rPr>
              <a:t>På slide 3-4 kan du danne dig overblik over elementerne i </a:t>
            </a:r>
          </a:p>
          <a:p>
            <a:r>
              <a:rPr lang="da-DK" sz="1200" dirty="0">
                <a:solidFill>
                  <a:schemeClr val="tx1"/>
                </a:solidFill>
                <a:latin typeface="Verdana" panose="020B0604030504040204" pitchFamily="34" charset="0"/>
                <a:ea typeface="Verdana" panose="020B0604030504040204" pitchFamily="34" charset="0"/>
              </a:rPr>
              <a:t>Innovationshuset og finde den/de overskrift(er) der vedrører </a:t>
            </a:r>
          </a:p>
          <a:p>
            <a:r>
              <a:rPr lang="da-DK" sz="1200" dirty="0">
                <a:solidFill>
                  <a:schemeClr val="tx1"/>
                </a:solidFill>
                <a:latin typeface="Verdana" panose="020B0604030504040204" pitchFamily="34" charset="0"/>
                <a:ea typeface="Verdana" panose="020B0604030504040204" pitchFamily="34" charset="0"/>
              </a:rPr>
              <a:t>den ledelsesopgave du står overfor.</a:t>
            </a:r>
          </a:p>
        </p:txBody>
      </p:sp>
      <p:pic>
        <p:nvPicPr>
          <p:cNvPr id="5" name="Billede 4">
            <a:extLst>
              <a:ext uri="{FF2B5EF4-FFF2-40B4-BE49-F238E27FC236}">
                <a16:creationId xmlns:a16="http://schemas.microsoft.com/office/drawing/2014/main" id="{92D30A73-470F-3825-D56A-A3C60C7657D8}"/>
              </a:ext>
            </a:extLst>
          </p:cNvPr>
          <p:cNvPicPr>
            <a:picLocks noChangeAspect="1"/>
          </p:cNvPicPr>
          <p:nvPr/>
        </p:nvPicPr>
        <p:blipFill>
          <a:blip r:embed="rId4"/>
          <a:stretch>
            <a:fillRect/>
          </a:stretch>
        </p:blipFill>
        <p:spPr>
          <a:xfrm>
            <a:off x="7903937" y="2373879"/>
            <a:ext cx="1187430" cy="590704"/>
          </a:xfrm>
          <a:prstGeom prst="rect">
            <a:avLst/>
          </a:prstGeom>
        </p:spPr>
      </p:pic>
      <p:cxnSp>
        <p:nvCxnSpPr>
          <p:cNvPr id="9" name="Lige pilforbindelse 8">
            <a:extLst>
              <a:ext uri="{FF2B5EF4-FFF2-40B4-BE49-F238E27FC236}">
                <a16:creationId xmlns:a16="http://schemas.microsoft.com/office/drawing/2014/main" id="{B13FACE3-0377-A786-D058-879B94FB2E8E}"/>
              </a:ext>
            </a:extLst>
          </p:cNvPr>
          <p:cNvCxnSpPr/>
          <p:nvPr/>
        </p:nvCxnSpPr>
        <p:spPr>
          <a:xfrm>
            <a:off x="9267094" y="2669231"/>
            <a:ext cx="246184" cy="0"/>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Ellipse 9">
            <a:extLst>
              <a:ext uri="{FF2B5EF4-FFF2-40B4-BE49-F238E27FC236}">
                <a16:creationId xmlns:a16="http://schemas.microsoft.com/office/drawing/2014/main" id="{D1E732D5-5669-E5E5-3624-703A0892C02B}"/>
              </a:ext>
            </a:extLst>
          </p:cNvPr>
          <p:cNvSpPr/>
          <p:nvPr/>
        </p:nvSpPr>
        <p:spPr>
          <a:xfrm>
            <a:off x="7971757" y="2504355"/>
            <a:ext cx="504027" cy="117728"/>
          </a:xfrm>
          <a:prstGeom prst="ellipse">
            <a:avLst/>
          </a:prstGeom>
          <a:noFill/>
          <a:ln w="19050">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2" name="Ellipse 11">
            <a:extLst>
              <a:ext uri="{FF2B5EF4-FFF2-40B4-BE49-F238E27FC236}">
                <a16:creationId xmlns:a16="http://schemas.microsoft.com/office/drawing/2014/main" id="{B9A69379-BFE2-4227-0031-38A3D1152CEF}"/>
              </a:ext>
            </a:extLst>
          </p:cNvPr>
          <p:cNvSpPr/>
          <p:nvPr/>
        </p:nvSpPr>
        <p:spPr>
          <a:xfrm>
            <a:off x="9902293" y="2540029"/>
            <a:ext cx="246685" cy="105808"/>
          </a:xfrm>
          <a:prstGeom prst="ellipse">
            <a:avLst/>
          </a:prstGeom>
          <a:noFill/>
          <a:ln w="19050">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3" name="Tekstfelt 12">
            <a:extLst>
              <a:ext uri="{FF2B5EF4-FFF2-40B4-BE49-F238E27FC236}">
                <a16:creationId xmlns:a16="http://schemas.microsoft.com/office/drawing/2014/main" id="{FEA5F5D3-5415-94EC-9910-0146F0CCFD0D}"/>
              </a:ext>
            </a:extLst>
          </p:cNvPr>
          <p:cNvSpPr txBox="1"/>
          <p:nvPr/>
        </p:nvSpPr>
        <p:spPr>
          <a:xfrm>
            <a:off x="7381557" y="2569459"/>
            <a:ext cx="492443" cy="215444"/>
          </a:xfrm>
          <a:prstGeom prst="rect">
            <a:avLst/>
          </a:prstGeom>
          <a:noFill/>
        </p:spPr>
        <p:txBody>
          <a:bodyPr wrap="none" rtlCol="0">
            <a:spAutoFit/>
          </a:bodyPr>
          <a:lstStyle/>
          <a:p>
            <a:r>
              <a:rPr lang="da-DK" sz="800" i="1" dirty="0">
                <a:solidFill>
                  <a:schemeClr val="bg1">
                    <a:lumMod val="50000"/>
                  </a:schemeClr>
                </a:solidFill>
                <a:latin typeface="Verdana" panose="020B0604030504040204" pitchFamily="34" charset="0"/>
                <a:ea typeface="Verdana" panose="020B0604030504040204" pitchFamily="34" charset="0"/>
              </a:rPr>
              <a:t>F.eks.</a:t>
            </a:r>
          </a:p>
        </p:txBody>
      </p:sp>
      <p:sp>
        <p:nvSpPr>
          <p:cNvPr id="17" name="Rektangel: afrundede hjørner 16">
            <a:extLst>
              <a:ext uri="{FF2B5EF4-FFF2-40B4-BE49-F238E27FC236}">
                <a16:creationId xmlns:a16="http://schemas.microsoft.com/office/drawing/2014/main" id="{8A96181C-F89C-8F1B-AFF7-97BCED9FD4F8}"/>
              </a:ext>
            </a:extLst>
          </p:cNvPr>
          <p:cNvSpPr/>
          <p:nvPr/>
        </p:nvSpPr>
        <p:spPr>
          <a:xfrm>
            <a:off x="795551" y="1057534"/>
            <a:ext cx="10906918" cy="944282"/>
          </a:xfrm>
          <a:prstGeom prst="roundRect">
            <a:avLst>
              <a:gd name="adj" fmla="val 15113"/>
            </a:avLst>
          </a:prstGeom>
          <a:noFill/>
          <a:ln w="254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t"/>
          <a:lstStyle/>
          <a:p>
            <a:r>
              <a:rPr lang="da-DK" sz="1200" b="1" dirty="0">
                <a:solidFill>
                  <a:schemeClr val="tx1"/>
                </a:solidFill>
                <a:latin typeface="Verdana" panose="020B0604030504040204" pitchFamily="34" charset="0"/>
                <a:ea typeface="Verdana" panose="020B0604030504040204" pitchFamily="34" charset="0"/>
              </a:rPr>
              <a:t>1: Tag afsæt i din ledelsesopgave</a:t>
            </a:r>
          </a:p>
          <a:p>
            <a:r>
              <a:rPr lang="da-DK" sz="1200" dirty="0">
                <a:solidFill>
                  <a:schemeClr val="tx1"/>
                </a:solidFill>
                <a:latin typeface="Verdana" panose="020B0604030504040204" pitchFamily="34" charset="0"/>
                <a:ea typeface="Verdana" panose="020B0604030504040204" pitchFamily="34" charset="0"/>
              </a:rPr>
              <a:t>Det kan være relevant at kigge i Innovationshuset, hvis du står </a:t>
            </a:r>
          </a:p>
          <a:p>
            <a:r>
              <a:rPr lang="da-DK" sz="1200" dirty="0">
                <a:solidFill>
                  <a:schemeClr val="tx1"/>
                </a:solidFill>
                <a:latin typeface="Verdana" panose="020B0604030504040204" pitchFamily="34" charset="0"/>
                <a:ea typeface="Verdana" panose="020B0604030504040204" pitchFamily="34" charset="0"/>
              </a:rPr>
              <a:t>overfor en ledelsesopgave eller problemstilling, der vedrører </a:t>
            </a:r>
            <a:br>
              <a:rPr lang="da-DK" sz="1200" dirty="0">
                <a:solidFill>
                  <a:schemeClr val="tx1"/>
                </a:solidFill>
                <a:latin typeface="Verdana" panose="020B0604030504040204" pitchFamily="34" charset="0"/>
                <a:ea typeface="Verdana" panose="020B0604030504040204" pitchFamily="34" charset="0"/>
              </a:rPr>
            </a:br>
            <a:r>
              <a:rPr lang="da-DK" sz="1200" dirty="0">
                <a:solidFill>
                  <a:schemeClr val="tx1"/>
                </a:solidFill>
                <a:latin typeface="Verdana" panose="020B0604030504040204" pitchFamily="34" charset="0"/>
                <a:ea typeface="Verdana" panose="020B0604030504040204" pitchFamily="34" charset="0"/>
              </a:rPr>
              <a:t>organisering eller understøttelse af innovationsindsatsen i RM.</a:t>
            </a:r>
          </a:p>
        </p:txBody>
      </p:sp>
      <p:sp>
        <p:nvSpPr>
          <p:cNvPr id="18" name="Rektangel: afrundede hjørner 17">
            <a:extLst>
              <a:ext uri="{FF2B5EF4-FFF2-40B4-BE49-F238E27FC236}">
                <a16:creationId xmlns:a16="http://schemas.microsoft.com/office/drawing/2014/main" id="{7E3EAD47-7798-F066-258C-251F2BC50578}"/>
              </a:ext>
            </a:extLst>
          </p:cNvPr>
          <p:cNvSpPr/>
          <p:nvPr/>
        </p:nvSpPr>
        <p:spPr>
          <a:xfrm>
            <a:off x="795551" y="3326111"/>
            <a:ext cx="10906918" cy="944282"/>
          </a:xfrm>
          <a:prstGeom prst="roundRect">
            <a:avLst>
              <a:gd name="adj" fmla="val 15113"/>
            </a:avLst>
          </a:prstGeom>
          <a:noFill/>
          <a:ln w="254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t"/>
          <a:lstStyle/>
          <a:p>
            <a:r>
              <a:rPr lang="da-DK" sz="1200" b="1" dirty="0">
                <a:solidFill>
                  <a:schemeClr val="tx1"/>
                </a:solidFill>
                <a:latin typeface="Verdana" panose="020B0604030504040204" pitchFamily="34" charset="0"/>
                <a:ea typeface="Verdana" panose="020B0604030504040204" pitchFamily="34" charset="0"/>
              </a:rPr>
              <a:t>3: Orienter dig i arkene</a:t>
            </a:r>
          </a:p>
          <a:p>
            <a:r>
              <a:rPr lang="da-DK" sz="1200" dirty="0">
                <a:solidFill>
                  <a:schemeClr val="tx1"/>
                </a:solidFill>
                <a:latin typeface="Verdana" panose="020B0604030504040204" pitchFamily="34" charset="0"/>
                <a:ea typeface="Verdana" panose="020B0604030504040204" pitchFamily="34" charset="0"/>
              </a:rPr>
              <a:t>Under hver overskrift i Innovationshuset er der udarbejdet et </a:t>
            </a:r>
            <a:br>
              <a:rPr lang="da-DK" sz="1200" dirty="0">
                <a:solidFill>
                  <a:schemeClr val="tx1"/>
                </a:solidFill>
                <a:latin typeface="Verdana" panose="020B0604030504040204" pitchFamily="34" charset="0"/>
                <a:ea typeface="Verdana" panose="020B0604030504040204" pitchFamily="34" charset="0"/>
              </a:rPr>
            </a:br>
            <a:r>
              <a:rPr lang="da-DK" sz="1200" dirty="0">
                <a:solidFill>
                  <a:schemeClr val="tx1"/>
                </a:solidFill>
                <a:latin typeface="Verdana" panose="020B0604030504040204" pitchFamily="34" charset="0"/>
                <a:ea typeface="Verdana" panose="020B0604030504040204" pitchFamily="34" charset="0"/>
              </a:rPr>
              <a:t>ark med indikatorer og forhold, der kan være relevante at overveje </a:t>
            </a:r>
            <a:br>
              <a:rPr lang="da-DK" sz="1200" dirty="0">
                <a:solidFill>
                  <a:schemeClr val="tx1"/>
                </a:solidFill>
                <a:latin typeface="Verdana" panose="020B0604030504040204" pitchFamily="34" charset="0"/>
                <a:ea typeface="Verdana" panose="020B0604030504040204" pitchFamily="34" charset="0"/>
              </a:rPr>
            </a:br>
            <a:r>
              <a:rPr lang="da-DK" sz="1200" dirty="0">
                <a:solidFill>
                  <a:schemeClr val="tx1"/>
                </a:solidFill>
                <a:latin typeface="Verdana" panose="020B0604030504040204" pitchFamily="34" charset="0"/>
                <a:ea typeface="Verdana" panose="020B0604030504040204" pitchFamily="34" charset="0"/>
              </a:rPr>
              <a:t>og drøfte i relation til den konkrete opgave.</a:t>
            </a:r>
          </a:p>
        </p:txBody>
      </p:sp>
      <p:pic>
        <p:nvPicPr>
          <p:cNvPr id="21" name="Billede 20">
            <a:extLst>
              <a:ext uri="{FF2B5EF4-FFF2-40B4-BE49-F238E27FC236}">
                <a16:creationId xmlns:a16="http://schemas.microsoft.com/office/drawing/2014/main" id="{96286BAC-B102-DB08-8D19-B3AF0B12050C}"/>
              </a:ext>
            </a:extLst>
          </p:cNvPr>
          <p:cNvPicPr>
            <a:picLocks noChangeAspect="1"/>
          </p:cNvPicPr>
          <p:nvPr/>
        </p:nvPicPr>
        <p:blipFill rotWithShape="1">
          <a:blip r:embed="rId5"/>
          <a:srcRect t="5385" b="5128"/>
          <a:stretch/>
        </p:blipFill>
        <p:spPr>
          <a:xfrm>
            <a:off x="8020186" y="3543438"/>
            <a:ext cx="911195" cy="509627"/>
          </a:xfrm>
          <a:prstGeom prst="rect">
            <a:avLst/>
          </a:prstGeom>
        </p:spPr>
      </p:pic>
      <p:sp>
        <p:nvSpPr>
          <p:cNvPr id="24" name="Ellipse 23">
            <a:extLst>
              <a:ext uri="{FF2B5EF4-FFF2-40B4-BE49-F238E27FC236}">
                <a16:creationId xmlns:a16="http://schemas.microsoft.com/office/drawing/2014/main" id="{7C6D6899-1D3C-A928-1220-7B11D6DFDB04}"/>
              </a:ext>
            </a:extLst>
          </p:cNvPr>
          <p:cNvSpPr/>
          <p:nvPr/>
        </p:nvSpPr>
        <p:spPr>
          <a:xfrm>
            <a:off x="7956689" y="3604846"/>
            <a:ext cx="202573" cy="341532"/>
          </a:xfrm>
          <a:prstGeom prst="ellipse">
            <a:avLst/>
          </a:prstGeom>
          <a:noFill/>
          <a:ln w="19050">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6" name="Rektangel: afrundede hjørner 25">
            <a:extLst>
              <a:ext uri="{FF2B5EF4-FFF2-40B4-BE49-F238E27FC236}">
                <a16:creationId xmlns:a16="http://schemas.microsoft.com/office/drawing/2014/main" id="{4499A078-E1D7-3106-A8F8-7D7E7794AD5B}"/>
              </a:ext>
            </a:extLst>
          </p:cNvPr>
          <p:cNvSpPr/>
          <p:nvPr/>
        </p:nvSpPr>
        <p:spPr>
          <a:xfrm>
            <a:off x="789691" y="4445666"/>
            <a:ext cx="10906918" cy="1541896"/>
          </a:xfrm>
          <a:prstGeom prst="roundRect">
            <a:avLst>
              <a:gd name="adj" fmla="val 8840"/>
            </a:avLst>
          </a:prstGeom>
          <a:noFill/>
          <a:ln w="254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t"/>
          <a:lstStyle/>
          <a:p>
            <a:r>
              <a:rPr lang="da-DK" sz="1200" b="1" dirty="0">
                <a:solidFill>
                  <a:schemeClr val="tx1"/>
                </a:solidFill>
                <a:latin typeface="Verdana" panose="020B0604030504040204" pitchFamily="34" charset="0"/>
                <a:ea typeface="Verdana" panose="020B0604030504040204" pitchFamily="34" charset="0"/>
              </a:rPr>
              <a:t>4: Brug arket som afsæt for selvevaluering</a:t>
            </a:r>
          </a:p>
          <a:p>
            <a:r>
              <a:rPr lang="da-DK" sz="1200" dirty="0">
                <a:solidFill>
                  <a:schemeClr val="tx1"/>
                </a:solidFill>
                <a:latin typeface="Verdana" panose="020B0604030504040204" pitchFamily="34" charset="0"/>
                <a:ea typeface="Verdana" panose="020B0604030504040204" pitchFamily="34" charset="0"/>
              </a:rPr>
              <a:t>Under de enkelte indikatorer er der en hjælpetekst, der er formuleret </a:t>
            </a:r>
            <a:br>
              <a:rPr lang="da-DK" sz="1200" dirty="0">
                <a:solidFill>
                  <a:schemeClr val="tx1"/>
                </a:solidFill>
                <a:latin typeface="Verdana" panose="020B0604030504040204" pitchFamily="34" charset="0"/>
                <a:ea typeface="Verdana" panose="020B0604030504040204" pitchFamily="34" charset="0"/>
              </a:rPr>
            </a:br>
            <a:r>
              <a:rPr lang="da-DK" sz="1200" dirty="0">
                <a:solidFill>
                  <a:schemeClr val="tx1"/>
                </a:solidFill>
                <a:latin typeface="Verdana" panose="020B0604030504040204" pitchFamily="34" charset="0"/>
                <a:ea typeface="Verdana" panose="020B0604030504040204" pitchFamily="34" charset="0"/>
              </a:rPr>
              <a:t>så den kan danne afsæt for en selvevaluering af den nuværende status. </a:t>
            </a:r>
          </a:p>
          <a:p>
            <a:r>
              <a:rPr lang="da-DK" sz="1200" dirty="0">
                <a:solidFill>
                  <a:schemeClr val="tx1"/>
                </a:solidFill>
                <a:latin typeface="Verdana" panose="020B0604030504040204" pitchFamily="34" charset="0"/>
                <a:ea typeface="Verdana" panose="020B0604030504040204" pitchFamily="34" charset="0"/>
              </a:rPr>
              <a:t>På denne måde kan du holde de forskellige indikatorer op mod hinanden </a:t>
            </a:r>
          </a:p>
          <a:p>
            <a:r>
              <a:rPr lang="da-DK" sz="1200" dirty="0">
                <a:solidFill>
                  <a:schemeClr val="tx1"/>
                </a:solidFill>
                <a:latin typeface="Verdana" panose="020B0604030504040204" pitchFamily="34" charset="0"/>
                <a:ea typeface="Verdana" panose="020B0604030504040204" pitchFamily="34" charset="0"/>
              </a:rPr>
              <a:t>og danne dig et indtryk af, om der er beslægtede problemstillinger eller </a:t>
            </a:r>
            <a:br>
              <a:rPr lang="da-DK" sz="1200" dirty="0">
                <a:solidFill>
                  <a:schemeClr val="tx1"/>
                </a:solidFill>
                <a:latin typeface="Verdana" panose="020B0604030504040204" pitchFamily="34" charset="0"/>
                <a:ea typeface="Verdana" panose="020B0604030504040204" pitchFamily="34" charset="0"/>
              </a:rPr>
            </a:br>
            <a:r>
              <a:rPr lang="da-DK" sz="1200" dirty="0">
                <a:solidFill>
                  <a:schemeClr val="tx1"/>
                </a:solidFill>
                <a:latin typeface="Verdana" panose="020B0604030504040204" pitchFamily="34" charset="0"/>
                <a:ea typeface="Verdana" panose="020B0604030504040204" pitchFamily="34" charset="0"/>
              </a:rPr>
              <a:t>forhold, der kunne være særlige vigtige at sætte fokus på i din </a:t>
            </a:r>
            <a:br>
              <a:rPr lang="da-DK" sz="1200" dirty="0">
                <a:solidFill>
                  <a:schemeClr val="tx1"/>
                </a:solidFill>
                <a:latin typeface="Verdana" panose="020B0604030504040204" pitchFamily="34" charset="0"/>
                <a:ea typeface="Verdana" panose="020B0604030504040204" pitchFamily="34" charset="0"/>
              </a:rPr>
            </a:br>
            <a:r>
              <a:rPr lang="da-DK" sz="1200" dirty="0">
                <a:solidFill>
                  <a:schemeClr val="tx1"/>
                </a:solidFill>
                <a:latin typeface="Verdana" panose="020B0604030504040204" pitchFamily="34" charset="0"/>
                <a:ea typeface="Verdana" panose="020B0604030504040204" pitchFamily="34" charset="0"/>
              </a:rPr>
              <a:t>ledelsesopgave.</a:t>
            </a:r>
            <a:endParaRPr lang="da-DK" sz="1200" dirty="0">
              <a:solidFill>
                <a:schemeClr val="tx1"/>
              </a:solidFill>
              <a:highlight>
                <a:srgbClr val="FFFF00"/>
              </a:highlight>
              <a:latin typeface="Verdana" panose="020B0604030504040204" pitchFamily="34" charset="0"/>
              <a:ea typeface="Verdana" panose="020B0604030504040204" pitchFamily="34" charset="0"/>
            </a:endParaRPr>
          </a:p>
        </p:txBody>
      </p:sp>
      <p:pic>
        <p:nvPicPr>
          <p:cNvPr id="27" name="Billede 26">
            <a:extLst>
              <a:ext uri="{FF2B5EF4-FFF2-40B4-BE49-F238E27FC236}">
                <a16:creationId xmlns:a16="http://schemas.microsoft.com/office/drawing/2014/main" id="{5B6E9155-4ACC-B88C-B7EE-11A25AE5CA8D}"/>
              </a:ext>
            </a:extLst>
          </p:cNvPr>
          <p:cNvPicPr>
            <a:picLocks noChangeAspect="1"/>
          </p:cNvPicPr>
          <p:nvPr/>
        </p:nvPicPr>
        <p:blipFill rotWithShape="1">
          <a:blip r:embed="rId5"/>
          <a:srcRect t="5385" b="5128"/>
          <a:stretch/>
        </p:blipFill>
        <p:spPr>
          <a:xfrm>
            <a:off x="8014326" y="4935559"/>
            <a:ext cx="911195" cy="509627"/>
          </a:xfrm>
          <a:prstGeom prst="rect">
            <a:avLst/>
          </a:prstGeom>
        </p:spPr>
      </p:pic>
      <p:sp>
        <p:nvSpPr>
          <p:cNvPr id="28" name="Ellipse 27">
            <a:extLst>
              <a:ext uri="{FF2B5EF4-FFF2-40B4-BE49-F238E27FC236}">
                <a16:creationId xmlns:a16="http://schemas.microsoft.com/office/drawing/2014/main" id="{09E3EBF3-8026-DE34-5D65-45D0B9E6CDCA}"/>
              </a:ext>
            </a:extLst>
          </p:cNvPr>
          <p:cNvSpPr/>
          <p:nvPr/>
        </p:nvSpPr>
        <p:spPr>
          <a:xfrm>
            <a:off x="8092128" y="4970590"/>
            <a:ext cx="911195" cy="448219"/>
          </a:xfrm>
          <a:prstGeom prst="ellipse">
            <a:avLst/>
          </a:prstGeom>
          <a:noFill/>
          <a:ln w="19050">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9" name="Tekstfelt 28">
            <a:extLst>
              <a:ext uri="{FF2B5EF4-FFF2-40B4-BE49-F238E27FC236}">
                <a16:creationId xmlns:a16="http://schemas.microsoft.com/office/drawing/2014/main" id="{CD275F4E-031F-8497-AA0E-C36321081EE9}"/>
              </a:ext>
            </a:extLst>
          </p:cNvPr>
          <p:cNvSpPr txBox="1"/>
          <p:nvPr/>
        </p:nvSpPr>
        <p:spPr>
          <a:xfrm>
            <a:off x="789691" y="6266082"/>
            <a:ext cx="10906918" cy="446276"/>
          </a:xfrm>
          <a:prstGeom prst="rect">
            <a:avLst/>
          </a:prstGeom>
          <a:noFill/>
        </p:spPr>
        <p:txBody>
          <a:bodyPr wrap="square" rtlCol="0">
            <a:spAutoFit/>
          </a:bodyPr>
          <a:lstStyle/>
          <a:p>
            <a:pPr algn="ctr"/>
            <a:r>
              <a:rPr lang="da-DK" sz="1200" b="1" i="1" dirty="0">
                <a:latin typeface="Verdana" panose="020B0604030504040204" pitchFamily="34" charset="0"/>
                <a:ea typeface="Verdana" panose="020B0604030504040204" pitchFamily="34" charset="0"/>
              </a:rPr>
              <a:t>OBS: </a:t>
            </a:r>
          </a:p>
          <a:p>
            <a:pPr algn="ctr"/>
            <a:r>
              <a:rPr lang="da-DK" sz="1100" i="1" dirty="0">
                <a:latin typeface="Verdana" panose="020B0604030504040204" pitchFamily="34" charset="0"/>
                <a:ea typeface="Verdana" panose="020B0604030504040204" pitchFamily="34" charset="0"/>
              </a:rPr>
              <a:t>Hvis du vil dykke dybere ned i elementerne under de enkelte indikatorer vil det være oplagt at kigge videre i materialet under </a:t>
            </a:r>
            <a:r>
              <a:rPr lang="da-DK" sz="1100" i="1" dirty="0">
                <a:latin typeface="Verdana" panose="020B0604030504040204" pitchFamily="34" charset="0"/>
                <a:ea typeface="Verdana" panose="020B0604030504040204" pitchFamily="34" charset="0"/>
                <a:hlinkClick r:id="rId6"/>
              </a:rPr>
              <a:t>ISO 56000 standarden</a:t>
            </a:r>
            <a:endParaRPr lang="da-DK" sz="1100" i="1" dirty="0">
              <a:highlight>
                <a:srgbClr val="FFFF00"/>
              </a:highlight>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321472044"/>
      </p:ext>
    </p:extLst>
  </p:cSld>
  <p:clrMapOvr>
    <a:masterClrMapping/>
  </p:clrMapOvr>
  <p:extLst>
    <p:ext uri="{6950BFC3-D8DA-4A85-94F7-54DA5524770B}">
      <p188:commentRel xmlns:p188="http://schemas.microsoft.com/office/powerpoint/2018/8/main" r:id="rId2"/>
    </p:ext>
  </p:extLs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frundet rektangel 30"/>
          <p:cNvSpPr/>
          <p:nvPr/>
        </p:nvSpPr>
        <p:spPr>
          <a:xfrm>
            <a:off x="750768" y="875899"/>
            <a:ext cx="10818796" cy="538052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026" name="Picture 2" descr="https://intranet.rm.dk/globalassets/foralle/falles-grafik/falles-ikoner/falles-ikoner-uden-baggrund/hje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4593" y="1113710"/>
            <a:ext cx="4285377" cy="4825078"/>
          </a:xfrm>
          <a:prstGeom prst="rect">
            <a:avLst/>
          </a:prstGeom>
          <a:noFill/>
          <a:extLst>
            <a:ext uri="{909E8E84-426E-40DD-AFC4-6F175D3DCCD1}">
              <a14:hiddenFill xmlns:a14="http://schemas.microsoft.com/office/drawing/2010/main">
                <a:solidFill>
                  <a:srgbClr val="FFFFFF"/>
                </a:solidFill>
              </a14:hiddenFill>
            </a:ext>
          </a:extLst>
        </p:spPr>
      </p:pic>
      <p:sp>
        <p:nvSpPr>
          <p:cNvPr id="24" name="Afrundet rektangel 23"/>
          <p:cNvSpPr/>
          <p:nvPr/>
        </p:nvSpPr>
        <p:spPr>
          <a:xfrm>
            <a:off x="2165682" y="5226518"/>
            <a:ext cx="3031957" cy="508038"/>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Innovationsstøtte</a:t>
            </a:r>
          </a:p>
        </p:txBody>
      </p:sp>
      <p:sp>
        <p:nvSpPr>
          <p:cNvPr id="26" name="Afrundet rektangel 25"/>
          <p:cNvSpPr/>
          <p:nvPr/>
        </p:nvSpPr>
        <p:spPr>
          <a:xfrm>
            <a:off x="2273800" y="2327389"/>
            <a:ext cx="2964580" cy="508038"/>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Retning og lederskab</a:t>
            </a:r>
          </a:p>
        </p:txBody>
      </p:sp>
      <p:pic>
        <p:nvPicPr>
          <p:cNvPr id="1030" name="Picture 6" descr="https://intranet.rm.dk/globalassets/foralle/falles-grafik/falles-ikoner/falles-ikoner-uden-baggrund/introduktio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37336" y="5348795"/>
            <a:ext cx="279380" cy="329192"/>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s://intranet.rm.dk/globalassets/foralle/falles-grafik/falles-ikoner/falles-ikoner-uden-baggrund/megafon.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79853" y="2484845"/>
            <a:ext cx="324844" cy="246849"/>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https://intranet.rm.dk/globalassets/foralle/falles-grafik/falles-ikoner/falles-ikoner-uden-baggrund/vaerktoejskass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70380" y="5415635"/>
            <a:ext cx="263482" cy="214573"/>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https://intranet.rm.dk/globalassets/foralle/falles-grafik/falles-ikoner/falles-ikoner-uden-baggrund/vis-vejen.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28609" y="2420403"/>
            <a:ext cx="415056" cy="311292"/>
          </a:xfrm>
          <a:prstGeom prst="rect">
            <a:avLst/>
          </a:prstGeom>
          <a:noFill/>
          <a:extLst>
            <a:ext uri="{909E8E84-426E-40DD-AFC4-6F175D3DCCD1}">
              <a14:hiddenFill xmlns:a14="http://schemas.microsoft.com/office/drawing/2010/main">
                <a:solidFill>
                  <a:srgbClr val="FFFFFF"/>
                </a:solidFill>
              </a14:hiddenFill>
            </a:ext>
          </a:extLst>
        </p:spPr>
      </p:pic>
      <p:sp>
        <p:nvSpPr>
          <p:cNvPr id="48" name="Afrundet rektangel 47"/>
          <p:cNvSpPr/>
          <p:nvPr/>
        </p:nvSpPr>
        <p:spPr>
          <a:xfrm>
            <a:off x="5601900" y="3739154"/>
            <a:ext cx="1831118" cy="508038"/>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Samspil og partnerskaber</a:t>
            </a:r>
          </a:p>
        </p:txBody>
      </p:sp>
      <p:pic>
        <p:nvPicPr>
          <p:cNvPr id="1056" name="Picture 32" descr="https://intranet.rm.dk/globalassets/foralle/falles-grafik/falles-ikoner/falles-ikoner-uden-baggrund/tilbagepil.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49185" y="3141100"/>
            <a:ext cx="914661" cy="541310"/>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32" descr="https://intranet.rm.dk/globalassets/foralle/falles-grafik/falles-ikoner/falles-ikoner-uden-baggrund/tilbagepil.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flipV="1">
            <a:off x="6098423" y="4309248"/>
            <a:ext cx="902947" cy="534377"/>
          </a:xfrm>
          <a:prstGeom prst="rect">
            <a:avLst/>
          </a:prstGeom>
          <a:noFill/>
          <a:extLst>
            <a:ext uri="{909E8E84-426E-40DD-AFC4-6F175D3DCCD1}">
              <a14:hiddenFill xmlns:a14="http://schemas.microsoft.com/office/drawing/2010/main">
                <a:solidFill>
                  <a:srgbClr val="FFFFFF"/>
                </a:solidFill>
              </a14:hiddenFill>
            </a:ext>
          </a:extLst>
        </p:spPr>
      </p:pic>
      <p:sp>
        <p:nvSpPr>
          <p:cNvPr id="51" name="Tekstfelt 50"/>
          <p:cNvSpPr txBox="1"/>
          <p:nvPr/>
        </p:nvSpPr>
        <p:spPr>
          <a:xfrm>
            <a:off x="683396" y="285841"/>
            <a:ext cx="11276632" cy="553998"/>
          </a:xfrm>
          <a:prstGeom prst="rect">
            <a:avLst/>
          </a:prstGeom>
          <a:noFill/>
        </p:spPr>
        <p:txBody>
          <a:bodyPr wrap="square" rtlCol="0">
            <a:spAutoFit/>
          </a:bodyPr>
          <a:lstStyle/>
          <a:p>
            <a:r>
              <a:rPr lang="da-DK" sz="3000" b="1" dirty="0"/>
              <a:t>Innovation i Region Midtjylland – </a:t>
            </a:r>
            <a:r>
              <a:rPr lang="da-DK" sz="3000" b="1" dirty="0" err="1"/>
              <a:t>egenvurdering</a:t>
            </a:r>
            <a:r>
              <a:rPr lang="da-DK" sz="3000" b="1" dirty="0"/>
              <a:t> </a:t>
            </a:r>
            <a:r>
              <a:rPr lang="da-DK" sz="3000" b="1" dirty="0">
                <a:solidFill>
                  <a:srgbClr val="FF0000"/>
                </a:solidFill>
              </a:rPr>
              <a:t>(</a:t>
            </a:r>
            <a:r>
              <a:rPr lang="da-DK" sz="3000" b="1" i="1" dirty="0">
                <a:solidFill>
                  <a:srgbClr val="FF0000"/>
                </a:solidFill>
              </a:rPr>
              <a:t>EKSEMPEL</a:t>
            </a:r>
            <a:r>
              <a:rPr lang="da-DK" sz="3000" b="1" dirty="0">
                <a:solidFill>
                  <a:srgbClr val="FF0000"/>
                </a:solidFill>
              </a:rPr>
              <a:t>)</a:t>
            </a:r>
          </a:p>
        </p:txBody>
      </p:sp>
      <p:sp>
        <p:nvSpPr>
          <p:cNvPr id="52" name="Afrundet rektangel 51"/>
          <p:cNvSpPr/>
          <p:nvPr/>
        </p:nvSpPr>
        <p:spPr>
          <a:xfrm>
            <a:off x="1679394" y="1211062"/>
            <a:ext cx="1674644" cy="50803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Region Midtjylland</a:t>
            </a:r>
          </a:p>
        </p:txBody>
      </p:sp>
      <p:sp>
        <p:nvSpPr>
          <p:cNvPr id="23" name="Afrundet rektangel 22"/>
          <p:cNvSpPr/>
          <p:nvPr/>
        </p:nvSpPr>
        <p:spPr>
          <a:xfrm>
            <a:off x="2807578" y="3141100"/>
            <a:ext cx="1921031" cy="181381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Innovative</a:t>
            </a:r>
          </a:p>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aktiviteter</a:t>
            </a:r>
          </a:p>
        </p:txBody>
      </p:sp>
      <p:pic>
        <p:nvPicPr>
          <p:cNvPr id="1044" name="Picture 20" descr="https://intranet.rm.dk/globalassets/foralle/falles-grafik/falles-ikoner/falles-ikoner-uden-baggrund/tandhjul.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2969908" y="4416821"/>
            <a:ext cx="464567" cy="391852"/>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https://intranet.rm.dk/globalassets/foralle/falles-grafik/falles-ikoner/falles-ikoner-uden-baggrund/paere.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969908" y="3258132"/>
            <a:ext cx="483472" cy="392944"/>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https://intranet.rm.dk/globalassets/foralle/falles-grafik/falles-ikoner/falles-ikoner-uden-baggrund/pdsa.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151059" y="4416821"/>
            <a:ext cx="443651" cy="426804"/>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https://intranet.rm.dk/globalassets/foralle/falles-grafik/falles-ikoner/falles-ikoner-uden-baggrund/samarbejde3.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114175" y="3291009"/>
            <a:ext cx="480535" cy="384304"/>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4" descr="https://intranet.rm.dk/globalassets/foralle/falles-grafik/falles-ikoner/falles-ikoner-uden-baggrund/netvaerk.png">
            <a:extLst>
              <a:ext uri="{FF2B5EF4-FFF2-40B4-BE49-F238E27FC236}">
                <a16:creationId xmlns:a16="http://schemas.microsoft.com/office/drawing/2014/main" id="{9C6CAECC-77AA-D0D7-2607-BD8B0F78800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rot="375853">
            <a:off x="7247118" y="2723546"/>
            <a:ext cx="3941954" cy="3133056"/>
          </a:xfrm>
          <a:prstGeom prst="rect">
            <a:avLst/>
          </a:prstGeom>
          <a:noFill/>
          <a:extLst>
            <a:ext uri="{909E8E84-426E-40DD-AFC4-6F175D3DCCD1}">
              <a14:hiddenFill xmlns:a14="http://schemas.microsoft.com/office/drawing/2010/main">
                <a:solidFill>
                  <a:srgbClr val="FFFFFF"/>
                </a:solidFill>
              </a14:hiddenFill>
            </a:ext>
          </a:extLst>
        </p:spPr>
      </p:pic>
      <p:sp>
        <p:nvSpPr>
          <p:cNvPr id="3" name="Afrundet rektangel 32">
            <a:extLst>
              <a:ext uri="{FF2B5EF4-FFF2-40B4-BE49-F238E27FC236}">
                <a16:creationId xmlns:a16="http://schemas.microsoft.com/office/drawing/2014/main" id="{0D9A3CAC-E7FD-3E37-B64A-7AC8FF925846}"/>
              </a:ext>
            </a:extLst>
          </p:cNvPr>
          <p:cNvSpPr/>
          <p:nvPr/>
        </p:nvSpPr>
        <p:spPr>
          <a:xfrm>
            <a:off x="8665098" y="2263820"/>
            <a:ext cx="1623066" cy="50803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Økosystem</a:t>
            </a:r>
          </a:p>
        </p:txBody>
      </p:sp>
      <p:pic>
        <p:nvPicPr>
          <p:cNvPr id="4" name="Picture 4" descr="https://intranet.rm.dk/globalassets/foralle/falles-grafik/falles-ikoner/falles-ikoner-uden-baggrund/staa_fast.png">
            <a:extLst>
              <a:ext uri="{FF2B5EF4-FFF2-40B4-BE49-F238E27FC236}">
                <a16:creationId xmlns:a16="http://schemas.microsoft.com/office/drawing/2014/main" id="{41C8845D-EB1D-E00E-CDC9-9383145C9D53}"/>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740921" y="5027076"/>
            <a:ext cx="230551" cy="429947"/>
          </a:xfrm>
          <a:prstGeom prst="rect">
            <a:avLst/>
          </a:prstGeom>
          <a:noFill/>
          <a:extLst>
            <a:ext uri="{909E8E84-426E-40DD-AFC4-6F175D3DCCD1}">
              <a14:hiddenFill xmlns:a14="http://schemas.microsoft.com/office/drawing/2010/main">
                <a:solidFill>
                  <a:srgbClr val="FFFFFF"/>
                </a:solidFill>
              </a14:hiddenFill>
            </a:ext>
          </a:extLst>
        </p:spPr>
      </p:pic>
      <p:pic>
        <p:nvPicPr>
          <p:cNvPr id="5" name="Billede 4">
            <a:extLst>
              <a:ext uri="{FF2B5EF4-FFF2-40B4-BE49-F238E27FC236}">
                <a16:creationId xmlns:a16="http://schemas.microsoft.com/office/drawing/2014/main" id="{70E76CBA-8578-F1D8-034F-5FD0E91CFFC2}"/>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916841" y="2638039"/>
            <a:ext cx="453115" cy="416451"/>
          </a:xfrm>
          <a:prstGeom prst="rect">
            <a:avLst/>
          </a:prstGeom>
        </p:spPr>
      </p:pic>
      <p:pic>
        <p:nvPicPr>
          <p:cNvPr id="6" name="Billede 5">
            <a:extLst>
              <a:ext uri="{FF2B5EF4-FFF2-40B4-BE49-F238E27FC236}">
                <a16:creationId xmlns:a16="http://schemas.microsoft.com/office/drawing/2014/main" id="{6C4B73E1-4DCB-66FF-9AAA-1443628B5EEE}"/>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803304" y="3482874"/>
            <a:ext cx="636369" cy="379716"/>
          </a:xfrm>
          <a:prstGeom prst="rect">
            <a:avLst/>
          </a:prstGeom>
        </p:spPr>
      </p:pic>
      <p:pic>
        <p:nvPicPr>
          <p:cNvPr id="7" name="Billede 6">
            <a:extLst>
              <a:ext uri="{FF2B5EF4-FFF2-40B4-BE49-F238E27FC236}">
                <a16:creationId xmlns:a16="http://schemas.microsoft.com/office/drawing/2014/main" id="{2C09A770-452E-FCFB-8E63-69F230AE6813}"/>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7959600" y="4798980"/>
            <a:ext cx="462005" cy="453619"/>
          </a:xfrm>
          <a:prstGeom prst="rect">
            <a:avLst/>
          </a:prstGeom>
        </p:spPr>
      </p:pic>
      <p:pic>
        <p:nvPicPr>
          <p:cNvPr id="8" name="Billede 7">
            <a:extLst>
              <a:ext uri="{FF2B5EF4-FFF2-40B4-BE49-F238E27FC236}">
                <a16:creationId xmlns:a16="http://schemas.microsoft.com/office/drawing/2014/main" id="{6685312A-1FC3-D10D-221E-674E73E0F737}"/>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9016886" y="4079571"/>
            <a:ext cx="538746" cy="353351"/>
          </a:xfrm>
          <a:prstGeom prst="rect">
            <a:avLst/>
          </a:prstGeom>
        </p:spPr>
      </p:pic>
      <p:pic>
        <p:nvPicPr>
          <p:cNvPr id="9" name="Billede 8">
            <a:extLst>
              <a:ext uri="{FF2B5EF4-FFF2-40B4-BE49-F238E27FC236}">
                <a16:creationId xmlns:a16="http://schemas.microsoft.com/office/drawing/2014/main" id="{8D524E5B-63E9-6513-1400-55B340B95420}"/>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9755254" y="5027758"/>
            <a:ext cx="516441" cy="435195"/>
          </a:xfrm>
          <a:prstGeom prst="rect">
            <a:avLst/>
          </a:prstGeom>
        </p:spPr>
      </p:pic>
      <p:pic>
        <p:nvPicPr>
          <p:cNvPr id="10" name="Picture 2" descr="https://intranet.rm.dk/globalassets/foralle/falles-grafik/falles-ikoner/falles-ikoner-uden-baggrund/fabrik.png">
            <a:extLst>
              <a:ext uri="{FF2B5EF4-FFF2-40B4-BE49-F238E27FC236}">
                <a16:creationId xmlns:a16="http://schemas.microsoft.com/office/drawing/2014/main" id="{4ACEB6C6-DE4A-6A71-CD2E-528847190C9D}"/>
              </a:ext>
            </a:extLst>
          </p:cNvPr>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10348241" y="4149133"/>
            <a:ext cx="462897" cy="435196"/>
          </a:xfrm>
          <a:prstGeom prst="rect">
            <a:avLst/>
          </a:prstGeom>
          <a:noFill/>
          <a:extLst>
            <a:ext uri="{909E8E84-426E-40DD-AFC4-6F175D3DCCD1}">
              <a14:hiddenFill xmlns:a14="http://schemas.microsoft.com/office/drawing/2010/main">
                <a:solidFill>
                  <a:srgbClr val="FFFFFF"/>
                </a:solidFill>
              </a14:hiddenFill>
            </a:ext>
          </a:extLst>
        </p:spPr>
      </p:pic>
      <p:pic>
        <p:nvPicPr>
          <p:cNvPr id="11" name="Billede 10">
            <a:extLst>
              <a:ext uri="{FF2B5EF4-FFF2-40B4-BE49-F238E27FC236}">
                <a16:creationId xmlns:a16="http://schemas.microsoft.com/office/drawing/2014/main" id="{EB275774-DCAF-B0E6-6CA2-7EB0F12C62BB}"/>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8969818" y="3608591"/>
            <a:ext cx="496553" cy="296419"/>
          </a:xfrm>
          <a:prstGeom prst="rect">
            <a:avLst/>
          </a:prstGeom>
        </p:spPr>
      </p:pic>
      <p:pic>
        <p:nvPicPr>
          <p:cNvPr id="12" name="Billede 11">
            <a:extLst>
              <a:ext uri="{FF2B5EF4-FFF2-40B4-BE49-F238E27FC236}">
                <a16:creationId xmlns:a16="http://schemas.microsoft.com/office/drawing/2014/main" id="{A88A83F0-1A33-1777-F67A-E0AC90F28A26}"/>
              </a:ext>
            </a:extLst>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10045163" y="3075108"/>
            <a:ext cx="636369" cy="508931"/>
          </a:xfrm>
          <a:prstGeom prst="rect">
            <a:avLst/>
          </a:prstGeom>
        </p:spPr>
      </p:pic>
      <p:pic>
        <p:nvPicPr>
          <p:cNvPr id="13" name="Billede 12">
            <a:extLst>
              <a:ext uri="{FF2B5EF4-FFF2-40B4-BE49-F238E27FC236}">
                <a16:creationId xmlns:a16="http://schemas.microsoft.com/office/drawing/2014/main" id="{FA6CB85F-12CC-7E3C-477E-02F5ED988B93}"/>
              </a:ext>
            </a:extLst>
          </p:cNvPr>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8251463" y="4044480"/>
            <a:ext cx="376420" cy="418327"/>
          </a:xfrm>
          <a:prstGeom prst="rect">
            <a:avLst/>
          </a:prstGeom>
        </p:spPr>
      </p:pic>
      <p:pic>
        <p:nvPicPr>
          <p:cNvPr id="14" name="Billede 13">
            <a:extLst>
              <a:ext uri="{FF2B5EF4-FFF2-40B4-BE49-F238E27FC236}">
                <a16:creationId xmlns:a16="http://schemas.microsoft.com/office/drawing/2014/main" id="{8BECA122-1615-E156-7FFA-4192CF7421D6}"/>
              </a:ext>
            </a:extLst>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9627546" y="4378387"/>
            <a:ext cx="283675" cy="297961"/>
          </a:xfrm>
          <a:prstGeom prst="rect">
            <a:avLst/>
          </a:prstGeom>
        </p:spPr>
      </p:pic>
      <p:graphicFrame>
        <p:nvGraphicFramePr>
          <p:cNvPr id="15" name="Tabel 14">
            <a:extLst>
              <a:ext uri="{FF2B5EF4-FFF2-40B4-BE49-F238E27FC236}">
                <a16:creationId xmlns:a16="http://schemas.microsoft.com/office/drawing/2014/main" id="{289C5E29-31C0-F8FD-8F32-9097BA9EFB27}"/>
              </a:ext>
            </a:extLst>
          </p:cNvPr>
          <p:cNvGraphicFramePr>
            <a:graphicFrameLocks noGrp="1"/>
          </p:cNvGraphicFramePr>
          <p:nvPr>
            <p:extLst>
              <p:ext uri="{D42A27DB-BD31-4B8C-83A1-F6EECF244321}">
                <p14:modId xmlns:p14="http://schemas.microsoft.com/office/powerpoint/2010/main" val="2025000687"/>
              </p:ext>
            </p:extLst>
          </p:nvPr>
        </p:nvGraphicFramePr>
        <p:xfrm>
          <a:off x="55871" y="6466788"/>
          <a:ext cx="4685810" cy="350640"/>
        </p:xfrm>
        <a:graphic>
          <a:graphicData uri="http://schemas.openxmlformats.org/drawingml/2006/table">
            <a:tbl>
              <a:tblPr firstRow="1" bandRow="1">
                <a:tableStyleId>{2D5ABB26-0587-4C30-8999-92F81FD0307C}</a:tableStyleId>
              </a:tblPr>
              <a:tblGrid>
                <a:gridCol w="937162">
                  <a:extLst>
                    <a:ext uri="{9D8B030D-6E8A-4147-A177-3AD203B41FA5}">
                      <a16:colId xmlns:a16="http://schemas.microsoft.com/office/drawing/2014/main" val="2288646901"/>
                    </a:ext>
                  </a:extLst>
                </a:gridCol>
                <a:gridCol w="937162">
                  <a:extLst>
                    <a:ext uri="{9D8B030D-6E8A-4147-A177-3AD203B41FA5}">
                      <a16:colId xmlns:a16="http://schemas.microsoft.com/office/drawing/2014/main" val="1755846316"/>
                    </a:ext>
                  </a:extLst>
                </a:gridCol>
                <a:gridCol w="937162">
                  <a:extLst>
                    <a:ext uri="{9D8B030D-6E8A-4147-A177-3AD203B41FA5}">
                      <a16:colId xmlns:a16="http://schemas.microsoft.com/office/drawing/2014/main" val="1100586217"/>
                    </a:ext>
                  </a:extLst>
                </a:gridCol>
                <a:gridCol w="937162">
                  <a:extLst>
                    <a:ext uri="{9D8B030D-6E8A-4147-A177-3AD203B41FA5}">
                      <a16:colId xmlns:a16="http://schemas.microsoft.com/office/drawing/2014/main" val="4027330119"/>
                    </a:ext>
                  </a:extLst>
                </a:gridCol>
                <a:gridCol w="937162">
                  <a:extLst>
                    <a:ext uri="{9D8B030D-6E8A-4147-A177-3AD203B41FA5}">
                      <a16:colId xmlns:a16="http://schemas.microsoft.com/office/drawing/2014/main" val="305885848"/>
                    </a:ext>
                  </a:extLst>
                </a:gridCol>
              </a:tblGrid>
              <a:tr h="350640">
                <a:tc>
                  <a:txBody>
                    <a:bodyPr/>
                    <a:lstStyle/>
                    <a:p>
                      <a:pPr algn="ctr">
                        <a:spcBef>
                          <a:spcPts val="1000"/>
                        </a:spcBef>
                        <a:spcAft>
                          <a:spcPts val="0"/>
                        </a:spcAft>
                      </a:pPr>
                      <a:r>
                        <a:rPr lang="da-DK" sz="700" b="0" dirty="0">
                          <a:effectLst/>
                          <a:latin typeface="Verdana" panose="020B0604030504040204" pitchFamily="34" charset="0"/>
                          <a:ea typeface="Verdana" panose="020B0604030504040204" pitchFamily="34" charset="0"/>
                          <a:cs typeface="Verdana" panose="020B0604030504040204" pitchFamily="34" charset="0"/>
                        </a:rPr>
                        <a:t>Meget langt fra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Utilstrækkeligt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Tilstrækkeligt / Jævnt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Godt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Meget tæt på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32011375"/>
                  </a:ext>
                </a:extLst>
              </a:tr>
            </a:tbl>
          </a:graphicData>
        </a:graphic>
      </p:graphicFrame>
    </p:spTree>
    <p:extLst>
      <p:ext uri="{BB962C8B-B14F-4D97-AF65-F5344CB8AC3E}">
        <p14:creationId xmlns:p14="http://schemas.microsoft.com/office/powerpoint/2010/main" val="2543442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frundet rektangel 30"/>
          <p:cNvSpPr/>
          <p:nvPr/>
        </p:nvSpPr>
        <p:spPr>
          <a:xfrm>
            <a:off x="683396" y="847020"/>
            <a:ext cx="10818796" cy="538052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026" name="Picture 2" descr="https://intranet.rm.dk/globalassets/foralle/falles-grafik/falles-ikoner/falles-ikoner-uden-baggrund/hje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7221" y="1084831"/>
            <a:ext cx="4285377" cy="4825078"/>
          </a:xfrm>
          <a:prstGeom prst="rect">
            <a:avLst/>
          </a:prstGeom>
          <a:noFill/>
          <a:extLst>
            <a:ext uri="{909E8E84-426E-40DD-AFC4-6F175D3DCCD1}">
              <a14:hiddenFill xmlns:a14="http://schemas.microsoft.com/office/drawing/2010/main">
                <a:solidFill>
                  <a:srgbClr val="FFFFFF"/>
                </a:solidFill>
              </a14:hiddenFill>
            </a:ext>
          </a:extLst>
        </p:spPr>
      </p:pic>
      <p:sp>
        <p:nvSpPr>
          <p:cNvPr id="23" name="Afrundet rektangel 22"/>
          <p:cNvSpPr/>
          <p:nvPr/>
        </p:nvSpPr>
        <p:spPr>
          <a:xfrm>
            <a:off x="2280779" y="3460281"/>
            <a:ext cx="1364369" cy="373750"/>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Behovsafdækning og prioritering</a:t>
            </a:r>
          </a:p>
        </p:txBody>
      </p:sp>
      <p:pic>
        <p:nvPicPr>
          <p:cNvPr id="1056" name="Picture 32" descr="https://intranet.rm.dk/globalassets/foralle/falles-grafik/falles-ikoner/falles-ikoner-uden-baggrund/tilbagepi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18188" y="2756078"/>
            <a:ext cx="914661" cy="541310"/>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32" descr="https://intranet.rm.dk/globalassets/foralle/falles-grafik/falles-ikoner/falles-ikoner-uden-baggrund/tilbagepil.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flipV="1">
            <a:off x="6031051" y="4424744"/>
            <a:ext cx="902947" cy="534377"/>
          </a:xfrm>
          <a:prstGeom prst="rect">
            <a:avLst/>
          </a:prstGeom>
          <a:noFill/>
          <a:extLst>
            <a:ext uri="{909E8E84-426E-40DD-AFC4-6F175D3DCCD1}">
              <a14:hiddenFill xmlns:a14="http://schemas.microsoft.com/office/drawing/2010/main">
                <a:solidFill>
                  <a:srgbClr val="FFFFFF"/>
                </a:solidFill>
              </a14:hiddenFill>
            </a:ext>
          </a:extLst>
        </p:spPr>
      </p:pic>
      <p:sp>
        <p:nvSpPr>
          <p:cNvPr id="32" name="Tekstfelt 31"/>
          <p:cNvSpPr txBox="1"/>
          <p:nvPr/>
        </p:nvSpPr>
        <p:spPr>
          <a:xfrm>
            <a:off x="683395" y="285841"/>
            <a:ext cx="11057187" cy="553998"/>
          </a:xfrm>
          <a:prstGeom prst="rect">
            <a:avLst/>
          </a:prstGeom>
          <a:noFill/>
        </p:spPr>
        <p:txBody>
          <a:bodyPr wrap="square" rtlCol="0">
            <a:spAutoFit/>
          </a:bodyPr>
          <a:lstStyle/>
          <a:p>
            <a:r>
              <a:rPr lang="da-DK" sz="3000" b="1" dirty="0"/>
              <a:t>Innovation i Region Midtjylland – </a:t>
            </a:r>
            <a:r>
              <a:rPr lang="da-DK" sz="3000" b="1" dirty="0" err="1"/>
              <a:t>egenvurdering</a:t>
            </a:r>
            <a:r>
              <a:rPr lang="da-DK" sz="3000" b="1" dirty="0"/>
              <a:t> </a:t>
            </a:r>
            <a:r>
              <a:rPr lang="da-DK" sz="3000" b="1" dirty="0">
                <a:solidFill>
                  <a:srgbClr val="FF0000"/>
                </a:solidFill>
              </a:rPr>
              <a:t>(</a:t>
            </a:r>
            <a:r>
              <a:rPr lang="da-DK" sz="3000" b="1" i="1" dirty="0">
                <a:solidFill>
                  <a:srgbClr val="FF0000"/>
                </a:solidFill>
              </a:rPr>
              <a:t>EKSEMPEL</a:t>
            </a:r>
            <a:r>
              <a:rPr lang="da-DK" sz="3000" b="1" dirty="0">
                <a:solidFill>
                  <a:srgbClr val="FF0000"/>
                </a:solidFill>
              </a:rPr>
              <a:t>)</a:t>
            </a:r>
          </a:p>
        </p:txBody>
      </p:sp>
      <p:sp>
        <p:nvSpPr>
          <p:cNvPr id="34" name="Afrundet rektangel 33"/>
          <p:cNvSpPr/>
          <p:nvPr/>
        </p:nvSpPr>
        <p:spPr>
          <a:xfrm>
            <a:off x="1637581" y="1196325"/>
            <a:ext cx="1674644" cy="50803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Region Midtjylland</a:t>
            </a:r>
          </a:p>
        </p:txBody>
      </p:sp>
      <p:sp>
        <p:nvSpPr>
          <p:cNvPr id="36" name="Afrundet rektangel 35"/>
          <p:cNvSpPr/>
          <p:nvPr/>
        </p:nvSpPr>
        <p:spPr>
          <a:xfrm>
            <a:off x="3702121" y="3455465"/>
            <a:ext cx="1364369" cy="37375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Udvikling og validering</a:t>
            </a:r>
          </a:p>
        </p:txBody>
      </p:sp>
      <p:sp>
        <p:nvSpPr>
          <p:cNvPr id="37" name="Afrundet rektangel 36"/>
          <p:cNvSpPr/>
          <p:nvPr/>
        </p:nvSpPr>
        <p:spPr>
          <a:xfrm>
            <a:off x="2280779" y="3896994"/>
            <a:ext cx="1364369" cy="373750"/>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Implementering og værdirealisering</a:t>
            </a:r>
          </a:p>
        </p:txBody>
      </p:sp>
      <p:sp>
        <p:nvSpPr>
          <p:cNvPr id="38" name="Afrundet rektangel 37"/>
          <p:cNvSpPr/>
          <p:nvPr/>
        </p:nvSpPr>
        <p:spPr>
          <a:xfrm>
            <a:off x="3702121" y="3887369"/>
            <a:ext cx="1364369" cy="37375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Evaluering og forbedring</a:t>
            </a:r>
          </a:p>
        </p:txBody>
      </p:sp>
      <p:sp>
        <p:nvSpPr>
          <p:cNvPr id="43" name="Afrundet rektangel 42"/>
          <p:cNvSpPr/>
          <p:nvPr/>
        </p:nvSpPr>
        <p:spPr>
          <a:xfrm>
            <a:off x="2288804" y="4883215"/>
            <a:ext cx="1364369" cy="37375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Ressourcer</a:t>
            </a:r>
          </a:p>
        </p:txBody>
      </p:sp>
      <p:sp>
        <p:nvSpPr>
          <p:cNvPr id="44" name="Afrundet rektangel 43"/>
          <p:cNvSpPr/>
          <p:nvPr/>
        </p:nvSpPr>
        <p:spPr>
          <a:xfrm>
            <a:off x="3710146" y="4878399"/>
            <a:ext cx="1364369" cy="373750"/>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Kompetencer</a:t>
            </a:r>
          </a:p>
        </p:txBody>
      </p:sp>
      <p:sp>
        <p:nvSpPr>
          <p:cNvPr id="45" name="Afrundet rektangel 44"/>
          <p:cNvSpPr/>
          <p:nvPr/>
        </p:nvSpPr>
        <p:spPr>
          <a:xfrm>
            <a:off x="2288804" y="5319928"/>
            <a:ext cx="1364369" cy="37375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Værktøjer og metoder</a:t>
            </a:r>
          </a:p>
        </p:txBody>
      </p:sp>
      <p:sp>
        <p:nvSpPr>
          <p:cNvPr id="46" name="Afrundet rektangel 45"/>
          <p:cNvSpPr/>
          <p:nvPr/>
        </p:nvSpPr>
        <p:spPr>
          <a:xfrm>
            <a:off x="3710146" y="5310303"/>
            <a:ext cx="1364369" cy="37375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IPR og aftaler</a:t>
            </a:r>
          </a:p>
        </p:txBody>
      </p:sp>
      <p:sp>
        <p:nvSpPr>
          <p:cNvPr id="47" name="Afrundet rektangel 46"/>
          <p:cNvSpPr/>
          <p:nvPr/>
        </p:nvSpPr>
        <p:spPr>
          <a:xfrm>
            <a:off x="2288805" y="4599869"/>
            <a:ext cx="2785710" cy="243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200" dirty="0">
                <a:solidFill>
                  <a:schemeClr val="bg1"/>
                </a:solidFill>
                <a:latin typeface="Verdana" panose="020B0604030504040204" pitchFamily="34" charset="0"/>
                <a:ea typeface="Verdana" panose="020B0604030504040204" pitchFamily="34" charset="0"/>
                <a:cs typeface="Verdana" panose="020B0604030504040204" pitchFamily="34" charset="0"/>
              </a:rPr>
              <a:t>Innovationsstøtte</a:t>
            </a:r>
          </a:p>
        </p:txBody>
      </p:sp>
      <p:sp>
        <p:nvSpPr>
          <p:cNvPr id="49" name="Afrundet rektangel 48"/>
          <p:cNvSpPr/>
          <p:nvPr/>
        </p:nvSpPr>
        <p:spPr>
          <a:xfrm>
            <a:off x="2280779" y="3183125"/>
            <a:ext cx="2793736" cy="243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200" dirty="0">
                <a:solidFill>
                  <a:schemeClr val="bg1"/>
                </a:solidFill>
                <a:latin typeface="Verdana" panose="020B0604030504040204" pitchFamily="34" charset="0"/>
                <a:ea typeface="Verdana" panose="020B0604030504040204" pitchFamily="34" charset="0"/>
                <a:cs typeface="Verdana" panose="020B0604030504040204" pitchFamily="34" charset="0"/>
              </a:rPr>
              <a:t>Innovative aktiviteter</a:t>
            </a:r>
          </a:p>
        </p:txBody>
      </p:sp>
      <p:sp>
        <p:nvSpPr>
          <p:cNvPr id="51" name="Afrundet rektangel 50"/>
          <p:cNvSpPr/>
          <p:nvPr/>
        </p:nvSpPr>
        <p:spPr>
          <a:xfrm>
            <a:off x="2288804" y="2111134"/>
            <a:ext cx="1364369" cy="37375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Vision, strategi og målsætning</a:t>
            </a:r>
          </a:p>
        </p:txBody>
      </p:sp>
      <p:sp>
        <p:nvSpPr>
          <p:cNvPr id="52" name="Afrundet rektangel 51"/>
          <p:cNvSpPr/>
          <p:nvPr/>
        </p:nvSpPr>
        <p:spPr>
          <a:xfrm>
            <a:off x="3710146" y="2106318"/>
            <a:ext cx="1364369" cy="373750"/>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Ledelse</a:t>
            </a:r>
          </a:p>
        </p:txBody>
      </p:sp>
      <p:sp>
        <p:nvSpPr>
          <p:cNvPr id="53" name="Afrundet rektangel 52"/>
          <p:cNvSpPr/>
          <p:nvPr/>
        </p:nvSpPr>
        <p:spPr>
          <a:xfrm>
            <a:off x="2288804" y="2547847"/>
            <a:ext cx="1364369" cy="37375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Org</a:t>
            </a: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 kultur og incitamentsstruktur</a:t>
            </a:r>
          </a:p>
        </p:txBody>
      </p:sp>
      <p:sp>
        <p:nvSpPr>
          <p:cNvPr id="54" name="Afrundet rektangel 53"/>
          <p:cNvSpPr/>
          <p:nvPr/>
        </p:nvSpPr>
        <p:spPr>
          <a:xfrm>
            <a:off x="3710146" y="2538222"/>
            <a:ext cx="1364369" cy="373750"/>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Strukturer og samarbejde</a:t>
            </a:r>
          </a:p>
        </p:txBody>
      </p:sp>
      <p:sp>
        <p:nvSpPr>
          <p:cNvPr id="55" name="Afrundet rektangel 54"/>
          <p:cNvSpPr/>
          <p:nvPr/>
        </p:nvSpPr>
        <p:spPr>
          <a:xfrm>
            <a:off x="2288804" y="1833978"/>
            <a:ext cx="2793736" cy="243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200" dirty="0">
                <a:solidFill>
                  <a:schemeClr val="bg1"/>
                </a:solidFill>
                <a:latin typeface="Verdana" panose="020B0604030504040204" pitchFamily="34" charset="0"/>
                <a:ea typeface="Verdana" panose="020B0604030504040204" pitchFamily="34" charset="0"/>
                <a:cs typeface="Verdana" panose="020B0604030504040204" pitchFamily="34" charset="0"/>
              </a:rPr>
              <a:t>Retning og lederskab</a:t>
            </a:r>
          </a:p>
        </p:txBody>
      </p:sp>
      <p:sp>
        <p:nvSpPr>
          <p:cNvPr id="56" name="Afrundet rektangel 55"/>
          <p:cNvSpPr/>
          <p:nvPr/>
        </p:nvSpPr>
        <p:spPr>
          <a:xfrm>
            <a:off x="5749571" y="3992093"/>
            <a:ext cx="1364369" cy="373750"/>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Bidrag til økosystemet</a:t>
            </a:r>
          </a:p>
        </p:txBody>
      </p:sp>
      <p:sp>
        <p:nvSpPr>
          <p:cNvPr id="57" name="Afrundet rektangel 56"/>
          <p:cNvSpPr/>
          <p:nvPr/>
        </p:nvSpPr>
        <p:spPr>
          <a:xfrm>
            <a:off x="5749571" y="3314835"/>
            <a:ext cx="1364369" cy="37375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Bidrag fra økosystemet</a:t>
            </a:r>
          </a:p>
        </p:txBody>
      </p:sp>
      <p:sp>
        <p:nvSpPr>
          <p:cNvPr id="2" name="Rektangel 1"/>
          <p:cNvSpPr/>
          <p:nvPr/>
        </p:nvSpPr>
        <p:spPr>
          <a:xfrm>
            <a:off x="5381993" y="3706350"/>
            <a:ext cx="2178802" cy="276999"/>
          </a:xfrm>
          <a:prstGeom prst="rect">
            <a:avLst/>
          </a:prstGeom>
        </p:spPr>
        <p:txBody>
          <a:bodyPr wrap="none">
            <a:spAutoFit/>
          </a:bodyPr>
          <a:lstStyle/>
          <a:p>
            <a:pPr algn="ctr"/>
            <a:r>
              <a:rPr lang="da-DK" sz="1200" dirty="0">
                <a:latin typeface="Verdana" panose="020B0604030504040204" pitchFamily="34" charset="0"/>
                <a:ea typeface="Verdana" panose="020B0604030504040204" pitchFamily="34" charset="0"/>
                <a:cs typeface="Verdana" panose="020B0604030504040204" pitchFamily="34" charset="0"/>
              </a:rPr>
              <a:t>Samspil og partnerskaber</a:t>
            </a:r>
          </a:p>
        </p:txBody>
      </p:sp>
      <p:pic>
        <p:nvPicPr>
          <p:cNvPr id="3" name="Picture 4" descr="https://intranet.rm.dk/globalassets/foralle/falles-grafik/falles-ikoner/falles-ikoner-uden-baggrund/netvaerk.png">
            <a:extLst>
              <a:ext uri="{FF2B5EF4-FFF2-40B4-BE49-F238E27FC236}">
                <a16:creationId xmlns:a16="http://schemas.microsoft.com/office/drawing/2014/main" id="{F5A0BE53-4322-2C94-9F68-1DED9E0D500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375853">
            <a:off x="7247118" y="2723546"/>
            <a:ext cx="3941954" cy="3133056"/>
          </a:xfrm>
          <a:prstGeom prst="rect">
            <a:avLst/>
          </a:prstGeom>
          <a:noFill/>
          <a:extLst>
            <a:ext uri="{909E8E84-426E-40DD-AFC4-6F175D3DCCD1}">
              <a14:hiddenFill xmlns:a14="http://schemas.microsoft.com/office/drawing/2010/main">
                <a:solidFill>
                  <a:srgbClr val="FFFFFF"/>
                </a:solidFill>
              </a14:hiddenFill>
            </a:ext>
          </a:extLst>
        </p:spPr>
      </p:pic>
      <p:sp>
        <p:nvSpPr>
          <p:cNvPr id="4" name="Afrundet rektangel 32">
            <a:extLst>
              <a:ext uri="{FF2B5EF4-FFF2-40B4-BE49-F238E27FC236}">
                <a16:creationId xmlns:a16="http://schemas.microsoft.com/office/drawing/2014/main" id="{36CF059B-1A11-48BB-13A8-FFAA4EA35821}"/>
              </a:ext>
            </a:extLst>
          </p:cNvPr>
          <p:cNvSpPr/>
          <p:nvPr/>
        </p:nvSpPr>
        <p:spPr>
          <a:xfrm>
            <a:off x="8665098" y="2263820"/>
            <a:ext cx="1623066" cy="50803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Økosystem</a:t>
            </a:r>
          </a:p>
        </p:txBody>
      </p:sp>
      <p:pic>
        <p:nvPicPr>
          <p:cNvPr id="5" name="Picture 4" descr="https://intranet.rm.dk/globalassets/foralle/falles-grafik/falles-ikoner/falles-ikoner-uden-baggrund/staa_fast.png">
            <a:extLst>
              <a:ext uri="{FF2B5EF4-FFF2-40B4-BE49-F238E27FC236}">
                <a16:creationId xmlns:a16="http://schemas.microsoft.com/office/drawing/2014/main" id="{FC4D3BE5-9504-A9EF-3333-6F97C28D8C0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740921" y="5027076"/>
            <a:ext cx="230551" cy="429947"/>
          </a:xfrm>
          <a:prstGeom prst="rect">
            <a:avLst/>
          </a:prstGeom>
          <a:noFill/>
          <a:extLst>
            <a:ext uri="{909E8E84-426E-40DD-AFC4-6F175D3DCCD1}">
              <a14:hiddenFill xmlns:a14="http://schemas.microsoft.com/office/drawing/2010/main">
                <a:solidFill>
                  <a:srgbClr val="FFFFFF"/>
                </a:solidFill>
              </a14:hiddenFill>
            </a:ext>
          </a:extLst>
        </p:spPr>
      </p:pic>
      <p:pic>
        <p:nvPicPr>
          <p:cNvPr id="6" name="Billede 5">
            <a:extLst>
              <a:ext uri="{FF2B5EF4-FFF2-40B4-BE49-F238E27FC236}">
                <a16:creationId xmlns:a16="http://schemas.microsoft.com/office/drawing/2014/main" id="{77D67604-EC0D-DFD0-EC7B-BD4EF419EE1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16841" y="2638039"/>
            <a:ext cx="453115" cy="416451"/>
          </a:xfrm>
          <a:prstGeom prst="rect">
            <a:avLst/>
          </a:prstGeom>
        </p:spPr>
      </p:pic>
      <p:pic>
        <p:nvPicPr>
          <p:cNvPr id="7" name="Billede 6">
            <a:extLst>
              <a:ext uri="{FF2B5EF4-FFF2-40B4-BE49-F238E27FC236}">
                <a16:creationId xmlns:a16="http://schemas.microsoft.com/office/drawing/2014/main" id="{66C0BE60-5104-F24D-FFA3-4B7B2245F04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803304" y="3482874"/>
            <a:ext cx="636369" cy="379716"/>
          </a:xfrm>
          <a:prstGeom prst="rect">
            <a:avLst/>
          </a:prstGeom>
        </p:spPr>
      </p:pic>
      <p:pic>
        <p:nvPicPr>
          <p:cNvPr id="8" name="Billede 7">
            <a:extLst>
              <a:ext uri="{FF2B5EF4-FFF2-40B4-BE49-F238E27FC236}">
                <a16:creationId xmlns:a16="http://schemas.microsoft.com/office/drawing/2014/main" id="{E798D556-3B4D-B0DA-0E32-E81DD9B0E1A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959600" y="4798980"/>
            <a:ext cx="462005" cy="453619"/>
          </a:xfrm>
          <a:prstGeom prst="rect">
            <a:avLst/>
          </a:prstGeom>
        </p:spPr>
      </p:pic>
      <p:pic>
        <p:nvPicPr>
          <p:cNvPr id="9" name="Billede 8">
            <a:extLst>
              <a:ext uri="{FF2B5EF4-FFF2-40B4-BE49-F238E27FC236}">
                <a16:creationId xmlns:a16="http://schemas.microsoft.com/office/drawing/2014/main" id="{B2BACA26-679A-775B-F962-C613E057EF6B}"/>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016886" y="4079571"/>
            <a:ext cx="538746" cy="353351"/>
          </a:xfrm>
          <a:prstGeom prst="rect">
            <a:avLst/>
          </a:prstGeom>
        </p:spPr>
      </p:pic>
      <p:pic>
        <p:nvPicPr>
          <p:cNvPr id="10" name="Billede 9">
            <a:extLst>
              <a:ext uri="{FF2B5EF4-FFF2-40B4-BE49-F238E27FC236}">
                <a16:creationId xmlns:a16="http://schemas.microsoft.com/office/drawing/2014/main" id="{5BDA4B45-0141-7C0C-A051-95F7DD61D5C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755254" y="5027758"/>
            <a:ext cx="516441" cy="435195"/>
          </a:xfrm>
          <a:prstGeom prst="rect">
            <a:avLst/>
          </a:prstGeom>
        </p:spPr>
      </p:pic>
      <p:pic>
        <p:nvPicPr>
          <p:cNvPr id="11" name="Picture 2" descr="https://intranet.rm.dk/globalassets/foralle/falles-grafik/falles-ikoner/falles-ikoner-uden-baggrund/fabrik.png">
            <a:extLst>
              <a:ext uri="{FF2B5EF4-FFF2-40B4-BE49-F238E27FC236}">
                <a16:creationId xmlns:a16="http://schemas.microsoft.com/office/drawing/2014/main" id="{C260A1D7-8F83-A2FF-D3B6-CB0F0F1E318C}"/>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348241" y="4149133"/>
            <a:ext cx="462897" cy="435196"/>
          </a:xfrm>
          <a:prstGeom prst="rect">
            <a:avLst/>
          </a:prstGeom>
          <a:noFill/>
          <a:extLst>
            <a:ext uri="{909E8E84-426E-40DD-AFC4-6F175D3DCCD1}">
              <a14:hiddenFill xmlns:a14="http://schemas.microsoft.com/office/drawing/2010/main">
                <a:solidFill>
                  <a:srgbClr val="FFFFFF"/>
                </a:solidFill>
              </a14:hiddenFill>
            </a:ext>
          </a:extLst>
        </p:spPr>
      </p:pic>
      <p:pic>
        <p:nvPicPr>
          <p:cNvPr id="12" name="Billede 11">
            <a:extLst>
              <a:ext uri="{FF2B5EF4-FFF2-40B4-BE49-F238E27FC236}">
                <a16:creationId xmlns:a16="http://schemas.microsoft.com/office/drawing/2014/main" id="{0E50644E-9163-6905-3956-FF4C26B0D46E}"/>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969818" y="3608591"/>
            <a:ext cx="496553" cy="296419"/>
          </a:xfrm>
          <a:prstGeom prst="rect">
            <a:avLst/>
          </a:prstGeom>
        </p:spPr>
      </p:pic>
      <p:pic>
        <p:nvPicPr>
          <p:cNvPr id="13" name="Billede 12">
            <a:extLst>
              <a:ext uri="{FF2B5EF4-FFF2-40B4-BE49-F238E27FC236}">
                <a16:creationId xmlns:a16="http://schemas.microsoft.com/office/drawing/2014/main" id="{C3AF9229-1C02-F36E-459E-B09699A04291}"/>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045163" y="3075108"/>
            <a:ext cx="636369" cy="508931"/>
          </a:xfrm>
          <a:prstGeom prst="rect">
            <a:avLst/>
          </a:prstGeom>
        </p:spPr>
      </p:pic>
      <p:pic>
        <p:nvPicPr>
          <p:cNvPr id="14" name="Billede 13">
            <a:extLst>
              <a:ext uri="{FF2B5EF4-FFF2-40B4-BE49-F238E27FC236}">
                <a16:creationId xmlns:a16="http://schemas.microsoft.com/office/drawing/2014/main" id="{2BFE8D37-686E-8D32-53C3-A3652CF5F625}"/>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251463" y="4044480"/>
            <a:ext cx="376420" cy="418327"/>
          </a:xfrm>
          <a:prstGeom prst="rect">
            <a:avLst/>
          </a:prstGeom>
        </p:spPr>
      </p:pic>
      <p:pic>
        <p:nvPicPr>
          <p:cNvPr id="15" name="Billede 14">
            <a:extLst>
              <a:ext uri="{FF2B5EF4-FFF2-40B4-BE49-F238E27FC236}">
                <a16:creationId xmlns:a16="http://schemas.microsoft.com/office/drawing/2014/main" id="{64B525D9-96CA-87CC-9424-19B6FE8CC8CB}"/>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9627546" y="4378387"/>
            <a:ext cx="283675" cy="297961"/>
          </a:xfrm>
          <a:prstGeom prst="rect">
            <a:avLst/>
          </a:prstGeom>
        </p:spPr>
      </p:pic>
      <p:graphicFrame>
        <p:nvGraphicFramePr>
          <p:cNvPr id="16" name="Tabel 15">
            <a:extLst>
              <a:ext uri="{FF2B5EF4-FFF2-40B4-BE49-F238E27FC236}">
                <a16:creationId xmlns:a16="http://schemas.microsoft.com/office/drawing/2014/main" id="{0590DD63-89E7-C361-4B0F-96F08B378570}"/>
              </a:ext>
            </a:extLst>
          </p:cNvPr>
          <p:cNvGraphicFramePr>
            <a:graphicFrameLocks noGrp="1"/>
          </p:cNvGraphicFramePr>
          <p:nvPr>
            <p:extLst>
              <p:ext uri="{D42A27DB-BD31-4B8C-83A1-F6EECF244321}">
                <p14:modId xmlns:p14="http://schemas.microsoft.com/office/powerpoint/2010/main" val="2025000687"/>
              </p:ext>
            </p:extLst>
          </p:nvPr>
        </p:nvGraphicFramePr>
        <p:xfrm>
          <a:off x="55871" y="6466788"/>
          <a:ext cx="4685810" cy="350640"/>
        </p:xfrm>
        <a:graphic>
          <a:graphicData uri="http://schemas.openxmlformats.org/drawingml/2006/table">
            <a:tbl>
              <a:tblPr firstRow="1" bandRow="1">
                <a:tableStyleId>{2D5ABB26-0587-4C30-8999-92F81FD0307C}</a:tableStyleId>
              </a:tblPr>
              <a:tblGrid>
                <a:gridCol w="937162">
                  <a:extLst>
                    <a:ext uri="{9D8B030D-6E8A-4147-A177-3AD203B41FA5}">
                      <a16:colId xmlns:a16="http://schemas.microsoft.com/office/drawing/2014/main" val="2288646901"/>
                    </a:ext>
                  </a:extLst>
                </a:gridCol>
                <a:gridCol w="937162">
                  <a:extLst>
                    <a:ext uri="{9D8B030D-6E8A-4147-A177-3AD203B41FA5}">
                      <a16:colId xmlns:a16="http://schemas.microsoft.com/office/drawing/2014/main" val="1755846316"/>
                    </a:ext>
                  </a:extLst>
                </a:gridCol>
                <a:gridCol w="937162">
                  <a:extLst>
                    <a:ext uri="{9D8B030D-6E8A-4147-A177-3AD203B41FA5}">
                      <a16:colId xmlns:a16="http://schemas.microsoft.com/office/drawing/2014/main" val="1100586217"/>
                    </a:ext>
                  </a:extLst>
                </a:gridCol>
                <a:gridCol w="937162">
                  <a:extLst>
                    <a:ext uri="{9D8B030D-6E8A-4147-A177-3AD203B41FA5}">
                      <a16:colId xmlns:a16="http://schemas.microsoft.com/office/drawing/2014/main" val="4027330119"/>
                    </a:ext>
                  </a:extLst>
                </a:gridCol>
                <a:gridCol w="937162">
                  <a:extLst>
                    <a:ext uri="{9D8B030D-6E8A-4147-A177-3AD203B41FA5}">
                      <a16:colId xmlns:a16="http://schemas.microsoft.com/office/drawing/2014/main" val="305885848"/>
                    </a:ext>
                  </a:extLst>
                </a:gridCol>
              </a:tblGrid>
              <a:tr h="350640">
                <a:tc>
                  <a:txBody>
                    <a:bodyPr/>
                    <a:lstStyle/>
                    <a:p>
                      <a:pPr algn="ctr">
                        <a:spcBef>
                          <a:spcPts val="1000"/>
                        </a:spcBef>
                        <a:spcAft>
                          <a:spcPts val="0"/>
                        </a:spcAft>
                      </a:pPr>
                      <a:r>
                        <a:rPr lang="da-DK" sz="700" b="0" dirty="0">
                          <a:effectLst/>
                          <a:latin typeface="Verdana" panose="020B0604030504040204" pitchFamily="34" charset="0"/>
                          <a:ea typeface="Verdana" panose="020B0604030504040204" pitchFamily="34" charset="0"/>
                          <a:cs typeface="Verdana" panose="020B0604030504040204" pitchFamily="34" charset="0"/>
                        </a:rPr>
                        <a:t>Meget langt fra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Utilstrækkeligt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Tilstrækkeligt / Jævnt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Godt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Meget tæt på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32011375"/>
                  </a:ext>
                </a:extLst>
              </a:tr>
            </a:tbl>
          </a:graphicData>
        </a:graphic>
      </p:graphicFrame>
    </p:spTree>
    <p:extLst>
      <p:ext uri="{BB962C8B-B14F-4D97-AF65-F5344CB8AC3E}">
        <p14:creationId xmlns:p14="http://schemas.microsoft.com/office/powerpoint/2010/main" val="1038950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683396" y="285841"/>
            <a:ext cx="9071858" cy="553998"/>
          </a:xfrm>
          <a:prstGeom prst="rect">
            <a:avLst/>
          </a:prstGeom>
          <a:noFill/>
        </p:spPr>
        <p:txBody>
          <a:bodyPr wrap="square" rtlCol="0">
            <a:spAutoFit/>
          </a:bodyPr>
          <a:lstStyle/>
          <a:p>
            <a:r>
              <a:rPr lang="da-DK" sz="3000" b="1" dirty="0"/>
              <a:t>Hvad forstås ved Økosystem?</a:t>
            </a:r>
          </a:p>
        </p:txBody>
      </p:sp>
      <p:sp>
        <p:nvSpPr>
          <p:cNvPr id="17" name="Rektangel: afrundede hjørner 16">
            <a:extLst>
              <a:ext uri="{FF2B5EF4-FFF2-40B4-BE49-F238E27FC236}">
                <a16:creationId xmlns:a16="http://schemas.microsoft.com/office/drawing/2014/main" id="{8A96181C-F89C-8F1B-AFF7-97BCED9FD4F8}"/>
              </a:ext>
            </a:extLst>
          </p:cNvPr>
          <p:cNvSpPr/>
          <p:nvPr/>
        </p:nvSpPr>
        <p:spPr>
          <a:xfrm>
            <a:off x="795551" y="1057534"/>
            <a:ext cx="10906918" cy="5343266"/>
          </a:xfrm>
          <a:prstGeom prst="roundRect">
            <a:avLst>
              <a:gd name="adj" fmla="val 4044"/>
            </a:avLst>
          </a:prstGeom>
          <a:noFill/>
          <a:ln w="254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t"/>
          <a:lstStyle/>
          <a:p>
            <a:r>
              <a:rPr lang="da-DK" sz="1200" dirty="0">
                <a:solidFill>
                  <a:schemeClr val="tx1"/>
                </a:solidFill>
                <a:latin typeface="Verdana" panose="020B0604030504040204" pitchFamily="34" charset="0"/>
                <a:ea typeface="Verdana" panose="020B0604030504040204" pitchFamily="34" charset="0"/>
              </a:rPr>
              <a:t>Økosystemer er et begreb, der i de senere år har vundet mere og mere indpas som en beskrivelse af de forhold, der samlet set er muliggørende for at skabe udvikling inden for et givet erhvervsområde – i dette tilfælde sundhedsområdet. Når begrebet har vundet indpas, skyldes det en erkendelse af, at områder, der formår at skabe udvikling ud over det sædvanlige og over længere tid, er kendetegnet af stærke økosystemer snarere end af succesfulde enkeltinitiativer eller enkeltstående aktører, der er særligt fremragende.​</a:t>
            </a:r>
          </a:p>
          <a:p>
            <a:endParaRPr lang="da-DK" sz="1200" dirty="0">
              <a:solidFill>
                <a:schemeClr val="tx1"/>
              </a:solidFill>
              <a:latin typeface="Verdana" panose="020B0604030504040204" pitchFamily="34" charset="0"/>
              <a:ea typeface="Verdana" panose="020B0604030504040204" pitchFamily="34" charset="0"/>
            </a:endParaRPr>
          </a:p>
          <a:p>
            <a:r>
              <a:rPr lang="da-DK" sz="1200" dirty="0">
                <a:solidFill>
                  <a:schemeClr val="tx1"/>
                </a:solidFill>
                <a:latin typeface="Verdana" panose="020B0604030504040204" pitchFamily="34" charset="0"/>
                <a:ea typeface="Verdana" panose="020B0604030504040204" pitchFamily="34" charset="0"/>
              </a:rPr>
              <a:t>Et økosystem er både struktur og interaktion mellem aktører. Herudover er der også en kognitiv dimension, der betoner eksistensen af en fælles vision for udviklingen af økosystemet. Denne dimension kan også lidt mere pragmatisk beskrives som et spørgsmål om erkendelsen af, hvorvidt man som aktør inden for sundhedsinnovation oplever en gensidig afhængighed, således at ens egne muligheder for at realisere sine mål afhænger af, hvor velfungerende økosystemet er. Jo mere velfungerende et økosystem, jo større mulighed for egen succes med deraf følgende parathed til at engagere sig og bidrage til det. </a:t>
            </a:r>
          </a:p>
          <a:p>
            <a:endParaRPr lang="da-DK" sz="1200" dirty="0">
              <a:solidFill>
                <a:schemeClr val="tx1"/>
              </a:solidFill>
              <a:latin typeface="Verdana" panose="020B0604030504040204" pitchFamily="34" charset="0"/>
              <a:ea typeface="Verdana" panose="020B0604030504040204" pitchFamily="34" charset="0"/>
            </a:endParaRPr>
          </a:p>
          <a:p>
            <a:r>
              <a:rPr lang="da-DK" sz="1200" dirty="0">
                <a:solidFill>
                  <a:schemeClr val="tx1"/>
                </a:solidFill>
                <a:latin typeface="Verdana" panose="020B0604030504040204" pitchFamily="34" charset="0"/>
                <a:ea typeface="Verdana" panose="020B0604030504040204" pitchFamily="34" charset="0"/>
              </a:rPr>
              <a:t>Centrale spørgsmål i arbejdet med økosystemer er:</a:t>
            </a:r>
          </a:p>
        </p:txBody>
      </p:sp>
      <p:sp>
        <p:nvSpPr>
          <p:cNvPr id="15" name="Rektangel: afrundede hjørner 14">
            <a:extLst>
              <a:ext uri="{FF2B5EF4-FFF2-40B4-BE49-F238E27FC236}">
                <a16:creationId xmlns:a16="http://schemas.microsoft.com/office/drawing/2014/main" id="{8C66F582-E4EF-5720-6738-90D76FD2BB6E}"/>
              </a:ext>
            </a:extLst>
          </p:cNvPr>
          <p:cNvSpPr/>
          <p:nvPr/>
        </p:nvSpPr>
        <p:spPr>
          <a:xfrm>
            <a:off x="2038576" y="4070262"/>
            <a:ext cx="2520000" cy="1992212"/>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da-DK" sz="1200" b="1" dirty="0">
              <a:solidFill>
                <a:schemeClr val="tx1"/>
              </a:solidFill>
              <a:latin typeface="Verdana" panose="020B0604030504040204" pitchFamily="34" charset="0"/>
              <a:ea typeface="Verdana" panose="020B0604030504040204" pitchFamily="34" charset="0"/>
            </a:endParaRPr>
          </a:p>
          <a:p>
            <a:pPr algn="ctr"/>
            <a:endParaRPr lang="da-DK" sz="1200" b="1" dirty="0">
              <a:solidFill>
                <a:schemeClr val="tx1"/>
              </a:solidFill>
              <a:latin typeface="Verdana" panose="020B0604030504040204" pitchFamily="34" charset="0"/>
              <a:ea typeface="Verdana" panose="020B0604030504040204" pitchFamily="34" charset="0"/>
            </a:endParaRPr>
          </a:p>
          <a:p>
            <a:pPr algn="ctr">
              <a:spcAft>
                <a:spcPts val="600"/>
              </a:spcAft>
            </a:pPr>
            <a:r>
              <a:rPr lang="da-DK" sz="1200" b="1" dirty="0">
                <a:solidFill>
                  <a:schemeClr val="tx1"/>
                </a:solidFill>
                <a:latin typeface="Verdana" panose="020B0604030504040204" pitchFamily="34" charset="0"/>
                <a:ea typeface="Verdana" panose="020B0604030504040204" pitchFamily="34" charset="0"/>
              </a:rPr>
              <a:t>Struktur</a:t>
            </a:r>
          </a:p>
          <a:p>
            <a:pPr algn="ctr"/>
            <a:r>
              <a:rPr lang="da-DK" sz="1200" dirty="0">
                <a:solidFill>
                  <a:schemeClr val="tx1"/>
                </a:solidFill>
                <a:latin typeface="Verdana" panose="020B0604030504040204" pitchFamily="34" charset="0"/>
                <a:ea typeface="Verdana" panose="020B0604030504040204" pitchFamily="34" charset="0"/>
              </a:rPr>
              <a:t>Er alle relevante aktører </a:t>
            </a:r>
            <a:br>
              <a:rPr lang="da-DK" sz="1200" dirty="0">
                <a:solidFill>
                  <a:schemeClr val="tx1"/>
                </a:solidFill>
                <a:latin typeface="Verdana" panose="020B0604030504040204" pitchFamily="34" charset="0"/>
                <a:ea typeface="Verdana" panose="020B0604030504040204" pitchFamily="34" charset="0"/>
              </a:rPr>
            </a:br>
            <a:r>
              <a:rPr lang="da-DK" sz="1200" dirty="0">
                <a:solidFill>
                  <a:schemeClr val="tx1"/>
                </a:solidFill>
                <a:latin typeface="Verdana" panose="020B0604030504040204" pitchFamily="34" charset="0"/>
                <a:ea typeface="Verdana" panose="020B0604030504040204" pitchFamily="34" charset="0"/>
              </a:rPr>
              <a:t>til stede og aktive i økosystemet?</a:t>
            </a:r>
          </a:p>
          <a:p>
            <a:pPr algn="ctr"/>
            <a:endParaRPr lang="da-DK" sz="1200" dirty="0">
              <a:solidFill>
                <a:schemeClr val="tx1"/>
              </a:solidFill>
              <a:latin typeface="Verdana" panose="020B0604030504040204" pitchFamily="34" charset="0"/>
              <a:ea typeface="Verdana" panose="020B0604030504040204" pitchFamily="34" charset="0"/>
            </a:endParaRPr>
          </a:p>
          <a:p>
            <a:endParaRPr lang="da-DK" sz="1200" dirty="0">
              <a:solidFill>
                <a:schemeClr val="tx1"/>
              </a:solidFill>
              <a:latin typeface="Verdana" panose="020B0604030504040204" pitchFamily="34" charset="0"/>
              <a:ea typeface="Verdana" panose="020B0604030504040204" pitchFamily="34" charset="0"/>
            </a:endParaRPr>
          </a:p>
          <a:p>
            <a:endParaRPr lang="da-DK" sz="1200" dirty="0">
              <a:solidFill>
                <a:schemeClr val="tx1"/>
              </a:solidFill>
              <a:latin typeface="Verdana" panose="020B0604030504040204" pitchFamily="34" charset="0"/>
              <a:ea typeface="Verdana" panose="020B0604030504040204" pitchFamily="34" charset="0"/>
            </a:endParaRPr>
          </a:p>
        </p:txBody>
      </p:sp>
      <p:sp>
        <p:nvSpPr>
          <p:cNvPr id="16" name="Rektangel: afrundede hjørner 15">
            <a:extLst>
              <a:ext uri="{FF2B5EF4-FFF2-40B4-BE49-F238E27FC236}">
                <a16:creationId xmlns:a16="http://schemas.microsoft.com/office/drawing/2014/main" id="{983F16BC-C4A3-C605-76CC-1322FDBF5FA6}"/>
              </a:ext>
            </a:extLst>
          </p:cNvPr>
          <p:cNvSpPr/>
          <p:nvPr/>
        </p:nvSpPr>
        <p:spPr>
          <a:xfrm>
            <a:off x="5019514" y="4065511"/>
            <a:ext cx="2520000" cy="1992212"/>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da-DK" sz="1200" b="1" dirty="0">
              <a:solidFill>
                <a:schemeClr val="tx1"/>
              </a:solidFill>
              <a:latin typeface="Verdana" panose="020B0604030504040204" pitchFamily="34" charset="0"/>
              <a:ea typeface="Verdana" panose="020B0604030504040204" pitchFamily="34" charset="0"/>
            </a:endParaRPr>
          </a:p>
          <a:p>
            <a:pPr algn="ctr"/>
            <a:endParaRPr lang="da-DK" sz="1200" b="1" dirty="0">
              <a:solidFill>
                <a:schemeClr val="tx1"/>
              </a:solidFill>
              <a:latin typeface="Verdana" panose="020B0604030504040204" pitchFamily="34" charset="0"/>
              <a:ea typeface="Verdana" panose="020B0604030504040204" pitchFamily="34" charset="0"/>
            </a:endParaRPr>
          </a:p>
          <a:p>
            <a:pPr algn="ctr">
              <a:spcAft>
                <a:spcPts val="600"/>
              </a:spcAft>
            </a:pPr>
            <a:r>
              <a:rPr lang="da-DK" sz="1200" b="1" dirty="0">
                <a:solidFill>
                  <a:schemeClr val="tx1"/>
                </a:solidFill>
                <a:latin typeface="Verdana" panose="020B0604030504040204" pitchFamily="34" charset="0"/>
                <a:ea typeface="Verdana" panose="020B0604030504040204" pitchFamily="34" charset="0"/>
              </a:rPr>
              <a:t>Interaktion</a:t>
            </a:r>
          </a:p>
          <a:p>
            <a:pPr algn="ctr"/>
            <a:r>
              <a:rPr lang="da-DK" sz="1200" dirty="0">
                <a:solidFill>
                  <a:schemeClr val="tx1"/>
                </a:solidFill>
                <a:latin typeface="Verdana" panose="020B0604030504040204" pitchFamily="34" charset="0"/>
                <a:ea typeface="Verdana" panose="020B0604030504040204" pitchFamily="34" charset="0"/>
              </a:rPr>
              <a:t>Hvordan interagerer aktørerne i økosystemet – herunder ikke mindst typer af aktører, der ikke naturligt interagerer?</a:t>
            </a:r>
          </a:p>
        </p:txBody>
      </p:sp>
      <p:sp>
        <p:nvSpPr>
          <p:cNvPr id="19" name="Rektangel: afrundede hjørner 18">
            <a:extLst>
              <a:ext uri="{FF2B5EF4-FFF2-40B4-BE49-F238E27FC236}">
                <a16:creationId xmlns:a16="http://schemas.microsoft.com/office/drawing/2014/main" id="{09694D6B-B7DF-CB49-56E2-DF7B27AA40DA}"/>
              </a:ext>
            </a:extLst>
          </p:cNvPr>
          <p:cNvSpPr/>
          <p:nvPr/>
        </p:nvSpPr>
        <p:spPr>
          <a:xfrm>
            <a:off x="8000452" y="4065511"/>
            <a:ext cx="2520000" cy="1992212"/>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da-DK" sz="1200" b="1" dirty="0">
              <a:solidFill>
                <a:schemeClr val="tx1"/>
              </a:solidFill>
              <a:latin typeface="Verdana" panose="020B0604030504040204" pitchFamily="34" charset="0"/>
              <a:ea typeface="Verdana" panose="020B0604030504040204" pitchFamily="34" charset="0"/>
            </a:endParaRPr>
          </a:p>
          <a:p>
            <a:pPr algn="ctr"/>
            <a:endParaRPr lang="da-DK" sz="1200" b="1" dirty="0">
              <a:solidFill>
                <a:schemeClr val="tx1"/>
              </a:solidFill>
              <a:latin typeface="Verdana" panose="020B0604030504040204" pitchFamily="34" charset="0"/>
              <a:ea typeface="Verdana" panose="020B0604030504040204" pitchFamily="34" charset="0"/>
            </a:endParaRPr>
          </a:p>
          <a:p>
            <a:pPr algn="ctr">
              <a:spcAft>
                <a:spcPts val="600"/>
              </a:spcAft>
            </a:pPr>
            <a:r>
              <a:rPr lang="da-DK" sz="1200" b="1" dirty="0">
                <a:solidFill>
                  <a:schemeClr val="tx1"/>
                </a:solidFill>
                <a:latin typeface="Verdana" panose="020B0604030504040204" pitchFamily="34" charset="0"/>
                <a:ea typeface="Verdana" panose="020B0604030504040204" pitchFamily="34" charset="0"/>
              </a:rPr>
              <a:t>Mindset</a:t>
            </a:r>
          </a:p>
          <a:p>
            <a:pPr algn="ctr"/>
            <a:r>
              <a:rPr lang="da-DK" sz="1200" dirty="0">
                <a:solidFill>
                  <a:schemeClr val="tx1"/>
                </a:solidFill>
                <a:latin typeface="Verdana" panose="020B0604030504040204" pitchFamily="34" charset="0"/>
                <a:ea typeface="Verdana" panose="020B0604030504040204" pitchFamily="34" charset="0"/>
              </a:rPr>
              <a:t>I hvor høj grad opfatter aktørerne økosystemet som en forudsætning for egen succes?</a:t>
            </a:r>
          </a:p>
          <a:p>
            <a:pPr algn="ctr"/>
            <a:endParaRPr lang="da-DK" sz="1200" dirty="0">
              <a:solidFill>
                <a:schemeClr val="tx1"/>
              </a:solidFill>
              <a:latin typeface="Verdana" panose="020B0604030504040204" pitchFamily="34" charset="0"/>
              <a:ea typeface="Verdana" panose="020B0604030504040204" pitchFamily="34" charset="0"/>
            </a:endParaRPr>
          </a:p>
          <a:p>
            <a:pPr algn="ctr"/>
            <a:endParaRPr lang="da-DK" sz="1200" dirty="0">
              <a:solidFill>
                <a:schemeClr val="tx1"/>
              </a:solidFill>
              <a:latin typeface="Verdana" panose="020B0604030504040204" pitchFamily="34" charset="0"/>
              <a:ea typeface="Verdana" panose="020B0604030504040204" pitchFamily="34" charset="0"/>
            </a:endParaRPr>
          </a:p>
        </p:txBody>
      </p:sp>
      <p:pic>
        <p:nvPicPr>
          <p:cNvPr id="20" name="Grafik 19" descr="Forbindelser kontur">
            <a:extLst>
              <a:ext uri="{FF2B5EF4-FFF2-40B4-BE49-F238E27FC236}">
                <a16:creationId xmlns:a16="http://schemas.microsoft.com/office/drawing/2014/main" id="{1F6D4982-82CD-F7EC-99EE-9376B9FB48A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84576" y="3704263"/>
            <a:ext cx="828000" cy="828000"/>
          </a:xfrm>
          <a:prstGeom prst="rect">
            <a:avLst/>
          </a:prstGeom>
        </p:spPr>
      </p:pic>
      <p:pic>
        <p:nvPicPr>
          <p:cNvPr id="22" name="Grafik 21" descr="Skål kontur">
            <a:extLst>
              <a:ext uri="{FF2B5EF4-FFF2-40B4-BE49-F238E27FC236}">
                <a16:creationId xmlns:a16="http://schemas.microsoft.com/office/drawing/2014/main" id="{0ACA5917-58C2-0A9F-7A70-DAF3128C31F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852594" y="3695471"/>
            <a:ext cx="828000" cy="828000"/>
          </a:xfrm>
          <a:prstGeom prst="rect">
            <a:avLst/>
          </a:prstGeom>
        </p:spPr>
      </p:pic>
      <p:pic>
        <p:nvPicPr>
          <p:cNvPr id="23" name="Grafik 22" descr="Hoved med tandhjul kontur">
            <a:extLst>
              <a:ext uri="{FF2B5EF4-FFF2-40B4-BE49-F238E27FC236}">
                <a16:creationId xmlns:a16="http://schemas.microsoft.com/office/drawing/2014/main" id="{EE7B4AD1-D210-69A2-C994-B00D04E6584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851532" y="3686679"/>
            <a:ext cx="828000" cy="828000"/>
          </a:xfrm>
          <a:prstGeom prst="rect">
            <a:avLst/>
          </a:prstGeom>
        </p:spPr>
      </p:pic>
    </p:spTree>
    <p:extLst>
      <p:ext uri="{BB962C8B-B14F-4D97-AF65-F5344CB8AC3E}">
        <p14:creationId xmlns:p14="http://schemas.microsoft.com/office/powerpoint/2010/main" val="2432606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frundet rektangel 30"/>
          <p:cNvSpPr/>
          <p:nvPr/>
        </p:nvSpPr>
        <p:spPr>
          <a:xfrm>
            <a:off x="683396" y="1280157"/>
            <a:ext cx="10818796" cy="538052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026" name="Picture 2" descr="https://intranet.rm.dk/globalassets/foralle/falles-grafik/falles-ikoner/falles-ikoner-uden-baggrund/hje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7221" y="1517968"/>
            <a:ext cx="4285377" cy="4825078"/>
          </a:xfrm>
          <a:prstGeom prst="rect">
            <a:avLst/>
          </a:prstGeom>
          <a:noFill/>
          <a:extLst>
            <a:ext uri="{909E8E84-426E-40DD-AFC4-6F175D3DCCD1}">
              <a14:hiddenFill xmlns:a14="http://schemas.microsoft.com/office/drawing/2010/main">
                <a:solidFill>
                  <a:srgbClr val="FFFFFF"/>
                </a:solidFill>
              </a14:hiddenFill>
            </a:ext>
          </a:extLst>
        </p:spPr>
      </p:pic>
      <p:sp>
        <p:nvSpPr>
          <p:cNvPr id="23" name="Afrundet rektangel 22"/>
          <p:cNvSpPr/>
          <p:nvPr/>
        </p:nvSpPr>
        <p:spPr>
          <a:xfrm>
            <a:off x="2740206" y="3545358"/>
            <a:ext cx="1921031" cy="181381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Innovative</a:t>
            </a:r>
          </a:p>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aktiviteter</a:t>
            </a:r>
          </a:p>
        </p:txBody>
      </p:sp>
      <p:sp>
        <p:nvSpPr>
          <p:cNvPr id="24" name="Afrundet rektangel 23"/>
          <p:cNvSpPr/>
          <p:nvPr/>
        </p:nvSpPr>
        <p:spPr>
          <a:xfrm>
            <a:off x="2098310" y="5630776"/>
            <a:ext cx="3031957" cy="50803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Innovationsstøtte</a:t>
            </a:r>
          </a:p>
        </p:txBody>
      </p:sp>
      <p:sp>
        <p:nvSpPr>
          <p:cNvPr id="26" name="Afrundet rektangel 25"/>
          <p:cNvSpPr/>
          <p:nvPr/>
        </p:nvSpPr>
        <p:spPr>
          <a:xfrm>
            <a:off x="2206428" y="2731647"/>
            <a:ext cx="2964580" cy="50803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Retning og lederskab</a:t>
            </a:r>
          </a:p>
        </p:txBody>
      </p:sp>
      <p:pic>
        <p:nvPicPr>
          <p:cNvPr id="1030" name="Picture 6" descr="https://intranet.rm.dk/globalassets/foralle/falles-grafik/falles-ikoner/falles-ikoner-uden-baggrund/introduktio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69964" y="5753053"/>
            <a:ext cx="279380" cy="329192"/>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s://intranet.rm.dk/globalassets/foralle/falles-grafik/falles-ikoner/falles-ikoner-uden-baggrund/megafon.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12481" y="2889103"/>
            <a:ext cx="324844" cy="246849"/>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s://intranet.rm.dk/globalassets/foralle/falles-grafik/falles-ikoner/falles-ikoner-uden-baggrund/tandhjul.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2902536" y="4821079"/>
            <a:ext cx="464567" cy="391852"/>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https://intranet.rm.dk/globalassets/foralle/falles-grafik/falles-ikoner/falles-ikoner-uden-baggrund/vaerktoejskass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803008" y="5819893"/>
            <a:ext cx="263482" cy="214573"/>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https://intranet.rm.dk/globalassets/foralle/falles-grafik/falles-ikoner/falles-ikoner-uden-baggrund/vis-vejen.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61237" y="2824661"/>
            <a:ext cx="415056" cy="311292"/>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https://intranet.rm.dk/globalassets/foralle/falles-grafik/falles-ikoner/falles-ikoner-uden-baggrund/paere.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902536" y="3662390"/>
            <a:ext cx="483472" cy="392944"/>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https://intranet.rm.dk/globalassets/foralle/falles-grafik/falles-ikoner/falles-ikoner-uden-baggrund/pdsa.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083687" y="4821079"/>
            <a:ext cx="443651" cy="426804"/>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https://intranet.rm.dk/globalassets/foralle/falles-grafik/falles-ikoner/falles-ikoner-uden-baggrund/samarbejde3.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46803" y="3695267"/>
            <a:ext cx="480535" cy="384304"/>
          </a:xfrm>
          <a:prstGeom prst="rect">
            <a:avLst/>
          </a:prstGeom>
          <a:noFill/>
          <a:extLst>
            <a:ext uri="{909E8E84-426E-40DD-AFC4-6F175D3DCCD1}">
              <a14:hiddenFill xmlns:a14="http://schemas.microsoft.com/office/drawing/2010/main">
                <a:solidFill>
                  <a:srgbClr val="FFFFFF"/>
                </a:solidFill>
              </a14:hiddenFill>
            </a:ext>
          </a:extLst>
        </p:spPr>
      </p:pic>
      <p:sp>
        <p:nvSpPr>
          <p:cNvPr id="48" name="Afrundet rektangel 47"/>
          <p:cNvSpPr/>
          <p:nvPr/>
        </p:nvSpPr>
        <p:spPr>
          <a:xfrm>
            <a:off x="5534528" y="4143412"/>
            <a:ext cx="1831118" cy="50803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Samspil og partnerskaber</a:t>
            </a:r>
          </a:p>
        </p:txBody>
      </p:sp>
      <p:pic>
        <p:nvPicPr>
          <p:cNvPr id="1056" name="Picture 32" descr="https://intranet.rm.dk/globalassets/foralle/falles-grafik/falles-ikoner/falles-ikoner-uden-baggrund/tilbagepil.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81813" y="3545358"/>
            <a:ext cx="914661" cy="541310"/>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32" descr="https://intranet.rm.dk/globalassets/foralle/falles-grafik/falles-ikoner/falles-ikoner-uden-baggrund/tilbagepil.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flipH="1" flipV="1">
            <a:off x="6031051" y="4713506"/>
            <a:ext cx="902947" cy="534377"/>
          </a:xfrm>
          <a:prstGeom prst="rect">
            <a:avLst/>
          </a:prstGeom>
          <a:noFill/>
          <a:extLst>
            <a:ext uri="{909E8E84-426E-40DD-AFC4-6F175D3DCCD1}">
              <a14:hiddenFill xmlns:a14="http://schemas.microsoft.com/office/drawing/2010/main">
                <a:solidFill>
                  <a:srgbClr val="FFFFFF"/>
                </a:solidFill>
              </a14:hiddenFill>
            </a:ext>
          </a:extLst>
        </p:spPr>
      </p:pic>
      <p:sp>
        <p:nvSpPr>
          <p:cNvPr id="32" name="Tekstfelt 31"/>
          <p:cNvSpPr txBox="1"/>
          <p:nvPr/>
        </p:nvSpPr>
        <p:spPr>
          <a:xfrm>
            <a:off x="683396" y="285841"/>
            <a:ext cx="9071858" cy="553998"/>
          </a:xfrm>
          <a:prstGeom prst="rect">
            <a:avLst/>
          </a:prstGeom>
          <a:noFill/>
        </p:spPr>
        <p:txBody>
          <a:bodyPr wrap="square" rtlCol="0">
            <a:spAutoFit/>
          </a:bodyPr>
          <a:lstStyle/>
          <a:p>
            <a:r>
              <a:rPr lang="da-DK" sz="3000" b="1" dirty="0"/>
              <a:t>Innovation i Region Midtjylland (Kompleksitetsniveau 1)</a:t>
            </a:r>
          </a:p>
        </p:txBody>
      </p:sp>
      <p:sp>
        <p:nvSpPr>
          <p:cNvPr id="34" name="Afrundet rektangel 33"/>
          <p:cNvSpPr/>
          <p:nvPr/>
        </p:nvSpPr>
        <p:spPr>
          <a:xfrm>
            <a:off x="1637581" y="1629462"/>
            <a:ext cx="1674644" cy="50803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Region Midtjylland</a:t>
            </a:r>
          </a:p>
        </p:txBody>
      </p:sp>
      <p:pic>
        <p:nvPicPr>
          <p:cNvPr id="38" name="Picture 4" descr="https://intranet.rm.dk/globalassets/foralle/falles-grafik/falles-ikoner/falles-ikoner-uden-baggrund/netvaerk.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rot="375853">
            <a:off x="7247118" y="2723546"/>
            <a:ext cx="3941954" cy="3133056"/>
          </a:xfrm>
          <a:prstGeom prst="rect">
            <a:avLst/>
          </a:prstGeom>
          <a:noFill/>
          <a:extLst>
            <a:ext uri="{909E8E84-426E-40DD-AFC4-6F175D3DCCD1}">
              <a14:hiddenFill xmlns:a14="http://schemas.microsoft.com/office/drawing/2010/main">
                <a:solidFill>
                  <a:srgbClr val="FFFFFF"/>
                </a:solidFill>
              </a14:hiddenFill>
            </a:ext>
          </a:extLst>
        </p:spPr>
      </p:pic>
      <p:sp>
        <p:nvSpPr>
          <p:cNvPr id="40" name="Afrundet rektangel 39"/>
          <p:cNvSpPr/>
          <p:nvPr/>
        </p:nvSpPr>
        <p:spPr>
          <a:xfrm>
            <a:off x="8665098" y="2263820"/>
            <a:ext cx="1623066" cy="50803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Økosystem</a:t>
            </a:r>
          </a:p>
        </p:txBody>
      </p:sp>
      <p:pic>
        <p:nvPicPr>
          <p:cNvPr id="41" name="Picture 2" descr="https://intranet.rm.dk/globalassets/foralle/falles-grafik/falles-ikoner/falles-ikoner-uden-baggrund/fabrik.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348241" y="4149133"/>
            <a:ext cx="462897" cy="435196"/>
          </a:xfrm>
          <a:prstGeom prst="rect">
            <a:avLst/>
          </a:prstGeom>
          <a:noFill/>
          <a:extLst>
            <a:ext uri="{909E8E84-426E-40DD-AFC4-6F175D3DCCD1}">
              <a14:hiddenFill xmlns:a14="http://schemas.microsoft.com/office/drawing/2010/main">
                <a:solidFill>
                  <a:srgbClr val="FFFFFF"/>
                </a:solidFill>
              </a14:hiddenFill>
            </a:ext>
          </a:extLst>
        </p:spPr>
      </p:pic>
      <p:pic>
        <p:nvPicPr>
          <p:cNvPr id="14" name="Billede 13">
            <a:extLst>
              <a:ext uri="{FF2B5EF4-FFF2-40B4-BE49-F238E27FC236}">
                <a16:creationId xmlns:a16="http://schemas.microsoft.com/office/drawing/2014/main" id="{85770C05-0CC6-A49C-C783-CB08FE6B9182}"/>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803304" y="3482874"/>
            <a:ext cx="636369" cy="379716"/>
          </a:xfrm>
          <a:prstGeom prst="rect">
            <a:avLst/>
          </a:prstGeom>
        </p:spPr>
      </p:pic>
      <p:pic>
        <p:nvPicPr>
          <p:cNvPr id="17" name="Billede 16">
            <a:extLst>
              <a:ext uri="{FF2B5EF4-FFF2-40B4-BE49-F238E27FC236}">
                <a16:creationId xmlns:a16="http://schemas.microsoft.com/office/drawing/2014/main" id="{E8497F29-883D-CEB1-153E-C30ED37D32F6}"/>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8969818" y="3608591"/>
            <a:ext cx="496553" cy="296419"/>
          </a:xfrm>
          <a:prstGeom prst="rect">
            <a:avLst/>
          </a:prstGeom>
        </p:spPr>
      </p:pic>
      <p:pic>
        <p:nvPicPr>
          <p:cNvPr id="19" name="Billede 18">
            <a:extLst>
              <a:ext uri="{FF2B5EF4-FFF2-40B4-BE49-F238E27FC236}">
                <a16:creationId xmlns:a16="http://schemas.microsoft.com/office/drawing/2014/main" id="{48FD9CE5-121F-0961-A616-DAC00456AB6D}"/>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9016886" y="4079571"/>
            <a:ext cx="538746" cy="353351"/>
          </a:xfrm>
          <a:prstGeom prst="rect">
            <a:avLst/>
          </a:prstGeom>
        </p:spPr>
      </p:pic>
      <p:pic>
        <p:nvPicPr>
          <p:cNvPr id="20" name="Billede 19">
            <a:extLst>
              <a:ext uri="{FF2B5EF4-FFF2-40B4-BE49-F238E27FC236}">
                <a16:creationId xmlns:a16="http://schemas.microsoft.com/office/drawing/2014/main" id="{CB3A5ABB-A80B-26C7-62C2-8D5E6FD9B396}"/>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9755254" y="5027758"/>
            <a:ext cx="516441" cy="435195"/>
          </a:xfrm>
          <a:prstGeom prst="rect">
            <a:avLst/>
          </a:prstGeom>
        </p:spPr>
      </p:pic>
      <p:pic>
        <p:nvPicPr>
          <p:cNvPr id="25" name="Billede 24">
            <a:extLst>
              <a:ext uri="{FF2B5EF4-FFF2-40B4-BE49-F238E27FC236}">
                <a16:creationId xmlns:a16="http://schemas.microsoft.com/office/drawing/2014/main" id="{1C490F31-3563-6C18-7EA3-A431572119B0}"/>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7916841" y="2638039"/>
            <a:ext cx="453115" cy="416451"/>
          </a:xfrm>
          <a:prstGeom prst="rect">
            <a:avLst/>
          </a:prstGeom>
        </p:spPr>
      </p:pic>
      <p:pic>
        <p:nvPicPr>
          <p:cNvPr id="27" name="Billede 26">
            <a:extLst>
              <a:ext uri="{FF2B5EF4-FFF2-40B4-BE49-F238E27FC236}">
                <a16:creationId xmlns:a16="http://schemas.microsoft.com/office/drawing/2014/main" id="{AB237C96-E53B-2869-08D7-3FA4E346132A}"/>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959600" y="4798980"/>
            <a:ext cx="462005" cy="453619"/>
          </a:xfrm>
          <a:prstGeom prst="rect">
            <a:avLst/>
          </a:prstGeom>
        </p:spPr>
      </p:pic>
      <p:pic>
        <p:nvPicPr>
          <p:cNvPr id="28" name="Billede 27">
            <a:extLst>
              <a:ext uri="{FF2B5EF4-FFF2-40B4-BE49-F238E27FC236}">
                <a16:creationId xmlns:a16="http://schemas.microsoft.com/office/drawing/2014/main" id="{C8C573C0-8A96-DE1A-3EB4-AE77ED0DAE3A}"/>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10045163" y="3075108"/>
            <a:ext cx="636369" cy="508931"/>
          </a:xfrm>
          <a:prstGeom prst="rect">
            <a:avLst/>
          </a:prstGeom>
        </p:spPr>
      </p:pic>
      <p:pic>
        <p:nvPicPr>
          <p:cNvPr id="30" name="Billede 29">
            <a:extLst>
              <a:ext uri="{FF2B5EF4-FFF2-40B4-BE49-F238E27FC236}">
                <a16:creationId xmlns:a16="http://schemas.microsoft.com/office/drawing/2014/main" id="{77E69DA0-3A27-95A6-7B59-DE678612D95B}"/>
              </a:ext>
            </a:extLst>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8251463" y="4044480"/>
            <a:ext cx="376420" cy="418327"/>
          </a:xfrm>
          <a:prstGeom prst="rect">
            <a:avLst/>
          </a:prstGeom>
        </p:spPr>
      </p:pic>
      <p:pic>
        <p:nvPicPr>
          <p:cNvPr id="33" name="Billede 32">
            <a:extLst>
              <a:ext uri="{FF2B5EF4-FFF2-40B4-BE49-F238E27FC236}">
                <a16:creationId xmlns:a16="http://schemas.microsoft.com/office/drawing/2014/main" id="{E30879EE-00F1-ABC7-48B3-9B97A2EAE48C}"/>
              </a:ext>
            </a:extLst>
          </p:cNvPr>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9627546" y="4378387"/>
            <a:ext cx="283675" cy="297961"/>
          </a:xfrm>
          <a:prstGeom prst="rect">
            <a:avLst/>
          </a:prstGeom>
        </p:spPr>
      </p:pic>
      <p:pic>
        <p:nvPicPr>
          <p:cNvPr id="2" name="Picture 4" descr="https://intranet.rm.dk/globalassets/foralle/falles-grafik/falles-ikoner/falles-ikoner-uden-baggrund/staa_fast.png">
            <a:extLst>
              <a:ext uri="{FF2B5EF4-FFF2-40B4-BE49-F238E27FC236}">
                <a16:creationId xmlns:a16="http://schemas.microsoft.com/office/drawing/2014/main" id="{28F11002-FCAF-7540-2342-9262F2ECFAAF}"/>
              </a:ext>
            </a:extLst>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8740921" y="5027076"/>
            <a:ext cx="230551" cy="429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2448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frundet rektangel 30"/>
          <p:cNvSpPr/>
          <p:nvPr/>
        </p:nvSpPr>
        <p:spPr>
          <a:xfrm>
            <a:off x="683396" y="1280157"/>
            <a:ext cx="10818796" cy="538052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026" name="Picture 2" descr="https://intranet.rm.dk/globalassets/foralle/falles-grafik/falles-ikoner/falles-ikoner-uden-baggrund/hje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7221" y="1525919"/>
            <a:ext cx="4285377" cy="4825078"/>
          </a:xfrm>
          <a:prstGeom prst="rect">
            <a:avLst/>
          </a:prstGeom>
          <a:noFill/>
          <a:extLst>
            <a:ext uri="{909E8E84-426E-40DD-AFC4-6F175D3DCCD1}">
              <a14:hiddenFill xmlns:a14="http://schemas.microsoft.com/office/drawing/2010/main">
                <a:solidFill>
                  <a:srgbClr val="FFFFFF"/>
                </a:solidFill>
              </a14:hiddenFill>
            </a:ext>
          </a:extLst>
        </p:spPr>
      </p:pic>
      <p:sp>
        <p:nvSpPr>
          <p:cNvPr id="23" name="Afrundet rektangel 22"/>
          <p:cNvSpPr/>
          <p:nvPr/>
        </p:nvSpPr>
        <p:spPr>
          <a:xfrm>
            <a:off x="2280779" y="3893418"/>
            <a:ext cx="1364369" cy="3737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Behovsafdækning og planlægning</a:t>
            </a:r>
          </a:p>
        </p:txBody>
      </p:sp>
      <p:pic>
        <p:nvPicPr>
          <p:cNvPr id="1028" name="Picture 4" descr="https://intranet.rm.dk/globalassets/foralle/falles-grafik/falles-ikoner/falles-ikoner-uden-baggrund/netvaerk.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375853">
            <a:off x="7247118" y="2723546"/>
            <a:ext cx="3941954" cy="3133056"/>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https://intranet.rm.dk/globalassets/foralle/falles-grafik/falles-ikoner/falles-ikoner-uden-baggrund/tilbagepil.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18188" y="3189215"/>
            <a:ext cx="914661" cy="541310"/>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32" descr="https://intranet.rm.dk/globalassets/foralle/falles-grafik/falles-ikoner/falles-ikoner-uden-baggrund/tilbagepil.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flipV="1">
            <a:off x="6031051" y="4857881"/>
            <a:ext cx="902947" cy="534377"/>
          </a:xfrm>
          <a:prstGeom prst="rect">
            <a:avLst/>
          </a:prstGeom>
          <a:noFill/>
          <a:extLst>
            <a:ext uri="{909E8E84-426E-40DD-AFC4-6F175D3DCCD1}">
              <a14:hiddenFill xmlns:a14="http://schemas.microsoft.com/office/drawing/2010/main">
                <a:solidFill>
                  <a:srgbClr val="FFFFFF"/>
                </a:solidFill>
              </a14:hiddenFill>
            </a:ext>
          </a:extLst>
        </p:spPr>
      </p:pic>
      <p:sp>
        <p:nvSpPr>
          <p:cNvPr id="32" name="Tekstfelt 31"/>
          <p:cNvSpPr txBox="1"/>
          <p:nvPr/>
        </p:nvSpPr>
        <p:spPr>
          <a:xfrm>
            <a:off x="683396" y="285841"/>
            <a:ext cx="9071858" cy="553998"/>
          </a:xfrm>
          <a:prstGeom prst="rect">
            <a:avLst/>
          </a:prstGeom>
          <a:noFill/>
        </p:spPr>
        <p:txBody>
          <a:bodyPr wrap="square" rtlCol="0">
            <a:spAutoFit/>
          </a:bodyPr>
          <a:lstStyle/>
          <a:p>
            <a:r>
              <a:rPr lang="da-DK" sz="3000" b="1" dirty="0"/>
              <a:t>Innovation i Region Midtjylland (Kompleksitetsniveau 2)</a:t>
            </a:r>
          </a:p>
        </p:txBody>
      </p:sp>
      <p:sp>
        <p:nvSpPr>
          <p:cNvPr id="33" name="Afrundet rektangel 32"/>
          <p:cNvSpPr/>
          <p:nvPr/>
        </p:nvSpPr>
        <p:spPr>
          <a:xfrm>
            <a:off x="8665098" y="2263820"/>
            <a:ext cx="1623066" cy="50803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Økosystem</a:t>
            </a:r>
          </a:p>
        </p:txBody>
      </p:sp>
      <p:sp>
        <p:nvSpPr>
          <p:cNvPr id="34" name="Afrundet rektangel 33"/>
          <p:cNvSpPr/>
          <p:nvPr/>
        </p:nvSpPr>
        <p:spPr>
          <a:xfrm>
            <a:off x="1637581" y="1629462"/>
            <a:ext cx="1674644" cy="50803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a:solidFill>
                  <a:schemeClr val="tx1"/>
                </a:solidFill>
                <a:latin typeface="Verdana" panose="020B0604030504040204" pitchFamily="34" charset="0"/>
                <a:ea typeface="Verdana" panose="020B0604030504040204" pitchFamily="34" charset="0"/>
                <a:cs typeface="Verdana" panose="020B0604030504040204" pitchFamily="34" charset="0"/>
              </a:rPr>
              <a:t>Region Midtjylland</a:t>
            </a:r>
          </a:p>
        </p:txBody>
      </p:sp>
      <p:sp>
        <p:nvSpPr>
          <p:cNvPr id="36" name="Afrundet rektangel 35"/>
          <p:cNvSpPr/>
          <p:nvPr/>
        </p:nvSpPr>
        <p:spPr>
          <a:xfrm>
            <a:off x="3702121" y="3896553"/>
            <a:ext cx="1364369" cy="3737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Udvikling og validering</a:t>
            </a:r>
          </a:p>
        </p:txBody>
      </p:sp>
      <p:sp>
        <p:nvSpPr>
          <p:cNvPr id="37" name="Afrundet rektangel 36"/>
          <p:cNvSpPr/>
          <p:nvPr/>
        </p:nvSpPr>
        <p:spPr>
          <a:xfrm>
            <a:off x="2280779" y="4330131"/>
            <a:ext cx="1364369" cy="3737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Implementering og værdirealisering</a:t>
            </a:r>
          </a:p>
        </p:txBody>
      </p:sp>
      <p:sp>
        <p:nvSpPr>
          <p:cNvPr id="38" name="Afrundet rektangel 37"/>
          <p:cNvSpPr/>
          <p:nvPr/>
        </p:nvSpPr>
        <p:spPr>
          <a:xfrm>
            <a:off x="3702121" y="4328457"/>
            <a:ext cx="1364369" cy="3737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Evaluering og forbedring</a:t>
            </a:r>
          </a:p>
        </p:txBody>
      </p:sp>
      <p:sp>
        <p:nvSpPr>
          <p:cNvPr id="43" name="Afrundet rektangel 42"/>
          <p:cNvSpPr/>
          <p:nvPr/>
        </p:nvSpPr>
        <p:spPr>
          <a:xfrm>
            <a:off x="2288804" y="5316352"/>
            <a:ext cx="1364369" cy="3737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Ressourcer</a:t>
            </a:r>
          </a:p>
        </p:txBody>
      </p:sp>
      <p:sp>
        <p:nvSpPr>
          <p:cNvPr id="44" name="Afrundet rektangel 43"/>
          <p:cNvSpPr/>
          <p:nvPr/>
        </p:nvSpPr>
        <p:spPr>
          <a:xfrm>
            <a:off x="3710146" y="5319487"/>
            <a:ext cx="1364369" cy="3737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Kompetencer</a:t>
            </a:r>
          </a:p>
        </p:txBody>
      </p:sp>
      <p:sp>
        <p:nvSpPr>
          <p:cNvPr id="45" name="Afrundet rektangel 44"/>
          <p:cNvSpPr/>
          <p:nvPr/>
        </p:nvSpPr>
        <p:spPr>
          <a:xfrm>
            <a:off x="2288804" y="5753065"/>
            <a:ext cx="1364369" cy="3737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Værktøjer og metoder</a:t>
            </a:r>
          </a:p>
        </p:txBody>
      </p:sp>
      <p:sp>
        <p:nvSpPr>
          <p:cNvPr id="46" name="Afrundet rektangel 45"/>
          <p:cNvSpPr/>
          <p:nvPr/>
        </p:nvSpPr>
        <p:spPr>
          <a:xfrm>
            <a:off x="3710146" y="5751391"/>
            <a:ext cx="1364369" cy="3737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IPR og aftaler</a:t>
            </a:r>
          </a:p>
        </p:txBody>
      </p:sp>
      <p:sp>
        <p:nvSpPr>
          <p:cNvPr id="47" name="Afrundet rektangel 46"/>
          <p:cNvSpPr/>
          <p:nvPr/>
        </p:nvSpPr>
        <p:spPr>
          <a:xfrm>
            <a:off x="2288805" y="5033006"/>
            <a:ext cx="2785710" cy="243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200" dirty="0">
                <a:solidFill>
                  <a:schemeClr val="bg1"/>
                </a:solidFill>
                <a:latin typeface="Verdana" panose="020B0604030504040204" pitchFamily="34" charset="0"/>
                <a:ea typeface="Verdana" panose="020B0604030504040204" pitchFamily="34" charset="0"/>
                <a:cs typeface="Verdana" panose="020B0604030504040204" pitchFamily="34" charset="0"/>
              </a:rPr>
              <a:t>Innovationsstøtte</a:t>
            </a:r>
          </a:p>
        </p:txBody>
      </p:sp>
      <p:sp>
        <p:nvSpPr>
          <p:cNvPr id="49" name="Afrundet rektangel 48"/>
          <p:cNvSpPr/>
          <p:nvPr/>
        </p:nvSpPr>
        <p:spPr>
          <a:xfrm>
            <a:off x="2280779" y="3616262"/>
            <a:ext cx="2793736" cy="243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200" dirty="0">
                <a:solidFill>
                  <a:schemeClr val="bg1"/>
                </a:solidFill>
                <a:latin typeface="Verdana" panose="020B0604030504040204" pitchFamily="34" charset="0"/>
                <a:ea typeface="Verdana" panose="020B0604030504040204" pitchFamily="34" charset="0"/>
                <a:cs typeface="Verdana" panose="020B0604030504040204" pitchFamily="34" charset="0"/>
              </a:rPr>
              <a:t>Innovative aktiviteter</a:t>
            </a:r>
          </a:p>
        </p:txBody>
      </p:sp>
      <p:sp>
        <p:nvSpPr>
          <p:cNvPr id="51" name="Afrundet rektangel 50"/>
          <p:cNvSpPr/>
          <p:nvPr/>
        </p:nvSpPr>
        <p:spPr>
          <a:xfrm>
            <a:off x="2288804" y="2544271"/>
            <a:ext cx="1364369" cy="3737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Vision, strategi og målsætning</a:t>
            </a:r>
          </a:p>
        </p:txBody>
      </p:sp>
      <p:sp>
        <p:nvSpPr>
          <p:cNvPr id="52" name="Afrundet rektangel 51"/>
          <p:cNvSpPr/>
          <p:nvPr/>
        </p:nvSpPr>
        <p:spPr>
          <a:xfrm>
            <a:off x="3710146" y="2547338"/>
            <a:ext cx="1364369" cy="3737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Ledelse</a:t>
            </a:r>
          </a:p>
        </p:txBody>
      </p:sp>
      <p:sp>
        <p:nvSpPr>
          <p:cNvPr id="53" name="Afrundet rektangel 52"/>
          <p:cNvSpPr/>
          <p:nvPr/>
        </p:nvSpPr>
        <p:spPr>
          <a:xfrm>
            <a:off x="2288804" y="2980984"/>
            <a:ext cx="1364369" cy="3737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err="1">
                <a:solidFill>
                  <a:schemeClr val="tx1"/>
                </a:solidFill>
                <a:latin typeface="Verdana" panose="020B0604030504040204" pitchFamily="34" charset="0"/>
                <a:ea typeface="Verdana" panose="020B0604030504040204" pitchFamily="34" charset="0"/>
                <a:cs typeface="Verdana" panose="020B0604030504040204" pitchFamily="34" charset="0"/>
              </a:rPr>
              <a:t>Org</a:t>
            </a: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 kultur og incitamentsstruktur</a:t>
            </a:r>
          </a:p>
        </p:txBody>
      </p:sp>
      <p:sp>
        <p:nvSpPr>
          <p:cNvPr id="54" name="Afrundet rektangel 53"/>
          <p:cNvSpPr/>
          <p:nvPr/>
        </p:nvSpPr>
        <p:spPr>
          <a:xfrm>
            <a:off x="3710146" y="2979242"/>
            <a:ext cx="1364369" cy="3737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Strukturer og samarbejde</a:t>
            </a:r>
          </a:p>
        </p:txBody>
      </p:sp>
      <p:sp>
        <p:nvSpPr>
          <p:cNvPr id="55" name="Afrundet rektangel 54"/>
          <p:cNvSpPr/>
          <p:nvPr/>
        </p:nvSpPr>
        <p:spPr>
          <a:xfrm>
            <a:off x="2288804" y="2267115"/>
            <a:ext cx="2793736" cy="243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200" dirty="0">
                <a:solidFill>
                  <a:schemeClr val="bg1"/>
                </a:solidFill>
                <a:latin typeface="Verdana" panose="020B0604030504040204" pitchFamily="34" charset="0"/>
                <a:ea typeface="Verdana" panose="020B0604030504040204" pitchFamily="34" charset="0"/>
                <a:cs typeface="Verdana" panose="020B0604030504040204" pitchFamily="34" charset="0"/>
              </a:rPr>
              <a:t>Retning og lederskab</a:t>
            </a:r>
          </a:p>
        </p:txBody>
      </p:sp>
      <p:sp>
        <p:nvSpPr>
          <p:cNvPr id="56" name="Afrundet rektangel 55"/>
          <p:cNvSpPr/>
          <p:nvPr/>
        </p:nvSpPr>
        <p:spPr>
          <a:xfrm>
            <a:off x="5749571" y="4425230"/>
            <a:ext cx="1364369" cy="3737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Bidrag til økosystemet</a:t>
            </a:r>
          </a:p>
        </p:txBody>
      </p:sp>
      <p:sp>
        <p:nvSpPr>
          <p:cNvPr id="57" name="Afrundet rektangel 56"/>
          <p:cNvSpPr/>
          <p:nvPr/>
        </p:nvSpPr>
        <p:spPr>
          <a:xfrm>
            <a:off x="5749571" y="3747972"/>
            <a:ext cx="1364369" cy="3737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sz="1000" dirty="0">
                <a:solidFill>
                  <a:schemeClr val="tx1"/>
                </a:solidFill>
                <a:latin typeface="Verdana" panose="020B0604030504040204" pitchFamily="34" charset="0"/>
                <a:ea typeface="Verdana" panose="020B0604030504040204" pitchFamily="34" charset="0"/>
                <a:cs typeface="Verdana" panose="020B0604030504040204" pitchFamily="34" charset="0"/>
              </a:rPr>
              <a:t>Bidrag fra økosystemet</a:t>
            </a:r>
          </a:p>
        </p:txBody>
      </p:sp>
      <p:sp>
        <p:nvSpPr>
          <p:cNvPr id="2" name="Rektangel 1"/>
          <p:cNvSpPr/>
          <p:nvPr/>
        </p:nvSpPr>
        <p:spPr>
          <a:xfrm>
            <a:off x="5381994" y="4139487"/>
            <a:ext cx="2178802" cy="276999"/>
          </a:xfrm>
          <a:prstGeom prst="rect">
            <a:avLst/>
          </a:prstGeom>
        </p:spPr>
        <p:txBody>
          <a:bodyPr wrap="none">
            <a:spAutoFit/>
          </a:bodyPr>
          <a:lstStyle/>
          <a:p>
            <a:pPr algn="ctr"/>
            <a:r>
              <a:rPr lang="da-DK" sz="1200" dirty="0">
                <a:latin typeface="Verdana" panose="020B0604030504040204" pitchFamily="34" charset="0"/>
                <a:ea typeface="Verdana" panose="020B0604030504040204" pitchFamily="34" charset="0"/>
                <a:cs typeface="Verdana" panose="020B0604030504040204" pitchFamily="34" charset="0"/>
              </a:rPr>
              <a:t>Samspil og partnerskaber</a:t>
            </a:r>
          </a:p>
        </p:txBody>
      </p:sp>
      <p:pic>
        <p:nvPicPr>
          <p:cNvPr id="60" name="Picture 4" descr="https://intranet.rm.dk/globalassets/foralle/falles-grafik/falles-ikoner/falles-ikoner-uden-baggrund/staa_fast.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740921" y="5027076"/>
            <a:ext cx="230551" cy="429947"/>
          </a:xfrm>
          <a:prstGeom prst="rect">
            <a:avLst/>
          </a:prstGeom>
          <a:noFill/>
          <a:extLst>
            <a:ext uri="{909E8E84-426E-40DD-AFC4-6F175D3DCCD1}">
              <a14:hiddenFill xmlns:a14="http://schemas.microsoft.com/office/drawing/2010/main">
                <a:solidFill>
                  <a:srgbClr val="FFFFFF"/>
                </a:solidFill>
              </a14:hiddenFill>
            </a:ext>
          </a:extLst>
        </p:spPr>
      </p:pic>
      <p:pic>
        <p:nvPicPr>
          <p:cNvPr id="3" name="Billede 2">
            <a:extLst>
              <a:ext uri="{FF2B5EF4-FFF2-40B4-BE49-F238E27FC236}">
                <a16:creationId xmlns:a16="http://schemas.microsoft.com/office/drawing/2014/main" id="{033150E4-828D-74B0-171C-5B568B91181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16841" y="2638039"/>
            <a:ext cx="453115" cy="416451"/>
          </a:xfrm>
          <a:prstGeom prst="rect">
            <a:avLst/>
          </a:prstGeom>
        </p:spPr>
      </p:pic>
      <p:pic>
        <p:nvPicPr>
          <p:cNvPr id="5" name="Billede 4">
            <a:extLst>
              <a:ext uri="{FF2B5EF4-FFF2-40B4-BE49-F238E27FC236}">
                <a16:creationId xmlns:a16="http://schemas.microsoft.com/office/drawing/2014/main" id="{9A2C1261-0D0E-EBE1-30DA-1215B281388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803304" y="3482874"/>
            <a:ext cx="636369" cy="379716"/>
          </a:xfrm>
          <a:prstGeom prst="rect">
            <a:avLst/>
          </a:prstGeom>
        </p:spPr>
      </p:pic>
      <p:pic>
        <p:nvPicPr>
          <p:cNvPr id="8" name="Billede 7">
            <a:extLst>
              <a:ext uri="{FF2B5EF4-FFF2-40B4-BE49-F238E27FC236}">
                <a16:creationId xmlns:a16="http://schemas.microsoft.com/office/drawing/2014/main" id="{8C799A18-818F-3434-1CAB-8198D208C78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959600" y="4798980"/>
            <a:ext cx="462005" cy="453619"/>
          </a:xfrm>
          <a:prstGeom prst="rect">
            <a:avLst/>
          </a:prstGeom>
        </p:spPr>
      </p:pic>
      <p:pic>
        <p:nvPicPr>
          <p:cNvPr id="11" name="Billede 10">
            <a:extLst>
              <a:ext uri="{FF2B5EF4-FFF2-40B4-BE49-F238E27FC236}">
                <a16:creationId xmlns:a16="http://schemas.microsoft.com/office/drawing/2014/main" id="{4781529D-025C-7B5C-D99D-70DA28EE225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016886" y="4079571"/>
            <a:ext cx="538746" cy="353351"/>
          </a:xfrm>
          <a:prstGeom prst="rect">
            <a:avLst/>
          </a:prstGeom>
        </p:spPr>
      </p:pic>
      <p:pic>
        <p:nvPicPr>
          <p:cNvPr id="14" name="Billede 13">
            <a:extLst>
              <a:ext uri="{FF2B5EF4-FFF2-40B4-BE49-F238E27FC236}">
                <a16:creationId xmlns:a16="http://schemas.microsoft.com/office/drawing/2014/main" id="{63C3AF3E-6204-B091-0749-3ADE33AA2058}"/>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755254" y="5027758"/>
            <a:ext cx="516441" cy="435195"/>
          </a:xfrm>
          <a:prstGeom prst="rect">
            <a:avLst/>
          </a:prstGeom>
        </p:spPr>
      </p:pic>
      <p:pic>
        <p:nvPicPr>
          <p:cNvPr id="15" name="Picture 2" descr="https://intranet.rm.dk/globalassets/foralle/falles-grafik/falles-ikoner/falles-ikoner-uden-baggrund/fabrik.png">
            <a:extLst>
              <a:ext uri="{FF2B5EF4-FFF2-40B4-BE49-F238E27FC236}">
                <a16:creationId xmlns:a16="http://schemas.microsoft.com/office/drawing/2014/main" id="{EF637E1F-B632-961D-14F7-A26B99302407}"/>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348241" y="4149133"/>
            <a:ext cx="462897" cy="435196"/>
          </a:xfrm>
          <a:prstGeom prst="rect">
            <a:avLst/>
          </a:prstGeom>
          <a:noFill/>
          <a:extLst>
            <a:ext uri="{909E8E84-426E-40DD-AFC4-6F175D3DCCD1}">
              <a14:hiddenFill xmlns:a14="http://schemas.microsoft.com/office/drawing/2010/main">
                <a:solidFill>
                  <a:srgbClr val="FFFFFF"/>
                </a:solidFill>
              </a14:hiddenFill>
            </a:ext>
          </a:extLst>
        </p:spPr>
      </p:pic>
      <p:pic>
        <p:nvPicPr>
          <p:cNvPr id="16" name="Billede 15">
            <a:extLst>
              <a:ext uri="{FF2B5EF4-FFF2-40B4-BE49-F238E27FC236}">
                <a16:creationId xmlns:a16="http://schemas.microsoft.com/office/drawing/2014/main" id="{56B1398B-C1B3-F362-8A94-4436AFB4E5DC}"/>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969818" y="3608591"/>
            <a:ext cx="496553" cy="296419"/>
          </a:xfrm>
          <a:prstGeom prst="rect">
            <a:avLst/>
          </a:prstGeom>
        </p:spPr>
      </p:pic>
      <p:pic>
        <p:nvPicPr>
          <p:cNvPr id="18" name="Billede 17">
            <a:extLst>
              <a:ext uri="{FF2B5EF4-FFF2-40B4-BE49-F238E27FC236}">
                <a16:creationId xmlns:a16="http://schemas.microsoft.com/office/drawing/2014/main" id="{8FF7CDCC-EE84-BB29-3512-0FB518C861A8}"/>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0045163" y="3075108"/>
            <a:ext cx="636369" cy="508931"/>
          </a:xfrm>
          <a:prstGeom prst="rect">
            <a:avLst/>
          </a:prstGeom>
        </p:spPr>
      </p:pic>
      <p:pic>
        <p:nvPicPr>
          <p:cNvPr id="19" name="Billede 18">
            <a:extLst>
              <a:ext uri="{FF2B5EF4-FFF2-40B4-BE49-F238E27FC236}">
                <a16:creationId xmlns:a16="http://schemas.microsoft.com/office/drawing/2014/main" id="{19BE58FE-5C78-4771-486D-4BC8596D722D}"/>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8251463" y="4044480"/>
            <a:ext cx="376420" cy="418327"/>
          </a:xfrm>
          <a:prstGeom prst="rect">
            <a:avLst/>
          </a:prstGeom>
        </p:spPr>
      </p:pic>
      <p:pic>
        <p:nvPicPr>
          <p:cNvPr id="21" name="Billede 20">
            <a:extLst>
              <a:ext uri="{FF2B5EF4-FFF2-40B4-BE49-F238E27FC236}">
                <a16:creationId xmlns:a16="http://schemas.microsoft.com/office/drawing/2014/main" id="{36D7CE69-3C38-BE96-4E8E-F1110A00DF1A}"/>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9627546" y="4378387"/>
            <a:ext cx="283675" cy="297961"/>
          </a:xfrm>
          <a:prstGeom prst="rect">
            <a:avLst/>
          </a:prstGeom>
        </p:spPr>
      </p:pic>
    </p:spTree>
    <p:extLst>
      <p:ext uri="{BB962C8B-B14F-4D97-AF65-F5344CB8AC3E}">
        <p14:creationId xmlns:p14="http://schemas.microsoft.com/office/powerpoint/2010/main" val="2177811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55870" y="34821"/>
            <a:ext cx="9071858" cy="707886"/>
          </a:xfrm>
          <a:prstGeom prst="rect">
            <a:avLst/>
          </a:prstGeom>
          <a:noFill/>
        </p:spPr>
        <p:txBody>
          <a:bodyPr wrap="square" rtlCol="0">
            <a:spAutoFit/>
          </a:bodyPr>
          <a:lstStyle/>
          <a:p>
            <a:r>
              <a:rPr lang="da-DK" sz="2000" b="1" dirty="0">
                <a:latin typeface="Verdana" panose="020B0604030504040204" pitchFamily="34" charset="0"/>
                <a:ea typeface="Verdana" panose="020B0604030504040204" pitchFamily="34" charset="0"/>
                <a:cs typeface="Verdana" panose="020B0604030504040204" pitchFamily="34" charset="0"/>
              </a:rPr>
              <a:t>Retning og lederskab (1)</a:t>
            </a:r>
          </a:p>
          <a:p>
            <a:r>
              <a:rPr lang="da-DK" sz="2000" dirty="0">
                <a:latin typeface="Verdana" panose="020B0604030504040204" pitchFamily="34" charset="0"/>
                <a:ea typeface="Verdana" panose="020B0604030504040204" pitchFamily="34" charset="0"/>
                <a:cs typeface="Verdana" panose="020B0604030504040204" pitchFamily="34" charset="0"/>
              </a:rPr>
              <a:t>- </a:t>
            </a:r>
            <a:r>
              <a:rPr lang="da-DK" sz="2000" i="1" dirty="0">
                <a:latin typeface="Verdana" panose="020B0604030504040204" pitchFamily="34" charset="0"/>
                <a:ea typeface="Verdana" panose="020B0604030504040204" pitchFamily="34" charset="0"/>
                <a:cs typeface="Verdana" panose="020B0604030504040204" pitchFamily="34" charset="0"/>
              </a:rPr>
              <a:t>Vision, strategi og målsætning (1)</a:t>
            </a:r>
          </a:p>
        </p:txBody>
      </p:sp>
      <p:graphicFrame>
        <p:nvGraphicFramePr>
          <p:cNvPr id="2" name="Tabel 1"/>
          <p:cNvGraphicFramePr>
            <a:graphicFrameLocks noGrp="1"/>
          </p:cNvGraphicFramePr>
          <p:nvPr>
            <p:extLst>
              <p:ext uri="{D42A27DB-BD31-4B8C-83A1-F6EECF244321}">
                <p14:modId xmlns:p14="http://schemas.microsoft.com/office/powerpoint/2010/main" val="471736451"/>
              </p:ext>
            </p:extLst>
          </p:nvPr>
        </p:nvGraphicFramePr>
        <p:xfrm>
          <a:off x="127590" y="877428"/>
          <a:ext cx="7886363" cy="4272280"/>
        </p:xfrm>
        <a:graphic>
          <a:graphicData uri="http://schemas.openxmlformats.org/drawingml/2006/table">
            <a:tbl>
              <a:tblPr firstRow="1" bandRow="1">
                <a:tableStyleId>{2D5ABB26-0587-4C30-8999-92F81FD0307C}</a:tableStyleId>
              </a:tblPr>
              <a:tblGrid>
                <a:gridCol w="1154363">
                  <a:extLst>
                    <a:ext uri="{9D8B030D-6E8A-4147-A177-3AD203B41FA5}">
                      <a16:colId xmlns:a16="http://schemas.microsoft.com/office/drawing/2014/main" val="3262572454"/>
                    </a:ext>
                  </a:extLst>
                </a:gridCol>
                <a:gridCol w="4932000">
                  <a:extLst>
                    <a:ext uri="{9D8B030D-6E8A-4147-A177-3AD203B41FA5}">
                      <a16:colId xmlns:a16="http://schemas.microsoft.com/office/drawing/2014/main" val="3710683359"/>
                    </a:ext>
                  </a:extLst>
                </a:gridCol>
                <a:gridCol w="360000">
                  <a:extLst>
                    <a:ext uri="{9D8B030D-6E8A-4147-A177-3AD203B41FA5}">
                      <a16:colId xmlns:a16="http://schemas.microsoft.com/office/drawing/2014/main" val="2550245622"/>
                    </a:ext>
                  </a:extLst>
                </a:gridCol>
                <a:gridCol w="360000">
                  <a:extLst>
                    <a:ext uri="{9D8B030D-6E8A-4147-A177-3AD203B41FA5}">
                      <a16:colId xmlns:a16="http://schemas.microsoft.com/office/drawing/2014/main" val="3279974563"/>
                    </a:ext>
                  </a:extLst>
                </a:gridCol>
                <a:gridCol w="360000">
                  <a:extLst>
                    <a:ext uri="{9D8B030D-6E8A-4147-A177-3AD203B41FA5}">
                      <a16:colId xmlns:a16="http://schemas.microsoft.com/office/drawing/2014/main" val="1776101924"/>
                    </a:ext>
                  </a:extLst>
                </a:gridCol>
                <a:gridCol w="360000">
                  <a:extLst>
                    <a:ext uri="{9D8B030D-6E8A-4147-A177-3AD203B41FA5}">
                      <a16:colId xmlns:a16="http://schemas.microsoft.com/office/drawing/2014/main" val="1730452821"/>
                    </a:ext>
                  </a:extLst>
                </a:gridCol>
                <a:gridCol w="360000">
                  <a:extLst>
                    <a:ext uri="{9D8B030D-6E8A-4147-A177-3AD203B41FA5}">
                      <a16:colId xmlns:a16="http://schemas.microsoft.com/office/drawing/2014/main" val="2512683118"/>
                    </a:ext>
                  </a:extLst>
                </a:gridCol>
              </a:tblGrid>
              <a:tr h="360000">
                <a:tc rowSpan="2">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Indikator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r>
                        <a:rPr lang="da-DK" sz="1000" b="1" i="0" dirty="0">
                          <a:latin typeface="Verdana"/>
                          <a:ea typeface="Verdana"/>
                          <a:cs typeface="Verdana" panose="020B0604030504040204" pitchFamily="34" charset="0"/>
                        </a:rPr>
                        <a:t>Spørgsmål</a:t>
                      </a:r>
                      <a:endParaRPr lang="da-DK" sz="1000" b="1"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algn="ctr"/>
                      <a:r>
                        <a:rPr lang="da-DK" sz="1000" b="1" dirty="0">
                          <a:latin typeface="Verdana" panose="020B0604030504040204" pitchFamily="34" charset="0"/>
                          <a:ea typeface="Verdana" panose="020B0604030504040204" pitchFamily="34" charset="0"/>
                          <a:cs typeface="Verdana" panose="020B0604030504040204" pitchFamily="34" charset="0"/>
                        </a:rPr>
                        <a:t>Egen vurdering</a:t>
                      </a:r>
                      <a:br>
                        <a:rPr lang="da-DK" sz="1000" b="1" dirty="0">
                          <a:latin typeface="Verdana" panose="020B0604030504040204" pitchFamily="34" charset="0"/>
                          <a:ea typeface="Verdana" panose="020B0604030504040204" pitchFamily="34" charset="0"/>
                          <a:cs typeface="Verdana" panose="020B0604030504040204" pitchFamily="34" charset="0"/>
                        </a:rPr>
                      </a:br>
                      <a:r>
                        <a:rPr lang="da-DK" sz="1000" b="0" dirty="0">
                          <a:latin typeface="Verdana" panose="020B0604030504040204" pitchFamily="34" charset="0"/>
                          <a:ea typeface="Verdana" panose="020B0604030504040204" pitchFamily="34" charset="0"/>
                          <a:cs typeface="Verdana" panose="020B0604030504040204" pitchFamily="34" charset="0"/>
                        </a:rPr>
                        <a:t>(</a:t>
                      </a:r>
                      <a:r>
                        <a:rPr lang="da-DK" sz="1000" b="0" i="1" dirty="0">
                          <a:latin typeface="Verdana" panose="020B0604030504040204" pitchFamily="34" charset="0"/>
                          <a:ea typeface="Verdana" panose="020B0604030504040204" pitchFamily="34" charset="0"/>
                          <a:cs typeface="Verdana" panose="020B0604030504040204" pitchFamily="34" charset="0"/>
                        </a:rPr>
                        <a:t>kryds</a:t>
                      </a:r>
                      <a:r>
                        <a:rPr lang="da-DK" sz="1000" b="0" dirty="0">
                          <a:latin typeface="Verdana" panose="020B0604030504040204" pitchFamily="34" charset="0"/>
                          <a:ea typeface="Verdana" panose="020B0604030504040204" pitchFamily="34" charset="0"/>
                          <a:cs typeface="Verdana" panose="020B060403050404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639007"/>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90663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latin typeface="Verdana" panose="020B0604030504040204" pitchFamily="34" charset="0"/>
                          <a:ea typeface="Verdana" panose="020B0604030504040204" pitchFamily="34" charset="0"/>
                          <a:cs typeface="Verdana" panose="020B0604030504040204" pitchFamily="34" charset="0"/>
                        </a:rPr>
                        <a:t>Vision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latin typeface="Verdana"/>
                          <a:ea typeface="Verdana"/>
                          <a:cs typeface="Verdana" panose="020B0604030504040204" pitchFamily="34" charset="0"/>
                        </a:rPr>
                        <a:t>Er der vedtaget en </a:t>
                      </a:r>
                      <a:r>
                        <a:rPr lang="da-DK" sz="900" b="1" dirty="0">
                          <a:latin typeface="Verdana"/>
                          <a:ea typeface="Verdana"/>
                          <a:cs typeface="Verdana" panose="020B0604030504040204" pitchFamily="34" charset="0"/>
                        </a:rPr>
                        <a:t>innovationsvision</a:t>
                      </a:r>
                      <a:r>
                        <a:rPr lang="da-DK" sz="900" dirty="0">
                          <a:latin typeface="Verdana"/>
                          <a:ea typeface="Verdana"/>
                          <a:cs typeface="Verdana" panose="020B0604030504040204" pitchFamily="34" charset="0"/>
                        </a:rPr>
                        <a:t>, der beskriver en tydelig og ambitiøs retning og giver en ramme for at fastlægge innovationsstrategi, -politik og -mål?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7480221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Strategi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dirty="0">
                          <a:latin typeface="Verdana"/>
                          <a:ea typeface="Verdana"/>
                          <a:cs typeface="Verdana" panose="020B0604030504040204" pitchFamily="34" charset="0"/>
                        </a:rPr>
                        <a:t>Er der vedtaget en </a:t>
                      </a:r>
                      <a:r>
                        <a:rPr lang="da-DK" sz="900" b="1" dirty="0">
                          <a:latin typeface="Verdana"/>
                          <a:ea typeface="Verdana"/>
                          <a:cs typeface="Verdana" panose="020B0604030504040204" pitchFamily="34" charset="0"/>
                        </a:rPr>
                        <a:t>innovationsstrategi</a:t>
                      </a:r>
                      <a:r>
                        <a:rPr lang="da-DK" sz="900" b="0" dirty="0">
                          <a:latin typeface="Verdana"/>
                          <a:ea typeface="Verdana"/>
                          <a:cs typeface="Verdana" panose="020B0604030504040204" pitchFamily="34" charset="0"/>
                        </a:rPr>
                        <a:t>, der beskriver, hvorfor innovationsaktiviteter er vigtige for organisationen, og som er fleksibel og tilpasningsdygtig så den kan ændres som resultat af feedback og realiserede innovationsaktiviteter?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86464668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Politik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dirty="0">
                          <a:latin typeface="Verdana"/>
                          <a:ea typeface="Verdana"/>
                          <a:cs typeface="Verdana" panose="020B0604030504040204" pitchFamily="34" charset="0"/>
                        </a:rPr>
                        <a:t>Er der etableret og implementeret en </a:t>
                      </a:r>
                      <a:r>
                        <a:rPr lang="da-DK" sz="900" b="1" dirty="0">
                          <a:latin typeface="Verdana"/>
                          <a:ea typeface="Verdana"/>
                          <a:cs typeface="Verdana" panose="020B0604030504040204" pitchFamily="34" charset="0"/>
                        </a:rPr>
                        <a:t>innovationspolitik</a:t>
                      </a:r>
                      <a:r>
                        <a:rPr lang="da-DK" sz="900" b="0" dirty="0">
                          <a:latin typeface="Verdana"/>
                          <a:ea typeface="Verdana"/>
                          <a:cs typeface="Verdana" panose="020B0604030504040204" pitchFamily="34" charset="0"/>
                        </a:rPr>
                        <a:t>, der beskriver forpligtelsen til innovationsaktiviteter, og som giver en ramme for fastlæggelse af innovationsstrategi og –mål og en forpligtelse til kontinuerlig forbedring af innovationssystemet?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55132205"/>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Mål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dirty="0">
                          <a:latin typeface="Verdana"/>
                          <a:ea typeface="Verdana"/>
                          <a:cs typeface="Verdana" panose="020B0604030504040204" pitchFamily="34" charset="0"/>
                        </a:rPr>
                        <a:t>Er der formuleret relevante målbare </a:t>
                      </a:r>
                      <a:r>
                        <a:rPr lang="da-DK" sz="900" b="1" dirty="0">
                          <a:latin typeface="Verdana"/>
                          <a:ea typeface="Verdana"/>
                          <a:cs typeface="Verdana" panose="020B0604030504040204" pitchFamily="34" charset="0"/>
                        </a:rPr>
                        <a:t>innovationsmål</a:t>
                      </a:r>
                      <a:r>
                        <a:rPr lang="da-DK" sz="900" b="0" dirty="0">
                          <a:latin typeface="Verdana"/>
                          <a:ea typeface="Verdana"/>
                          <a:cs typeface="Verdana" panose="020B0604030504040204" pitchFamily="34" charset="0"/>
                        </a:rPr>
                        <a:t> på relevante funktioner og niveauer i organisationen?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191665687"/>
                  </a:ext>
                </a:extLst>
              </a:tr>
              <a:tr h="370840">
                <a:tc>
                  <a:txBody>
                    <a:bodyPr/>
                    <a:lstStyle/>
                    <a:p>
                      <a:r>
                        <a:rPr lang="da-DK" sz="900" b="0" dirty="0">
                          <a:latin typeface="Verdana"/>
                          <a:ea typeface="Verdana"/>
                          <a:cs typeface="Verdana" panose="020B0604030504040204" pitchFamily="34" charset="0"/>
                        </a:rPr>
                        <a:t>Kommunikerbar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dirty="0">
                          <a:latin typeface="Verdana"/>
                          <a:ea typeface="Verdana"/>
                          <a:cs typeface="Verdana" panose="020B0604030504040204" pitchFamily="34" charset="0"/>
                        </a:rPr>
                        <a:t>Kan vision, strategi og mål </a:t>
                      </a:r>
                      <a:r>
                        <a:rPr lang="da-DK" sz="900" b="1" dirty="0">
                          <a:latin typeface="Verdana"/>
                          <a:ea typeface="Verdana"/>
                          <a:cs typeface="Verdana" panose="020B0604030504040204" pitchFamily="34" charset="0"/>
                        </a:rPr>
                        <a:t>kommunikeres og forstås</a:t>
                      </a:r>
                      <a:r>
                        <a:rPr lang="da-DK" sz="900" b="0" dirty="0">
                          <a:latin typeface="Verdana"/>
                          <a:ea typeface="Verdana"/>
                          <a:cs typeface="Verdana" panose="020B0604030504040204" pitchFamily="34" charset="0"/>
                        </a:rPr>
                        <a:t> af relevante interne og eksterne interessenter?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87555806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Konsistens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dirty="0">
                          <a:latin typeface="Verdana"/>
                          <a:ea typeface="Verdana"/>
                          <a:cs typeface="Verdana" panose="020B0604030504040204" pitchFamily="34" charset="0"/>
                        </a:rPr>
                        <a:t>Er innovationsvision, -strategi, -politik og de formulerede mål </a:t>
                      </a:r>
                      <a:r>
                        <a:rPr lang="da-DK" sz="900" b="1" dirty="0">
                          <a:latin typeface="Verdana"/>
                          <a:ea typeface="Verdana"/>
                          <a:cs typeface="Verdana" panose="020B0604030504040204" pitchFamily="34" charset="0"/>
                        </a:rPr>
                        <a:t>konsistente</a:t>
                      </a:r>
                      <a:r>
                        <a:rPr lang="da-DK" sz="900" b="0" dirty="0">
                          <a:latin typeface="Verdana"/>
                          <a:ea typeface="Verdana"/>
                          <a:cs typeface="Verdana" panose="020B0604030504040204" pitchFamily="34" charset="0"/>
                        </a:rPr>
                        <a:t> og i </a:t>
                      </a:r>
                      <a:r>
                        <a:rPr lang="da-DK" sz="900" b="1" dirty="0">
                          <a:latin typeface="Verdana"/>
                          <a:ea typeface="Verdana"/>
                          <a:cs typeface="Verdana" panose="020B0604030504040204" pitchFamily="34" charset="0"/>
                        </a:rPr>
                        <a:t>overensstemmelse</a:t>
                      </a:r>
                      <a:r>
                        <a:rPr lang="da-DK" sz="900" b="0" dirty="0">
                          <a:latin typeface="Verdana"/>
                          <a:ea typeface="Verdana"/>
                          <a:cs typeface="Verdana" panose="020B0604030504040204" pitchFamily="34" charset="0"/>
                        </a:rPr>
                        <a:t> med konteksten og organisationens strategiske retning?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249426926"/>
                  </a:ext>
                </a:extLst>
              </a:tr>
              <a:tr h="37084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2877855"/>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Samlet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i="0" dirty="0">
                          <a:latin typeface="Verdana" panose="020B0604030504040204" pitchFamily="34" charset="0"/>
                          <a:ea typeface="Verdana" panose="020B0604030504040204" pitchFamily="34" charset="0"/>
                          <a:cs typeface="Verdana" panose="020B0604030504040204" pitchFamily="34" charset="0"/>
                        </a:rPr>
                        <a:t>Hvad er den </a:t>
                      </a:r>
                      <a:r>
                        <a:rPr lang="da-DK" sz="900" b="1" i="0" dirty="0">
                          <a:latin typeface="Verdana" panose="020B0604030504040204" pitchFamily="34" charset="0"/>
                          <a:ea typeface="Verdana" panose="020B0604030504040204" pitchFamily="34" charset="0"/>
                          <a:cs typeface="Verdana" panose="020B0604030504040204" pitchFamily="34" charset="0"/>
                        </a:rPr>
                        <a:t>samlede vurdering</a:t>
                      </a:r>
                      <a:r>
                        <a:rPr lang="da-DK" sz="900" b="1" i="0" baseline="0" dirty="0">
                          <a:latin typeface="Verdana" panose="020B0604030504040204" pitchFamily="34" charset="0"/>
                          <a:ea typeface="Verdana" panose="020B0604030504040204" pitchFamily="34" charset="0"/>
                          <a:cs typeface="Verdana" panose="020B0604030504040204" pitchFamily="34" charset="0"/>
                        </a:rPr>
                        <a:t> </a:t>
                      </a:r>
                      <a:r>
                        <a:rPr lang="da-DK" sz="900" b="0" i="0" baseline="0" dirty="0">
                          <a:latin typeface="Verdana" panose="020B0604030504040204" pitchFamily="34" charset="0"/>
                          <a:ea typeface="Verdana" panose="020B0604030504040204" pitchFamily="34" charset="0"/>
                          <a:cs typeface="Verdana" panose="020B0604030504040204" pitchFamily="34" charset="0"/>
                        </a:rPr>
                        <a:t>af </a:t>
                      </a:r>
                      <a:r>
                        <a:rPr lang="da-DK" sz="900" i="0" dirty="0">
                          <a:latin typeface="Verdana" panose="020B0604030504040204" pitchFamily="34" charset="0"/>
                          <a:ea typeface="Verdana" panose="020B0604030504040204" pitchFamily="34" charset="0"/>
                          <a:cs typeface="Verdana" panose="020B0604030504040204" pitchFamily="34" charset="0"/>
                        </a:rPr>
                        <a:t>Vision, strategi og målsætning?</a:t>
                      </a:r>
                      <a:endParaRPr lang="da-DK" sz="900" b="0"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02002650"/>
                  </a:ext>
                </a:extLst>
              </a:tr>
            </a:tbl>
          </a:graphicData>
        </a:graphic>
      </p:graphicFrame>
      <p:graphicFrame>
        <p:nvGraphicFramePr>
          <p:cNvPr id="4" name="Tabel 3"/>
          <p:cNvGraphicFramePr>
            <a:graphicFrameLocks noGrp="1"/>
          </p:cNvGraphicFramePr>
          <p:nvPr>
            <p:extLst>
              <p:ext uri="{D42A27DB-BD31-4B8C-83A1-F6EECF244321}">
                <p14:modId xmlns:p14="http://schemas.microsoft.com/office/powerpoint/2010/main" val="3750394911"/>
              </p:ext>
            </p:extLst>
          </p:nvPr>
        </p:nvGraphicFramePr>
        <p:xfrm>
          <a:off x="8275898" y="877746"/>
          <a:ext cx="3781063" cy="5940000"/>
        </p:xfrm>
        <a:graphic>
          <a:graphicData uri="http://schemas.openxmlformats.org/drawingml/2006/table">
            <a:tbl>
              <a:tblPr firstRow="1" bandRow="1">
                <a:tableStyleId>{2D5ABB26-0587-4C30-8999-92F81FD0307C}</a:tableStyleId>
              </a:tblPr>
              <a:tblGrid>
                <a:gridCol w="3781063">
                  <a:extLst>
                    <a:ext uri="{9D8B030D-6E8A-4147-A177-3AD203B41FA5}">
                      <a16:colId xmlns:a16="http://schemas.microsoft.com/office/drawing/2014/main" val="3710683359"/>
                    </a:ext>
                  </a:extLst>
                </a:gridCol>
              </a:tblGrid>
              <a:tr h="360000">
                <a:tc>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Hvad gør vi særlig godt?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40639007"/>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9066318"/>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b="1" dirty="0">
                          <a:latin typeface="Verdana" panose="020B0604030504040204" pitchFamily="34" charset="0"/>
                          <a:ea typeface="Verdana" panose="020B0604030504040204" pitchFamily="34" charset="0"/>
                          <a:cs typeface="Verdana" panose="020B0604030504040204" pitchFamily="34" charset="0"/>
                        </a:rPr>
                        <a:t>Hvad skal vi fokusere på at </a:t>
                      </a:r>
                      <a:r>
                        <a:rPr lang="da-DK" sz="1000" b="1" baseline="0" dirty="0">
                          <a:latin typeface="Verdana" panose="020B0604030504040204" pitchFamily="34" charset="0"/>
                          <a:ea typeface="Verdana" panose="020B0604030504040204" pitchFamily="34" charset="0"/>
                          <a:cs typeface="Verdana" panose="020B0604030504040204" pitchFamily="34" charset="0"/>
                        </a:rPr>
                        <a:t>forbedre?</a:t>
                      </a:r>
                      <a:endParaRPr lang="da-DK" sz="10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74802212"/>
                  </a:ext>
                </a:extLst>
              </a:tr>
              <a:tr h="216000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4646682"/>
                  </a:ext>
                </a:extLst>
              </a:tr>
              <a:tr h="360000">
                <a:tc>
                  <a:txBody>
                    <a:bodyPr/>
                    <a:lstStyle/>
                    <a:p>
                      <a:r>
                        <a:rPr lang="da-DK" sz="1000" b="1" kern="1200" dirty="0">
                          <a:solidFill>
                            <a:schemeClr val="tx1"/>
                          </a:solidFill>
                          <a:latin typeface="Verdana"/>
                          <a:ea typeface="Verdana"/>
                          <a:cs typeface="Verdana" panose="020B0604030504040204" pitchFamily="34" charset="0"/>
                        </a:rPr>
                        <a:t>Udfyldt af</a:t>
                      </a:r>
                      <a:endParaRPr lang="da-DK" sz="1000" b="1" kern="1200" baseline="0" dirty="0">
                        <a:solidFill>
                          <a:schemeClr val="tx1"/>
                        </a:solidFill>
                        <a:latin typeface="Verdana"/>
                        <a:ea typeface="Verdana"/>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720210887"/>
                  </a:ext>
                </a:extLst>
              </a:tr>
              <a:tr h="54000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a:t>
                      </a:r>
                      <a:r>
                        <a:rPr lang="da-DK" sz="900" b="0" i="1" dirty="0">
                          <a:latin typeface="Verdana" panose="020B0604030504040204" pitchFamily="34" charset="0"/>
                          <a:ea typeface="Verdana" panose="020B0604030504040204" pitchFamily="34" charset="0"/>
                          <a:cs typeface="Verdana" panose="020B0604030504040204" pitchFamily="34" charset="0"/>
                        </a:rPr>
                        <a:t>Navn,</a:t>
                      </a:r>
                      <a:r>
                        <a:rPr lang="da-DK" sz="900" b="0" i="1" baseline="0" dirty="0">
                          <a:latin typeface="Verdana" panose="020B0604030504040204" pitchFamily="34" charset="0"/>
                          <a:ea typeface="Verdana" panose="020B0604030504040204" pitchFamily="34" charset="0"/>
                          <a:cs typeface="Verdana" panose="020B0604030504040204" pitchFamily="34" charset="0"/>
                        </a:rPr>
                        <a:t> Titel, Organisatorisk placering</a:t>
                      </a:r>
                      <a:r>
                        <a:rPr lang="da-DK" sz="900" b="0" baseline="0" dirty="0">
                          <a:latin typeface="Verdana" panose="020B0604030504040204" pitchFamily="34" charset="0"/>
                          <a:ea typeface="Verdana" panose="020B0604030504040204" pitchFamily="34" charset="0"/>
                          <a:cs typeface="Verdana" panose="020B0604030504040204" pitchFamily="34" charset="0"/>
                        </a:rPr>
                        <a:t>)</a:t>
                      </a:r>
                    </a:p>
                    <a:p>
                      <a:endParaRPr lang="da-DK" sz="900" b="0" baseline="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832658"/>
                  </a:ext>
                </a:extLst>
              </a:tr>
            </a:tbl>
          </a:graphicData>
        </a:graphic>
      </p:graphicFrame>
      <p:graphicFrame>
        <p:nvGraphicFramePr>
          <p:cNvPr id="3" name="Tabel 2">
            <a:extLst>
              <a:ext uri="{FF2B5EF4-FFF2-40B4-BE49-F238E27FC236}">
                <a16:creationId xmlns:a16="http://schemas.microsoft.com/office/drawing/2014/main" id="{DBC8FB6B-D85F-F508-8C40-13829EFED050}"/>
              </a:ext>
            </a:extLst>
          </p:cNvPr>
          <p:cNvGraphicFramePr>
            <a:graphicFrameLocks noGrp="1"/>
          </p:cNvGraphicFramePr>
          <p:nvPr>
            <p:extLst>
              <p:ext uri="{D42A27DB-BD31-4B8C-83A1-F6EECF244321}">
                <p14:modId xmlns:p14="http://schemas.microsoft.com/office/powerpoint/2010/main" val="986764944"/>
              </p:ext>
            </p:extLst>
          </p:nvPr>
        </p:nvGraphicFramePr>
        <p:xfrm>
          <a:off x="55871" y="6466788"/>
          <a:ext cx="4685810" cy="350640"/>
        </p:xfrm>
        <a:graphic>
          <a:graphicData uri="http://schemas.openxmlformats.org/drawingml/2006/table">
            <a:tbl>
              <a:tblPr firstRow="1" bandRow="1">
                <a:tableStyleId>{2D5ABB26-0587-4C30-8999-92F81FD0307C}</a:tableStyleId>
              </a:tblPr>
              <a:tblGrid>
                <a:gridCol w="937162">
                  <a:extLst>
                    <a:ext uri="{9D8B030D-6E8A-4147-A177-3AD203B41FA5}">
                      <a16:colId xmlns:a16="http://schemas.microsoft.com/office/drawing/2014/main" val="2288646901"/>
                    </a:ext>
                  </a:extLst>
                </a:gridCol>
                <a:gridCol w="937162">
                  <a:extLst>
                    <a:ext uri="{9D8B030D-6E8A-4147-A177-3AD203B41FA5}">
                      <a16:colId xmlns:a16="http://schemas.microsoft.com/office/drawing/2014/main" val="1755846316"/>
                    </a:ext>
                  </a:extLst>
                </a:gridCol>
                <a:gridCol w="937162">
                  <a:extLst>
                    <a:ext uri="{9D8B030D-6E8A-4147-A177-3AD203B41FA5}">
                      <a16:colId xmlns:a16="http://schemas.microsoft.com/office/drawing/2014/main" val="1100586217"/>
                    </a:ext>
                  </a:extLst>
                </a:gridCol>
                <a:gridCol w="937162">
                  <a:extLst>
                    <a:ext uri="{9D8B030D-6E8A-4147-A177-3AD203B41FA5}">
                      <a16:colId xmlns:a16="http://schemas.microsoft.com/office/drawing/2014/main" val="4027330119"/>
                    </a:ext>
                  </a:extLst>
                </a:gridCol>
                <a:gridCol w="937162">
                  <a:extLst>
                    <a:ext uri="{9D8B030D-6E8A-4147-A177-3AD203B41FA5}">
                      <a16:colId xmlns:a16="http://schemas.microsoft.com/office/drawing/2014/main" val="305885848"/>
                    </a:ext>
                  </a:extLst>
                </a:gridCol>
              </a:tblGrid>
              <a:tr h="350640">
                <a:tc>
                  <a:txBody>
                    <a:bodyPr/>
                    <a:lstStyle/>
                    <a:p>
                      <a:pPr algn="ctr">
                        <a:spcBef>
                          <a:spcPts val="1000"/>
                        </a:spcBef>
                        <a:spcAft>
                          <a:spcPts val="0"/>
                        </a:spcAft>
                      </a:pPr>
                      <a:r>
                        <a:rPr lang="da-DK" sz="700" b="0" dirty="0">
                          <a:effectLst/>
                          <a:latin typeface="Verdana" panose="020B0604030504040204" pitchFamily="34" charset="0"/>
                          <a:ea typeface="Verdana" panose="020B0604030504040204" pitchFamily="34" charset="0"/>
                          <a:cs typeface="Verdana" panose="020B0604030504040204" pitchFamily="34" charset="0"/>
                        </a:rPr>
                        <a:t>Meget langt fra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Utilstrækkeligt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Tilstrækkeligt / Jævnt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Godt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Meget tæt på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32011375"/>
                  </a:ext>
                </a:extLst>
              </a:tr>
            </a:tbl>
          </a:graphicData>
        </a:graphic>
      </p:graphicFrame>
    </p:spTree>
    <p:extLst>
      <p:ext uri="{BB962C8B-B14F-4D97-AF65-F5344CB8AC3E}">
        <p14:creationId xmlns:p14="http://schemas.microsoft.com/office/powerpoint/2010/main" val="3294570022"/>
      </p:ext>
    </p:extLst>
  </p:cSld>
  <p:clrMapOvr>
    <a:masterClrMapping/>
  </p:clrMapOvr>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55870" y="34821"/>
            <a:ext cx="9071858" cy="707886"/>
          </a:xfrm>
          <a:prstGeom prst="rect">
            <a:avLst/>
          </a:prstGeom>
          <a:noFill/>
        </p:spPr>
        <p:txBody>
          <a:bodyPr wrap="square" rtlCol="0">
            <a:spAutoFit/>
          </a:bodyPr>
          <a:lstStyle/>
          <a:p>
            <a:r>
              <a:rPr lang="da-DK" sz="2000" b="1" dirty="0">
                <a:latin typeface="Verdana" panose="020B0604030504040204" pitchFamily="34" charset="0"/>
                <a:ea typeface="Verdana" panose="020B0604030504040204" pitchFamily="34" charset="0"/>
                <a:cs typeface="Verdana" panose="020B0604030504040204" pitchFamily="34" charset="0"/>
              </a:rPr>
              <a:t>Retning og lederskab (1)</a:t>
            </a:r>
          </a:p>
          <a:p>
            <a:r>
              <a:rPr lang="da-DK" sz="2000" dirty="0">
                <a:latin typeface="Verdana" panose="020B0604030504040204" pitchFamily="34" charset="0"/>
                <a:ea typeface="Verdana" panose="020B0604030504040204" pitchFamily="34" charset="0"/>
                <a:cs typeface="Verdana" panose="020B0604030504040204" pitchFamily="34" charset="0"/>
              </a:rPr>
              <a:t>- </a:t>
            </a:r>
            <a:r>
              <a:rPr lang="da-DK" sz="2000" i="1" dirty="0">
                <a:latin typeface="Verdana" panose="020B0604030504040204" pitchFamily="34" charset="0"/>
                <a:ea typeface="Verdana" panose="020B0604030504040204" pitchFamily="34" charset="0"/>
                <a:cs typeface="Verdana" panose="020B0604030504040204" pitchFamily="34" charset="0"/>
              </a:rPr>
              <a:t>Ledelse (2)</a:t>
            </a:r>
          </a:p>
        </p:txBody>
      </p:sp>
      <p:graphicFrame>
        <p:nvGraphicFramePr>
          <p:cNvPr id="2" name="Tabel 1"/>
          <p:cNvGraphicFramePr>
            <a:graphicFrameLocks noGrp="1"/>
          </p:cNvGraphicFramePr>
          <p:nvPr>
            <p:extLst>
              <p:ext uri="{D42A27DB-BD31-4B8C-83A1-F6EECF244321}">
                <p14:modId xmlns:p14="http://schemas.microsoft.com/office/powerpoint/2010/main" val="4041292210"/>
              </p:ext>
            </p:extLst>
          </p:nvPr>
        </p:nvGraphicFramePr>
        <p:xfrm>
          <a:off x="127590" y="877428"/>
          <a:ext cx="7886363" cy="4368800"/>
        </p:xfrm>
        <a:graphic>
          <a:graphicData uri="http://schemas.openxmlformats.org/drawingml/2006/table">
            <a:tbl>
              <a:tblPr firstRow="1" bandRow="1">
                <a:tableStyleId>{2D5ABB26-0587-4C30-8999-92F81FD0307C}</a:tableStyleId>
              </a:tblPr>
              <a:tblGrid>
                <a:gridCol w="1154363">
                  <a:extLst>
                    <a:ext uri="{9D8B030D-6E8A-4147-A177-3AD203B41FA5}">
                      <a16:colId xmlns:a16="http://schemas.microsoft.com/office/drawing/2014/main" val="3262572454"/>
                    </a:ext>
                  </a:extLst>
                </a:gridCol>
                <a:gridCol w="4932000">
                  <a:extLst>
                    <a:ext uri="{9D8B030D-6E8A-4147-A177-3AD203B41FA5}">
                      <a16:colId xmlns:a16="http://schemas.microsoft.com/office/drawing/2014/main" val="3710683359"/>
                    </a:ext>
                  </a:extLst>
                </a:gridCol>
                <a:gridCol w="360000">
                  <a:extLst>
                    <a:ext uri="{9D8B030D-6E8A-4147-A177-3AD203B41FA5}">
                      <a16:colId xmlns:a16="http://schemas.microsoft.com/office/drawing/2014/main" val="2550245622"/>
                    </a:ext>
                  </a:extLst>
                </a:gridCol>
                <a:gridCol w="360000">
                  <a:extLst>
                    <a:ext uri="{9D8B030D-6E8A-4147-A177-3AD203B41FA5}">
                      <a16:colId xmlns:a16="http://schemas.microsoft.com/office/drawing/2014/main" val="3279974563"/>
                    </a:ext>
                  </a:extLst>
                </a:gridCol>
                <a:gridCol w="360000">
                  <a:extLst>
                    <a:ext uri="{9D8B030D-6E8A-4147-A177-3AD203B41FA5}">
                      <a16:colId xmlns:a16="http://schemas.microsoft.com/office/drawing/2014/main" val="1776101924"/>
                    </a:ext>
                  </a:extLst>
                </a:gridCol>
                <a:gridCol w="360000">
                  <a:extLst>
                    <a:ext uri="{9D8B030D-6E8A-4147-A177-3AD203B41FA5}">
                      <a16:colId xmlns:a16="http://schemas.microsoft.com/office/drawing/2014/main" val="1730452821"/>
                    </a:ext>
                  </a:extLst>
                </a:gridCol>
                <a:gridCol w="360000">
                  <a:extLst>
                    <a:ext uri="{9D8B030D-6E8A-4147-A177-3AD203B41FA5}">
                      <a16:colId xmlns:a16="http://schemas.microsoft.com/office/drawing/2014/main" val="2512683118"/>
                    </a:ext>
                  </a:extLst>
                </a:gridCol>
              </a:tblGrid>
              <a:tr h="360000">
                <a:tc rowSpan="2">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Indikator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r>
                        <a:rPr lang="da-DK" sz="1000" b="1" i="0" dirty="0">
                          <a:latin typeface="Verdana"/>
                          <a:ea typeface="Verdana"/>
                          <a:cs typeface="Verdana" panose="020B0604030504040204" pitchFamily="34" charset="0"/>
                        </a:rPr>
                        <a:t>Spørgsmål</a:t>
                      </a:r>
                      <a:endParaRPr lang="da-DK" sz="1000" b="1"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algn="ctr"/>
                      <a:r>
                        <a:rPr lang="da-DK" sz="1000" b="1" dirty="0">
                          <a:latin typeface="Verdana" panose="020B0604030504040204" pitchFamily="34" charset="0"/>
                          <a:ea typeface="Verdana" panose="020B0604030504040204" pitchFamily="34" charset="0"/>
                          <a:cs typeface="Verdana" panose="020B0604030504040204" pitchFamily="34" charset="0"/>
                        </a:rPr>
                        <a:t>Egen vurdering</a:t>
                      </a:r>
                      <a:br>
                        <a:rPr lang="da-DK" sz="1000" b="1" dirty="0">
                          <a:latin typeface="Verdana" panose="020B0604030504040204" pitchFamily="34" charset="0"/>
                          <a:ea typeface="Verdana" panose="020B0604030504040204" pitchFamily="34" charset="0"/>
                          <a:cs typeface="Verdana" panose="020B0604030504040204" pitchFamily="34" charset="0"/>
                        </a:rPr>
                      </a:br>
                      <a:r>
                        <a:rPr lang="da-DK" sz="1000" b="0" dirty="0">
                          <a:latin typeface="Verdana" panose="020B0604030504040204" pitchFamily="34" charset="0"/>
                          <a:ea typeface="Verdana" panose="020B0604030504040204" pitchFamily="34" charset="0"/>
                          <a:cs typeface="Verdana" panose="020B0604030504040204" pitchFamily="34" charset="0"/>
                        </a:rPr>
                        <a:t>(</a:t>
                      </a:r>
                      <a:r>
                        <a:rPr lang="da-DK" sz="1000" b="0" i="1" dirty="0">
                          <a:latin typeface="Verdana" panose="020B0604030504040204" pitchFamily="34" charset="0"/>
                          <a:ea typeface="Verdana" panose="020B0604030504040204" pitchFamily="34" charset="0"/>
                          <a:cs typeface="Verdana" panose="020B0604030504040204" pitchFamily="34" charset="0"/>
                        </a:rPr>
                        <a:t>kryds</a:t>
                      </a:r>
                      <a:r>
                        <a:rPr lang="da-DK" sz="1000" b="0" dirty="0">
                          <a:latin typeface="Verdana" panose="020B0604030504040204" pitchFamily="34" charset="0"/>
                          <a:ea typeface="Verdana" panose="020B0604030504040204" pitchFamily="34" charset="0"/>
                          <a:cs typeface="Verdana" panose="020B060403050404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639007"/>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90663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latin typeface="Verdana" panose="020B0604030504040204" pitchFamily="34" charset="0"/>
                          <a:ea typeface="Verdana" panose="020B0604030504040204" pitchFamily="34" charset="0"/>
                          <a:cs typeface="Verdana" panose="020B0604030504040204" pitchFamily="34" charset="0"/>
                        </a:rPr>
                        <a:t>Kultur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dirty="0">
                          <a:latin typeface="Verdana"/>
                          <a:ea typeface="Verdana"/>
                          <a:cs typeface="Verdana" panose="020B0604030504040204" pitchFamily="34" charset="0"/>
                        </a:rPr>
                        <a:t>Fremmer det praktiserede lederskab fremmer en </a:t>
                      </a:r>
                      <a:r>
                        <a:rPr lang="da-DK" sz="900" b="1" dirty="0">
                          <a:latin typeface="Verdana"/>
                          <a:ea typeface="Verdana"/>
                          <a:cs typeface="Verdana" panose="020B0604030504040204" pitchFamily="34" charset="0"/>
                        </a:rPr>
                        <a:t>kultur</a:t>
                      </a:r>
                      <a:r>
                        <a:rPr lang="da-DK" sz="900" b="0" dirty="0">
                          <a:latin typeface="Verdana"/>
                          <a:ea typeface="Verdana"/>
                          <a:cs typeface="Verdana" panose="020B0604030504040204" pitchFamily="34" charset="0"/>
                        </a:rPr>
                        <a:t>, der støtter innovationsaktiviteter og sameksistens af kreative og operationsorienterede tankesæt og adfærd?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7480221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Lederskab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dirty="0">
                          <a:latin typeface="Verdana"/>
                          <a:ea typeface="Verdana"/>
                          <a:cs typeface="Verdana" panose="020B0604030504040204" pitchFamily="34" charset="0"/>
                        </a:rPr>
                        <a:t>Hvordan </a:t>
                      </a:r>
                      <a:r>
                        <a:rPr lang="da-DK" sz="900" b="0" i="0" u="none" strike="noStrike" noProof="0" dirty="0">
                          <a:solidFill>
                            <a:srgbClr val="000000"/>
                          </a:solidFill>
                          <a:latin typeface="Verdana"/>
                        </a:rPr>
                        <a:t>støttes</a:t>
                      </a:r>
                      <a:r>
                        <a:rPr lang="da-DK" sz="900" b="0" dirty="0">
                          <a:latin typeface="Verdana"/>
                          <a:ea typeface="Verdana"/>
                        </a:rPr>
                        <a:t> </a:t>
                      </a:r>
                      <a:r>
                        <a:rPr lang="da-DK" sz="900" b="0" dirty="0">
                          <a:latin typeface="Verdana"/>
                          <a:ea typeface="Verdana"/>
                          <a:cs typeface="Verdana" panose="020B0604030504040204" pitchFamily="34" charset="0"/>
                        </a:rPr>
                        <a:t>ledere på alle niveauer og i uformelle ledelsesroller i at </a:t>
                      </a:r>
                      <a:r>
                        <a:rPr lang="da-DK" sz="900" b="1" dirty="0">
                          <a:latin typeface="Verdana"/>
                          <a:ea typeface="Verdana"/>
                          <a:cs typeface="Verdana" panose="020B0604030504040204" pitchFamily="34" charset="0"/>
                        </a:rPr>
                        <a:t>vise lederskab </a:t>
                      </a:r>
                      <a:r>
                        <a:rPr lang="da-DK" sz="900" b="0" dirty="0">
                          <a:latin typeface="Verdana"/>
                          <a:ea typeface="Verdana"/>
                          <a:cs typeface="Verdana" panose="020B0604030504040204" pitchFamily="34" charset="0"/>
                        </a:rPr>
                        <a:t>i forhold til innovation?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86464668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Fundament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dirty="0">
                          <a:latin typeface="Verdana"/>
                          <a:ea typeface="Verdana"/>
                          <a:cs typeface="Verdana" panose="020B0604030504040204" pitchFamily="34" charset="0"/>
                        </a:rPr>
                        <a:t>Er ledelsen opmærksom på at sikre, at de </a:t>
                      </a:r>
                      <a:r>
                        <a:rPr lang="da-DK" sz="900" b="1" dirty="0">
                          <a:latin typeface="Verdana"/>
                          <a:ea typeface="Verdana"/>
                          <a:cs typeface="Verdana" panose="020B0604030504040204" pitchFamily="34" charset="0"/>
                        </a:rPr>
                        <a:t>strukturer, ressourcer og processer</a:t>
                      </a:r>
                      <a:r>
                        <a:rPr lang="da-DK" sz="900" b="0" dirty="0">
                          <a:latin typeface="Verdana"/>
                          <a:ea typeface="Verdana"/>
                          <a:cs typeface="Verdana" panose="020B0604030504040204" pitchFamily="34" charset="0"/>
                        </a:rPr>
                        <a:t>, der er nødvendige for innovation, er tilgængelige?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55132205"/>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Bevidsthed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buNone/>
                      </a:pPr>
                      <a:r>
                        <a:rPr lang="da-DK" sz="900" b="0" i="0" u="none" strike="noStrike" noProof="0" dirty="0">
                          <a:solidFill>
                            <a:srgbClr val="000000"/>
                          </a:solidFill>
                          <a:latin typeface="Verdana"/>
                        </a:rPr>
                        <a:t>Kommunikerer</a:t>
                      </a:r>
                      <a:r>
                        <a:rPr lang="da-DK" sz="900" b="0" dirty="0">
                          <a:latin typeface="Verdana"/>
                          <a:ea typeface="Verdana"/>
                        </a:rPr>
                        <a:t> </a:t>
                      </a:r>
                      <a:r>
                        <a:rPr lang="da-DK" sz="900" b="0" dirty="0">
                          <a:latin typeface="Verdana"/>
                          <a:ea typeface="Verdana"/>
                          <a:cs typeface="Verdana" panose="020B0604030504040204" pitchFamily="34" charset="0"/>
                        </a:rPr>
                        <a:t>ledelsen på en måde, der skaber </a:t>
                      </a:r>
                      <a:r>
                        <a:rPr lang="da-DK" sz="900" b="1" dirty="0">
                          <a:latin typeface="Verdana"/>
                          <a:ea typeface="Verdana"/>
                          <a:cs typeface="Verdana" panose="020B0604030504040204" pitchFamily="34" charset="0"/>
                        </a:rPr>
                        <a:t>bevidsthed</a:t>
                      </a:r>
                      <a:r>
                        <a:rPr lang="da-DK" sz="900" b="0" dirty="0">
                          <a:latin typeface="Verdana"/>
                          <a:ea typeface="Verdana"/>
                          <a:cs typeface="Verdana" panose="020B0604030504040204" pitchFamily="34" charset="0"/>
                        </a:rPr>
                        <a:t> om vigtigheden af at prioritere innovation?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19166568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Gevinstrealisering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dirty="0">
                          <a:latin typeface="Verdana"/>
                          <a:ea typeface="Verdana"/>
                          <a:cs typeface="Verdana" panose="020B0604030504040204" pitchFamily="34" charset="0"/>
                        </a:rPr>
                        <a:t>Sikrer det praktiserede lederskab fokus og forpligtelse på </a:t>
                      </a:r>
                      <a:r>
                        <a:rPr lang="da-DK" sz="900" b="1" dirty="0">
                          <a:latin typeface="Verdana"/>
                          <a:ea typeface="Verdana"/>
                          <a:cs typeface="Verdana" panose="020B0604030504040204" pitchFamily="34" charset="0"/>
                        </a:rPr>
                        <a:t>gevinstrealisering,</a:t>
                      </a:r>
                      <a:r>
                        <a:rPr lang="da-DK" sz="900" b="0" dirty="0">
                          <a:latin typeface="Verdana"/>
                          <a:ea typeface="Verdana"/>
                          <a:cs typeface="Verdana" panose="020B0604030504040204" pitchFamily="34" charset="0"/>
                        </a:rPr>
                        <a:t> og at opnås de tilsigtede resultater?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87555806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Monitorering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1" dirty="0">
                          <a:latin typeface="Verdana"/>
                          <a:ea typeface="Verdana"/>
                          <a:cs typeface="Verdana" panose="020B0604030504040204" pitchFamily="34" charset="0"/>
                        </a:rPr>
                        <a:t>Vurderer</a:t>
                      </a:r>
                      <a:r>
                        <a:rPr lang="da-DK" sz="900" b="0" dirty="0">
                          <a:latin typeface="Verdana"/>
                          <a:ea typeface="Verdana"/>
                          <a:cs typeface="Verdana" panose="020B0604030504040204" pitchFamily="34" charset="0"/>
                        </a:rPr>
                        <a:t> topledelsen løbende organisationens samlede innovationssystem for at sikre dets vedvarende egnethed, tilstrækkelighed, nyttevirkning og effektivitet?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249426926"/>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Forbedringer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dirty="0">
                          <a:latin typeface="Verdana"/>
                          <a:ea typeface="Verdana"/>
                          <a:cs typeface="Verdana" panose="020B0604030504040204" pitchFamily="34" charset="0"/>
                        </a:rPr>
                        <a:t>Hvordan er arbejdet med løbende </a:t>
                      </a:r>
                      <a:r>
                        <a:rPr lang="da-DK" sz="900" b="1" dirty="0">
                          <a:latin typeface="Verdana"/>
                          <a:ea typeface="Verdana"/>
                          <a:cs typeface="Verdana" panose="020B0604030504040204" pitchFamily="34" charset="0"/>
                        </a:rPr>
                        <a:t>forbedringer </a:t>
                      </a:r>
                      <a:r>
                        <a:rPr lang="da-DK" sz="900" b="0" dirty="0">
                          <a:latin typeface="Verdana"/>
                          <a:ea typeface="Verdana"/>
                          <a:cs typeface="Verdana" panose="020B0604030504040204" pitchFamily="34" charset="0"/>
                        </a:rPr>
                        <a:t>med opmærksom på både 1) at opretholde eller forbedre styrker, 2) at håndtere svagheder, og 3) at forebygge eller reducere afvigelser og uoverensstemmelser?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292877855"/>
                  </a:ext>
                </a:extLst>
              </a:tr>
              <a:tr h="37084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02650"/>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Samlet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i="0" dirty="0">
                          <a:latin typeface="Verdana" panose="020B0604030504040204" pitchFamily="34" charset="0"/>
                          <a:ea typeface="Verdana" panose="020B0604030504040204" pitchFamily="34" charset="0"/>
                          <a:cs typeface="Verdana" panose="020B0604030504040204" pitchFamily="34" charset="0"/>
                        </a:rPr>
                        <a:t>Den </a:t>
                      </a:r>
                      <a:r>
                        <a:rPr lang="da-DK" sz="900" b="1" i="0" dirty="0">
                          <a:latin typeface="Verdana" panose="020B0604030504040204" pitchFamily="34" charset="0"/>
                          <a:ea typeface="Verdana" panose="020B0604030504040204" pitchFamily="34" charset="0"/>
                          <a:cs typeface="Verdana" panose="020B0604030504040204" pitchFamily="34" charset="0"/>
                        </a:rPr>
                        <a:t>samlede vurdering</a:t>
                      </a:r>
                      <a:r>
                        <a:rPr lang="da-DK" sz="900" b="1" i="0" baseline="0" dirty="0">
                          <a:latin typeface="Verdana" panose="020B0604030504040204" pitchFamily="34" charset="0"/>
                          <a:ea typeface="Verdana" panose="020B0604030504040204" pitchFamily="34" charset="0"/>
                          <a:cs typeface="Verdana" panose="020B0604030504040204" pitchFamily="34" charset="0"/>
                        </a:rPr>
                        <a:t> </a:t>
                      </a:r>
                      <a:r>
                        <a:rPr lang="da-DK" sz="900" b="0" i="0" baseline="0" dirty="0">
                          <a:latin typeface="Verdana" panose="020B0604030504040204" pitchFamily="34" charset="0"/>
                          <a:ea typeface="Verdana" panose="020B0604030504040204" pitchFamily="34" charset="0"/>
                          <a:cs typeface="Verdana" panose="020B0604030504040204" pitchFamily="34" charset="0"/>
                        </a:rPr>
                        <a:t>af </a:t>
                      </a:r>
                      <a:r>
                        <a:rPr lang="da-DK" sz="900" i="0" dirty="0">
                          <a:latin typeface="Verdana" panose="020B0604030504040204" pitchFamily="34" charset="0"/>
                          <a:ea typeface="Verdana" panose="020B0604030504040204" pitchFamily="34" charset="0"/>
                          <a:cs typeface="Verdana" panose="020B0604030504040204" pitchFamily="34" charset="0"/>
                        </a:rPr>
                        <a:t>Proaktiv ledelse?</a:t>
                      </a:r>
                      <a:endParaRPr lang="da-DK" sz="900" b="0"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79479858"/>
                  </a:ext>
                </a:extLst>
              </a:tr>
            </a:tbl>
          </a:graphicData>
        </a:graphic>
      </p:graphicFrame>
      <p:graphicFrame>
        <p:nvGraphicFramePr>
          <p:cNvPr id="4" name="Tabel 3"/>
          <p:cNvGraphicFramePr>
            <a:graphicFrameLocks noGrp="1"/>
          </p:cNvGraphicFramePr>
          <p:nvPr>
            <p:extLst>
              <p:ext uri="{D42A27DB-BD31-4B8C-83A1-F6EECF244321}">
                <p14:modId xmlns:p14="http://schemas.microsoft.com/office/powerpoint/2010/main" val="3220691667"/>
              </p:ext>
            </p:extLst>
          </p:nvPr>
        </p:nvGraphicFramePr>
        <p:xfrm>
          <a:off x="8462686" y="877428"/>
          <a:ext cx="3600000" cy="5940000"/>
        </p:xfrm>
        <a:graphic>
          <a:graphicData uri="http://schemas.openxmlformats.org/drawingml/2006/table">
            <a:tbl>
              <a:tblPr firstRow="1" bandRow="1">
                <a:tableStyleId>{2D5ABB26-0587-4C30-8999-92F81FD0307C}</a:tableStyleId>
              </a:tblPr>
              <a:tblGrid>
                <a:gridCol w="3600000">
                  <a:extLst>
                    <a:ext uri="{9D8B030D-6E8A-4147-A177-3AD203B41FA5}">
                      <a16:colId xmlns:a16="http://schemas.microsoft.com/office/drawing/2014/main" val="3710683359"/>
                    </a:ext>
                  </a:extLst>
                </a:gridCol>
              </a:tblGrid>
              <a:tr h="360000">
                <a:tc>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Hvad gør vi særlig godt?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40639007"/>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9066318"/>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b="1" dirty="0">
                          <a:latin typeface="Verdana" panose="020B0604030504040204" pitchFamily="34" charset="0"/>
                          <a:ea typeface="Verdana" panose="020B0604030504040204" pitchFamily="34" charset="0"/>
                          <a:cs typeface="Verdana" panose="020B0604030504040204" pitchFamily="34" charset="0"/>
                        </a:rPr>
                        <a:t>Hvad skal vi fokusere på at </a:t>
                      </a:r>
                      <a:r>
                        <a:rPr lang="da-DK" sz="1000" b="1" baseline="0" dirty="0">
                          <a:latin typeface="Verdana" panose="020B0604030504040204" pitchFamily="34" charset="0"/>
                          <a:ea typeface="Verdana" panose="020B0604030504040204" pitchFamily="34" charset="0"/>
                          <a:cs typeface="Verdana" panose="020B0604030504040204" pitchFamily="34" charset="0"/>
                        </a:rPr>
                        <a:t>forbedre?</a:t>
                      </a:r>
                      <a:endParaRPr lang="da-DK" sz="10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74802212"/>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4646682"/>
                  </a:ext>
                </a:extLst>
              </a:tr>
              <a:tr h="360000">
                <a:tc>
                  <a:txBody>
                    <a:bodyPr/>
                    <a:lstStyle/>
                    <a:p>
                      <a:r>
                        <a:rPr lang="da-DK" sz="1000" b="1" kern="1200" dirty="0">
                          <a:solidFill>
                            <a:schemeClr val="tx1"/>
                          </a:solidFill>
                          <a:latin typeface="Verdana"/>
                          <a:ea typeface="Verdana"/>
                          <a:cs typeface="Verdana" panose="020B0604030504040204" pitchFamily="34" charset="0"/>
                        </a:rPr>
                        <a:t>Udfyldt af </a:t>
                      </a:r>
                      <a:endParaRPr lang="da-DK" sz="1000" b="1" kern="1200" baseline="0" dirty="0">
                        <a:solidFill>
                          <a:schemeClr val="tx1"/>
                        </a:solidFill>
                        <a:latin typeface="Verdana"/>
                        <a:ea typeface="Verdana"/>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720210887"/>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latin typeface="Verdana" panose="020B0604030504040204" pitchFamily="34" charset="0"/>
                          <a:ea typeface="Verdana" panose="020B0604030504040204" pitchFamily="34" charset="0"/>
                          <a:cs typeface="Verdana" panose="020B0604030504040204" pitchFamily="34" charset="0"/>
                        </a:rPr>
                        <a:t>(</a:t>
                      </a:r>
                      <a:r>
                        <a:rPr lang="da-DK" sz="900" b="0" i="1" dirty="0">
                          <a:latin typeface="Verdana" panose="020B0604030504040204" pitchFamily="34" charset="0"/>
                          <a:ea typeface="Verdana" panose="020B0604030504040204" pitchFamily="34" charset="0"/>
                          <a:cs typeface="Verdana" panose="020B0604030504040204" pitchFamily="34" charset="0"/>
                        </a:rPr>
                        <a:t>Navn,</a:t>
                      </a:r>
                      <a:r>
                        <a:rPr lang="da-DK" sz="900" b="0" i="1" baseline="0" dirty="0">
                          <a:latin typeface="Verdana" panose="020B0604030504040204" pitchFamily="34" charset="0"/>
                          <a:ea typeface="Verdana" panose="020B0604030504040204" pitchFamily="34" charset="0"/>
                          <a:cs typeface="Verdana" panose="020B0604030504040204" pitchFamily="34" charset="0"/>
                        </a:rPr>
                        <a:t> Titel, Organisatorisk placering</a:t>
                      </a:r>
                      <a:r>
                        <a:rPr lang="da-DK" sz="900" b="0" baseline="0" dirty="0">
                          <a:latin typeface="Verdana" panose="020B0604030504040204" pitchFamily="34" charset="0"/>
                          <a:ea typeface="Verdana" panose="020B0604030504040204" pitchFamily="34" charset="0"/>
                          <a:cs typeface="Verdana" panose="020B0604030504040204" pitchFamily="34" charset="0"/>
                        </a:rPr>
                        <a:t>)</a:t>
                      </a:r>
                    </a:p>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832658"/>
                  </a:ext>
                </a:extLst>
              </a:tr>
            </a:tbl>
          </a:graphicData>
        </a:graphic>
      </p:graphicFrame>
      <p:graphicFrame>
        <p:nvGraphicFramePr>
          <p:cNvPr id="3" name="Tabel 2">
            <a:extLst>
              <a:ext uri="{FF2B5EF4-FFF2-40B4-BE49-F238E27FC236}">
                <a16:creationId xmlns:a16="http://schemas.microsoft.com/office/drawing/2014/main" id="{E937AA16-7916-30C2-AD15-591CD1F01196}"/>
              </a:ext>
            </a:extLst>
          </p:cNvPr>
          <p:cNvGraphicFramePr>
            <a:graphicFrameLocks noGrp="1"/>
          </p:cNvGraphicFramePr>
          <p:nvPr>
            <p:extLst>
              <p:ext uri="{D42A27DB-BD31-4B8C-83A1-F6EECF244321}">
                <p14:modId xmlns:p14="http://schemas.microsoft.com/office/powerpoint/2010/main" val="4281386691"/>
              </p:ext>
            </p:extLst>
          </p:nvPr>
        </p:nvGraphicFramePr>
        <p:xfrm>
          <a:off x="55871" y="6466788"/>
          <a:ext cx="4685810" cy="350640"/>
        </p:xfrm>
        <a:graphic>
          <a:graphicData uri="http://schemas.openxmlformats.org/drawingml/2006/table">
            <a:tbl>
              <a:tblPr firstRow="1" bandRow="1">
                <a:tableStyleId>{2D5ABB26-0587-4C30-8999-92F81FD0307C}</a:tableStyleId>
              </a:tblPr>
              <a:tblGrid>
                <a:gridCol w="937162">
                  <a:extLst>
                    <a:ext uri="{9D8B030D-6E8A-4147-A177-3AD203B41FA5}">
                      <a16:colId xmlns:a16="http://schemas.microsoft.com/office/drawing/2014/main" val="2288646901"/>
                    </a:ext>
                  </a:extLst>
                </a:gridCol>
                <a:gridCol w="937162">
                  <a:extLst>
                    <a:ext uri="{9D8B030D-6E8A-4147-A177-3AD203B41FA5}">
                      <a16:colId xmlns:a16="http://schemas.microsoft.com/office/drawing/2014/main" val="1755846316"/>
                    </a:ext>
                  </a:extLst>
                </a:gridCol>
                <a:gridCol w="937162">
                  <a:extLst>
                    <a:ext uri="{9D8B030D-6E8A-4147-A177-3AD203B41FA5}">
                      <a16:colId xmlns:a16="http://schemas.microsoft.com/office/drawing/2014/main" val="1100586217"/>
                    </a:ext>
                  </a:extLst>
                </a:gridCol>
                <a:gridCol w="937162">
                  <a:extLst>
                    <a:ext uri="{9D8B030D-6E8A-4147-A177-3AD203B41FA5}">
                      <a16:colId xmlns:a16="http://schemas.microsoft.com/office/drawing/2014/main" val="4027330119"/>
                    </a:ext>
                  </a:extLst>
                </a:gridCol>
                <a:gridCol w="937162">
                  <a:extLst>
                    <a:ext uri="{9D8B030D-6E8A-4147-A177-3AD203B41FA5}">
                      <a16:colId xmlns:a16="http://schemas.microsoft.com/office/drawing/2014/main" val="305885848"/>
                    </a:ext>
                  </a:extLst>
                </a:gridCol>
              </a:tblGrid>
              <a:tr h="350640">
                <a:tc>
                  <a:txBody>
                    <a:bodyPr/>
                    <a:lstStyle/>
                    <a:p>
                      <a:pPr algn="ctr">
                        <a:spcBef>
                          <a:spcPts val="1000"/>
                        </a:spcBef>
                        <a:spcAft>
                          <a:spcPts val="0"/>
                        </a:spcAft>
                      </a:pPr>
                      <a:r>
                        <a:rPr lang="da-DK" sz="700" b="0" dirty="0">
                          <a:effectLst/>
                          <a:latin typeface="Verdana" panose="020B0604030504040204" pitchFamily="34" charset="0"/>
                          <a:ea typeface="Verdana" panose="020B0604030504040204" pitchFamily="34" charset="0"/>
                          <a:cs typeface="Verdana" panose="020B0604030504040204" pitchFamily="34" charset="0"/>
                        </a:rPr>
                        <a:t>Meget langt fra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Utilstrækkeligt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Tilstrækkeligt / Jævnt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Godt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Meget tæt på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32011375"/>
                  </a:ext>
                </a:extLst>
              </a:tr>
            </a:tbl>
          </a:graphicData>
        </a:graphic>
      </p:graphicFrame>
    </p:spTree>
    <p:extLst>
      <p:ext uri="{BB962C8B-B14F-4D97-AF65-F5344CB8AC3E}">
        <p14:creationId xmlns:p14="http://schemas.microsoft.com/office/powerpoint/2010/main" val="2569322684"/>
      </p:ext>
    </p:extLst>
  </p:cSld>
  <p:clrMapOvr>
    <a:masterClrMapping/>
  </p:clrMapOvr>
  <p:extLst>
    <p:ext uri="{6950BFC3-D8DA-4A85-94F7-54DA5524770B}">
      <p188:commentRel xmlns:p188="http://schemas.microsoft.com/office/powerpoint/2018/8/main" r:id="rId3"/>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55870" y="34821"/>
            <a:ext cx="9071858" cy="707886"/>
          </a:xfrm>
          <a:prstGeom prst="rect">
            <a:avLst/>
          </a:prstGeom>
          <a:noFill/>
        </p:spPr>
        <p:txBody>
          <a:bodyPr wrap="square" rtlCol="0">
            <a:spAutoFit/>
          </a:bodyPr>
          <a:lstStyle/>
          <a:p>
            <a:r>
              <a:rPr lang="da-DK" sz="2000" b="1" dirty="0">
                <a:latin typeface="Verdana" panose="020B0604030504040204" pitchFamily="34" charset="0"/>
                <a:ea typeface="Verdana" panose="020B0604030504040204" pitchFamily="34" charset="0"/>
                <a:cs typeface="Verdana" panose="020B0604030504040204" pitchFamily="34" charset="0"/>
              </a:rPr>
              <a:t>Retning og lederskab (1)</a:t>
            </a:r>
          </a:p>
          <a:p>
            <a:r>
              <a:rPr lang="da-DK" sz="2000" dirty="0">
                <a:latin typeface="Verdana" panose="020B0604030504040204" pitchFamily="34" charset="0"/>
                <a:ea typeface="Verdana" panose="020B0604030504040204" pitchFamily="34" charset="0"/>
                <a:cs typeface="Verdana" panose="020B0604030504040204" pitchFamily="34" charset="0"/>
              </a:rPr>
              <a:t>- </a:t>
            </a:r>
            <a:r>
              <a:rPr lang="da-DK" sz="2000" i="1" dirty="0">
                <a:latin typeface="Verdana" panose="020B0604030504040204" pitchFamily="34" charset="0"/>
                <a:ea typeface="Verdana" panose="020B0604030504040204" pitchFamily="34" charset="0"/>
                <a:cs typeface="Verdana" panose="020B0604030504040204" pitchFamily="34" charset="0"/>
              </a:rPr>
              <a:t>Organisationskultur og incitamentsstruktur (3)</a:t>
            </a:r>
          </a:p>
        </p:txBody>
      </p:sp>
      <p:graphicFrame>
        <p:nvGraphicFramePr>
          <p:cNvPr id="2" name="Tabel 1"/>
          <p:cNvGraphicFramePr>
            <a:graphicFrameLocks noGrp="1"/>
          </p:cNvGraphicFramePr>
          <p:nvPr>
            <p:extLst>
              <p:ext uri="{D42A27DB-BD31-4B8C-83A1-F6EECF244321}">
                <p14:modId xmlns:p14="http://schemas.microsoft.com/office/powerpoint/2010/main" val="1202236312"/>
              </p:ext>
            </p:extLst>
          </p:nvPr>
        </p:nvGraphicFramePr>
        <p:xfrm>
          <a:off x="127590" y="877428"/>
          <a:ext cx="7886363" cy="4638040"/>
        </p:xfrm>
        <a:graphic>
          <a:graphicData uri="http://schemas.openxmlformats.org/drawingml/2006/table">
            <a:tbl>
              <a:tblPr firstRow="1" bandRow="1">
                <a:tableStyleId>{2D5ABB26-0587-4C30-8999-92F81FD0307C}</a:tableStyleId>
              </a:tblPr>
              <a:tblGrid>
                <a:gridCol w="1156461">
                  <a:extLst>
                    <a:ext uri="{9D8B030D-6E8A-4147-A177-3AD203B41FA5}">
                      <a16:colId xmlns:a16="http://schemas.microsoft.com/office/drawing/2014/main" val="3262572454"/>
                    </a:ext>
                  </a:extLst>
                </a:gridCol>
                <a:gridCol w="4929902">
                  <a:extLst>
                    <a:ext uri="{9D8B030D-6E8A-4147-A177-3AD203B41FA5}">
                      <a16:colId xmlns:a16="http://schemas.microsoft.com/office/drawing/2014/main" val="3710683359"/>
                    </a:ext>
                  </a:extLst>
                </a:gridCol>
                <a:gridCol w="360000">
                  <a:extLst>
                    <a:ext uri="{9D8B030D-6E8A-4147-A177-3AD203B41FA5}">
                      <a16:colId xmlns:a16="http://schemas.microsoft.com/office/drawing/2014/main" val="2550245622"/>
                    </a:ext>
                  </a:extLst>
                </a:gridCol>
                <a:gridCol w="360000">
                  <a:extLst>
                    <a:ext uri="{9D8B030D-6E8A-4147-A177-3AD203B41FA5}">
                      <a16:colId xmlns:a16="http://schemas.microsoft.com/office/drawing/2014/main" val="3279974563"/>
                    </a:ext>
                  </a:extLst>
                </a:gridCol>
                <a:gridCol w="360000">
                  <a:extLst>
                    <a:ext uri="{9D8B030D-6E8A-4147-A177-3AD203B41FA5}">
                      <a16:colId xmlns:a16="http://schemas.microsoft.com/office/drawing/2014/main" val="1776101924"/>
                    </a:ext>
                  </a:extLst>
                </a:gridCol>
                <a:gridCol w="360000">
                  <a:extLst>
                    <a:ext uri="{9D8B030D-6E8A-4147-A177-3AD203B41FA5}">
                      <a16:colId xmlns:a16="http://schemas.microsoft.com/office/drawing/2014/main" val="1730452821"/>
                    </a:ext>
                  </a:extLst>
                </a:gridCol>
                <a:gridCol w="360000">
                  <a:extLst>
                    <a:ext uri="{9D8B030D-6E8A-4147-A177-3AD203B41FA5}">
                      <a16:colId xmlns:a16="http://schemas.microsoft.com/office/drawing/2014/main" val="2512683118"/>
                    </a:ext>
                  </a:extLst>
                </a:gridCol>
              </a:tblGrid>
              <a:tr h="360000">
                <a:tc rowSpan="2">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Indikator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r>
                        <a:rPr lang="da-DK" sz="1000" b="1" i="0" dirty="0">
                          <a:latin typeface="Verdana"/>
                          <a:ea typeface="Verdana"/>
                          <a:cs typeface="Verdana" panose="020B0604030504040204" pitchFamily="34" charset="0"/>
                        </a:rPr>
                        <a:t>Spørgsmål</a:t>
                      </a:r>
                      <a:endParaRPr lang="da-DK" sz="1000" b="1"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algn="ctr"/>
                      <a:r>
                        <a:rPr lang="da-DK" sz="1000" b="1" dirty="0">
                          <a:latin typeface="Verdana" panose="020B0604030504040204" pitchFamily="34" charset="0"/>
                          <a:ea typeface="Verdana" panose="020B0604030504040204" pitchFamily="34" charset="0"/>
                          <a:cs typeface="Verdana" panose="020B0604030504040204" pitchFamily="34" charset="0"/>
                        </a:rPr>
                        <a:t>Egen vurdering</a:t>
                      </a:r>
                      <a:br>
                        <a:rPr lang="da-DK" sz="1000" b="1" dirty="0">
                          <a:latin typeface="Verdana" panose="020B0604030504040204" pitchFamily="34" charset="0"/>
                          <a:ea typeface="Verdana" panose="020B0604030504040204" pitchFamily="34" charset="0"/>
                          <a:cs typeface="Verdana" panose="020B0604030504040204" pitchFamily="34" charset="0"/>
                        </a:rPr>
                      </a:br>
                      <a:r>
                        <a:rPr lang="da-DK" sz="1000" b="0" dirty="0">
                          <a:latin typeface="Verdana" panose="020B0604030504040204" pitchFamily="34" charset="0"/>
                          <a:ea typeface="Verdana" panose="020B0604030504040204" pitchFamily="34" charset="0"/>
                          <a:cs typeface="Verdana" panose="020B0604030504040204" pitchFamily="34" charset="0"/>
                        </a:rPr>
                        <a:t>(</a:t>
                      </a:r>
                      <a:r>
                        <a:rPr lang="da-DK" sz="1000" b="0" i="1" dirty="0">
                          <a:latin typeface="Verdana" panose="020B0604030504040204" pitchFamily="34" charset="0"/>
                          <a:ea typeface="Verdana" panose="020B0604030504040204" pitchFamily="34" charset="0"/>
                          <a:cs typeface="Verdana" panose="020B0604030504040204" pitchFamily="34" charset="0"/>
                        </a:rPr>
                        <a:t>kryds</a:t>
                      </a:r>
                      <a:r>
                        <a:rPr lang="da-DK" sz="1000" b="0" dirty="0">
                          <a:latin typeface="Verdana" panose="020B0604030504040204" pitchFamily="34" charset="0"/>
                          <a:ea typeface="Verdana" panose="020B0604030504040204" pitchFamily="34" charset="0"/>
                          <a:cs typeface="Verdana" panose="020B060403050404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639007"/>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90663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dirty="0">
                          <a:latin typeface="Verdana" panose="020B0604030504040204" pitchFamily="34" charset="0"/>
                          <a:ea typeface="Verdana" panose="020B0604030504040204" pitchFamily="34" charset="0"/>
                          <a:cs typeface="Verdana" panose="020B0604030504040204" pitchFamily="34" charset="0"/>
                        </a:rPr>
                        <a:t>Sameksistens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da-DK" sz="900" dirty="0">
                          <a:solidFill>
                            <a:schemeClr val="tx1"/>
                          </a:solidFill>
                          <a:latin typeface="Verdana" panose="020B0604030504040204" pitchFamily="34" charset="0"/>
                          <a:ea typeface="Verdana" panose="020B0604030504040204" pitchFamily="34" charset="0"/>
                          <a:cs typeface="Verdana" panose="020B0604030504040204" pitchFamily="34" charset="0"/>
                        </a:rPr>
                        <a:t>Understøtter organisationskulturen innovationsaktiviteter og muliggør en </a:t>
                      </a:r>
                      <a:r>
                        <a:rPr lang="da-DK" sz="900" b="1" dirty="0">
                          <a:solidFill>
                            <a:schemeClr val="tx1"/>
                          </a:solidFill>
                          <a:latin typeface="Verdana" panose="020B0604030504040204" pitchFamily="34" charset="0"/>
                          <a:ea typeface="Verdana" panose="020B0604030504040204" pitchFamily="34" charset="0"/>
                          <a:cs typeface="Verdana" panose="020B0604030504040204" pitchFamily="34" charset="0"/>
                        </a:rPr>
                        <a:t>sameksistens</a:t>
                      </a:r>
                      <a:r>
                        <a:rPr lang="da-DK" sz="900" dirty="0">
                          <a:solidFill>
                            <a:schemeClr val="tx1"/>
                          </a:solidFill>
                          <a:latin typeface="Verdana" panose="020B0604030504040204" pitchFamily="34" charset="0"/>
                          <a:ea typeface="Verdana" panose="020B0604030504040204" pitchFamily="34" charset="0"/>
                          <a:cs typeface="Verdana" panose="020B0604030504040204" pitchFamily="34" charset="0"/>
                        </a:rPr>
                        <a:t> af innovative- og driftsorienterede tankesæt og adfærd?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7480221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Incitamentsstruktur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tx1"/>
                          </a:solidFill>
                          <a:latin typeface="Verdana" panose="020B0604030504040204" pitchFamily="34" charset="0"/>
                          <a:ea typeface="Verdana" panose="020B0604030504040204" pitchFamily="34" charset="0"/>
                          <a:cs typeface="Verdana" panose="020B0604030504040204" pitchFamily="34" charset="0"/>
                        </a:rPr>
                        <a:t>Understøtter </a:t>
                      </a:r>
                      <a:r>
                        <a:rPr lang="da-DK" sz="900" b="1" dirty="0">
                          <a:solidFill>
                            <a:schemeClr val="tx1"/>
                          </a:solidFill>
                          <a:latin typeface="Verdana" panose="020B0604030504040204" pitchFamily="34" charset="0"/>
                          <a:ea typeface="Verdana" panose="020B0604030504040204" pitchFamily="34" charset="0"/>
                          <a:cs typeface="Verdana" panose="020B0604030504040204" pitchFamily="34" charset="0"/>
                        </a:rPr>
                        <a:t>incitamentsstrukturerne</a:t>
                      </a:r>
                      <a:r>
                        <a:rPr lang="da-DK" sz="900" dirty="0">
                          <a:solidFill>
                            <a:schemeClr val="tx1"/>
                          </a:solidFill>
                          <a:latin typeface="Verdana" panose="020B0604030504040204" pitchFamily="34" charset="0"/>
                          <a:ea typeface="Verdana" panose="020B0604030504040204" pitchFamily="34" charset="0"/>
                          <a:cs typeface="Verdana" panose="020B0604030504040204" pitchFamily="34" charset="0"/>
                        </a:rPr>
                        <a:t> generelt en prioritering af innovation?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11185995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Anerkendelse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1" dirty="0">
                          <a:solidFill>
                            <a:schemeClr val="tx1"/>
                          </a:solidFill>
                          <a:latin typeface="Verdana"/>
                          <a:ea typeface="Verdana"/>
                          <a:cs typeface="Verdana" panose="020B0604030504040204" pitchFamily="34" charset="0"/>
                        </a:rPr>
                        <a:t>Anerkender</a:t>
                      </a:r>
                      <a:r>
                        <a:rPr lang="da-DK" sz="900" dirty="0">
                          <a:solidFill>
                            <a:schemeClr val="tx1"/>
                          </a:solidFill>
                          <a:latin typeface="Verdana"/>
                          <a:ea typeface="Verdana"/>
                          <a:cs typeface="Verdana" panose="020B0604030504040204" pitchFamily="34" charset="0"/>
                        </a:rPr>
                        <a:t> </a:t>
                      </a:r>
                      <a:r>
                        <a:rPr lang="da-DK" sz="900" dirty="0">
                          <a:solidFill>
                            <a:schemeClr val="tx1"/>
                          </a:solidFill>
                          <a:latin typeface="Verdana"/>
                          <a:ea typeface="Verdana"/>
                        </a:rPr>
                        <a:t>o</a:t>
                      </a:r>
                      <a:r>
                        <a:rPr lang="da-DK" sz="900" b="0" i="0" u="none" strike="noStrike" noProof="0" dirty="0">
                          <a:solidFill>
                            <a:schemeClr val="tx1"/>
                          </a:solidFill>
                          <a:latin typeface="Verdana"/>
                        </a:rPr>
                        <a:t>rganisationen ledere og medarbejdere, der tilstræber god praksis, udviser engagement og faciliterer læring fra både succeser og fiaskoer?</a:t>
                      </a:r>
                      <a:endParaRPr lang="da-DK" sz="900" b="0" i="0" u="none" strike="noStrike" noProof="0" dirty="0">
                        <a:solidFill>
                          <a:srgbClr val="000000"/>
                        </a:solidFill>
                        <a:latin typeface="Verdan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86464668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Ansvar og beføjelser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 er</a:t>
                      </a:r>
                      <a:r>
                        <a:rPr lang="da-DK" sz="900" b="1" dirty="0">
                          <a:solidFill>
                            <a:schemeClr val="tx1"/>
                          </a:solidFill>
                          <a:latin typeface="Verdana"/>
                          <a:ea typeface="Verdana"/>
                          <a:cs typeface="Verdana" panose="020B0604030504040204" pitchFamily="34" charset="0"/>
                        </a:rPr>
                        <a:t> ansvar og beføjelser </a:t>
                      </a:r>
                      <a:r>
                        <a:rPr lang="da-DK" sz="900" b="0" dirty="0">
                          <a:solidFill>
                            <a:schemeClr val="tx1"/>
                          </a:solidFill>
                          <a:latin typeface="Verdana"/>
                          <a:ea typeface="Verdana"/>
                          <a:cs typeface="Verdana" panose="020B0604030504040204" pitchFamily="34" charset="0"/>
                        </a:rPr>
                        <a:t>i forhold til innovation</a:t>
                      </a:r>
                      <a:r>
                        <a:rPr lang="da-DK" sz="900" dirty="0">
                          <a:solidFill>
                            <a:schemeClr val="tx1"/>
                          </a:solidFill>
                          <a:latin typeface="Verdana"/>
                          <a:ea typeface="Verdana"/>
                          <a:cs typeface="Verdana" panose="020B0604030504040204" pitchFamily="34" charset="0"/>
                        </a:rPr>
                        <a:t> tildelt, kommunikeret og forstået i organisationen?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55132205"/>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Balancering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balancerer incitamentsstrukturerne</a:t>
                      </a:r>
                      <a:r>
                        <a:rPr lang="da-DK" sz="900" b="1" dirty="0">
                          <a:solidFill>
                            <a:schemeClr val="tx1"/>
                          </a:solidFill>
                          <a:latin typeface="Verdana"/>
                          <a:ea typeface="Verdana"/>
                          <a:cs typeface="Verdana" panose="020B0604030504040204" pitchFamily="34" charset="0"/>
                        </a:rPr>
                        <a:t> </a:t>
                      </a:r>
                      <a:r>
                        <a:rPr lang="da-DK" sz="900" dirty="0">
                          <a:solidFill>
                            <a:schemeClr val="tx1"/>
                          </a:solidFill>
                          <a:latin typeface="Verdana"/>
                          <a:ea typeface="Verdana"/>
                          <a:cs typeface="Verdana" panose="020B0604030504040204" pitchFamily="34" charset="0"/>
                        </a:rPr>
                        <a:t>mellem risiko versus afkast, graden af nyskabelse, typer af innovationer samt forskellige horisonter hvad angår tid og omfang?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19166568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Synergier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incitamentsstrukturernes fokus på realisering af </a:t>
                      </a:r>
                      <a:r>
                        <a:rPr lang="da-DK" sz="900" b="1" dirty="0">
                          <a:solidFill>
                            <a:schemeClr val="tx1"/>
                          </a:solidFill>
                          <a:latin typeface="Verdana"/>
                          <a:ea typeface="Verdana"/>
                          <a:cs typeface="Verdana" panose="020B0604030504040204" pitchFamily="34" charset="0"/>
                        </a:rPr>
                        <a:t>potentielle synergier </a:t>
                      </a:r>
                      <a:r>
                        <a:rPr lang="da-DK" sz="900" dirty="0">
                          <a:solidFill>
                            <a:schemeClr val="tx1"/>
                          </a:solidFill>
                          <a:latin typeface="Verdana"/>
                          <a:ea typeface="Verdana"/>
                          <a:cs typeface="Verdana" panose="020B0604030504040204" pitchFamily="34" charset="0"/>
                        </a:rPr>
                        <a:t>- herunder muligheder for samarbejder, genbrug og optimering af ressourcer, teknologier, platforme og processer?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87555806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Innovations-bevidsthed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er den generelle </a:t>
                      </a:r>
                      <a:r>
                        <a:rPr lang="da-DK" sz="900" b="1" dirty="0">
                          <a:solidFill>
                            <a:schemeClr val="tx1"/>
                          </a:solidFill>
                          <a:latin typeface="Verdana"/>
                          <a:ea typeface="Verdana"/>
                          <a:cs typeface="Verdana" panose="020B0604030504040204" pitchFamily="34" charset="0"/>
                        </a:rPr>
                        <a:t>innovationsbevidsthed</a:t>
                      </a:r>
                      <a:r>
                        <a:rPr lang="da-DK" sz="900" dirty="0">
                          <a:solidFill>
                            <a:schemeClr val="tx1"/>
                          </a:solidFill>
                          <a:latin typeface="Verdana"/>
                          <a:ea typeface="Verdana"/>
                          <a:cs typeface="Verdana" panose="020B0604030504040204" pitchFamily="34" charset="0"/>
                        </a:rPr>
                        <a:t> og herunder en bevidsthed om 1) betydningen af innovation i organisationen, 2) vigtigheden i at arbejde i fælles retning og konsekvenserne ved ikke at gøre det, 3) tilgængeligheden af støtte til innovationsaktiviteter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249426926"/>
                  </a:ext>
                </a:extLst>
              </a:tr>
              <a:tr h="37084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2877855"/>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Samlet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i="0" dirty="0">
                          <a:latin typeface="Verdana" panose="020B0604030504040204" pitchFamily="34" charset="0"/>
                          <a:ea typeface="Verdana" panose="020B0604030504040204" pitchFamily="34" charset="0"/>
                          <a:cs typeface="Verdana" panose="020B0604030504040204" pitchFamily="34" charset="0"/>
                        </a:rPr>
                        <a:t>Den </a:t>
                      </a:r>
                      <a:r>
                        <a:rPr lang="da-DK" sz="900" b="1" i="0" dirty="0">
                          <a:latin typeface="Verdana" panose="020B0604030504040204" pitchFamily="34" charset="0"/>
                          <a:ea typeface="Verdana" panose="020B0604030504040204" pitchFamily="34" charset="0"/>
                          <a:cs typeface="Verdana" panose="020B0604030504040204" pitchFamily="34" charset="0"/>
                        </a:rPr>
                        <a:t>samlede vurdering</a:t>
                      </a:r>
                      <a:r>
                        <a:rPr lang="da-DK" sz="900" b="1" i="0" baseline="0" dirty="0">
                          <a:latin typeface="Verdana" panose="020B0604030504040204" pitchFamily="34" charset="0"/>
                          <a:ea typeface="Verdana" panose="020B0604030504040204" pitchFamily="34" charset="0"/>
                          <a:cs typeface="Verdana" panose="020B0604030504040204" pitchFamily="34" charset="0"/>
                        </a:rPr>
                        <a:t> </a:t>
                      </a:r>
                      <a:r>
                        <a:rPr lang="da-DK" sz="900" b="0" i="0" baseline="0" dirty="0">
                          <a:latin typeface="Verdana" panose="020B0604030504040204" pitchFamily="34" charset="0"/>
                          <a:ea typeface="Verdana" panose="020B0604030504040204" pitchFamily="34" charset="0"/>
                          <a:cs typeface="Verdana" panose="020B0604030504040204" pitchFamily="34" charset="0"/>
                        </a:rPr>
                        <a:t>af </a:t>
                      </a:r>
                      <a:r>
                        <a:rPr lang="da-DK" sz="900" i="0" dirty="0">
                          <a:latin typeface="Verdana" panose="020B0604030504040204" pitchFamily="34" charset="0"/>
                          <a:ea typeface="Verdana" panose="020B0604030504040204" pitchFamily="34" charset="0"/>
                          <a:cs typeface="Verdana" panose="020B0604030504040204" pitchFamily="34" charset="0"/>
                        </a:rPr>
                        <a:t>Organisationskultur og incitamentsstruktur?</a:t>
                      </a:r>
                      <a:endParaRPr lang="da-DK" sz="900" b="0"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02002650"/>
                  </a:ext>
                </a:extLst>
              </a:tr>
            </a:tbl>
          </a:graphicData>
        </a:graphic>
      </p:graphicFrame>
      <p:graphicFrame>
        <p:nvGraphicFramePr>
          <p:cNvPr id="4" name="Tabel 3"/>
          <p:cNvGraphicFramePr>
            <a:graphicFrameLocks noGrp="1"/>
          </p:cNvGraphicFramePr>
          <p:nvPr>
            <p:extLst>
              <p:ext uri="{D42A27DB-BD31-4B8C-83A1-F6EECF244321}">
                <p14:modId xmlns:p14="http://schemas.microsoft.com/office/powerpoint/2010/main" val="2962125193"/>
              </p:ext>
            </p:extLst>
          </p:nvPr>
        </p:nvGraphicFramePr>
        <p:xfrm>
          <a:off x="8462686" y="877428"/>
          <a:ext cx="3600000" cy="5940000"/>
        </p:xfrm>
        <a:graphic>
          <a:graphicData uri="http://schemas.openxmlformats.org/drawingml/2006/table">
            <a:tbl>
              <a:tblPr firstRow="1" bandRow="1">
                <a:tableStyleId>{2D5ABB26-0587-4C30-8999-92F81FD0307C}</a:tableStyleId>
              </a:tblPr>
              <a:tblGrid>
                <a:gridCol w="3600000">
                  <a:extLst>
                    <a:ext uri="{9D8B030D-6E8A-4147-A177-3AD203B41FA5}">
                      <a16:colId xmlns:a16="http://schemas.microsoft.com/office/drawing/2014/main" val="3710683359"/>
                    </a:ext>
                  </a:extLst>
                </a:gridCol>
              </a:tblGrid>
              <a:tr h="360000">
                <a:tc>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Hvad gør vi særlig godt?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40639007"/>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9066318"/>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b="1" dirty="0">
                          <a:latin typeface="Verdana" panose="020B0604030504040204" pitchFamily="34" charset="0"/>
                          <a:ea typeface="Verdana" panose="020B0604030504040204" pitchFamily="34" charset="0"/>
                          <a:cs typeface="Verdana" panose="020B0604030504040204" pitchFamily="34" charset="0"/>
                        </a:rPr>
                        <a:t>Hvad skal vi fokusere på at </a:t>
                      </a:r>
                      <a:r>
                        <a:rPr lang="da-DK" sz="1000" b="1" baseline="0" dirty="0">
                          <a:latin typeface="Verdana" panose="020B0604030504040204" pitchFamily="34" charset="0"/>
                          <a:ea typeface="Verdana" panose="020B0604030504040204" pitchFamily="34" charset="0"/>
                          <a:cs typeface="Verdana" panose="020B0604030504040204" pitchFamily="34" charset="0"/>
                        </a:rPr>
                        <a:t>forbedre?</a:t>
                      </a:r>
                      <a:endParaRPr lang="da-DK" sz="10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74802212"/>
                  </a:ext>
                </a:extLst>
              </a:tr>
              <a:tr h="216000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4646682"/>
                  </a:ext>
                </a:extLst>
              </a:tr>
              <a:tr h="360000">
                <a:tc>
                  <a:txBody>
                    <a:bodyPr/>
                    <a:lstStyle/>
                    <a:p>
                      <a:r>
                        <a:rPr lang="da-DK" sz="1000" b="1" kern="1200" dirty="0">
                          <a:solidFill>
                            <a:schemeClr val="tx1"/>
                          </a:solidFill>
                          <a:latin typeface="Verdana"/>
                          <a:ea typeface="Verdana"/>
                          <a:cs typeface="Verdana" panose="020B0604030504040204" pitchFamily="34" charset="0"/>
                        </a:rPr>
                        <a:t>Udfyldt af</a:t>
                      </a:r>
                      <a:endParaRPr lang="da-DK" sz="1000" b="1" kern="1200" baseline="0" dirty="0">
                        <a:solidFill>
                          <a:schemeClr val="tx1"/>
                        </a:solidFill>
                        <a:latin typeface="Verdana"/>
                        <a:ea typeface="Verdana"/>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720210887"/>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latin typeface="Verdana" panose="020B0604030504040204" pitchFamily="34" charset="0"/>
                          <a:ea typeface="Verdana" panose="020B0604030504040204" pitchFamily="34" charset="0"/>
                          <a:cs typeface="Verdana" panose="020B0604030504040204" pitchFamily="34" charset="0"/>
                        </a:rPr>
                        <a:t>(</a:t>
                      </a:r>
                      <a:r>
                        <a:rPr lang="da-DK" sz="900" b="0" i="1" dirty="0">
                          <a:latin typeface="Verdana" panose="020B0604030504040204" pitchFamily="34" charset="0"/>
                          <a:ea typeface="Verdana" panose="020B0604030504040204" pitchFamily="34" charset="0"/>
                          <a:cs typeface="Verdana" panose="020B0604030504040204" pitchFamily="34" charset="0"/>
                        </a:rPr>
                        <a:t>Navn,</a:t>
                      </a:r>
                      <a:r>
                        <a:rPr lang="da-DK" sz="900" b="0" i="1" baseline="0" dirty="0">
                          <a:latin typeface="Verdana" panose="020B0604030504040204" pitchFamily="34" charset="0"/>
                          <a:ea typeface="Verdana" panose="020B0604030504040204" pitchFamily="34" charset="0"/>
                          <a:cs typeface="Verdana" panose="020B0604030504040204" pitchFamily="34" charset="0"/>
                        </a:rPr>
                        <a:t> Titel, Organisatorisk placering</a:t>
                      </a:r>
                      <a:r>
                        <a:rPr lang="da-DK" sz="900" b="0" baseline="0" dirty="0">
                          <a:latin typeface="Verdana" panose="020B0604030504040204" pitchFamily="34" charset="0"/>
                          <a:ea typeface="Verdana" panose="020B0604030504040204" pitchFamily="34" charset="0"/>
                          <a:cs typeface="Verdana" panose="020B0604030504040204" pitchFamily="34" charset="0"/>
                        </a:rPr>
                        <a:t>)</a:t>
                      </a:r>
                    </a:p>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832658"/>
                  </a:ext>
                </a:extLst>
              </a:tr>
            </a:tbl>
          </a:graphicData>
        </a:graphic>
      </p:graphicFrame>
      <p:graphicFrame>
        <p:nvGraphicFramePr>
          <p:cNvPr id="3" name="Tabel 2">
            <a:extLst>
              <a:ext uri="{FF2B5EF4-FFF2-40B4-BE49-F238E27FC236}">
                <a16:creationId xmlns:a16="http://schemas.microsoft.com/office/drawing/2014/main" id="{B6F44FF1-4188-DE0F-3B32-E978042F4D45}"/>
              </a:ext>
            </a:extLst>
          </p:cNvPr>
          <p:cNvGraphicFramePr>
            <a:graphicFrameLocks noGrp="1"/>
          </p:cNvGraphicFramePr>
          <p:nvPr>
            <p:extLst>
              <p:ext uri="{D42A27DB-BD31-4B8C-83A1-F6EECF244321}">
                <p14:modId xmlns:p14="http://schemas.microsoft.com/office/powerpoint/2010/main" val="4281386691"/>
              </p:ext>
            </p:extLst>
          </p:nvPr>
        </p:nvGraphicFramePr>
        <p:xfrm>
          <a:off x="55871" y="6466788"/>
          <a:ext cx="4685810" cy="350640"/>
        </p:xfrm>
        <a:graphic>
          <a:graphicData uri="http://schemas.openxmlformats.org/drawingml/2006/table">
            <a:tbl>
              <a:tblPr firstRow="1" bandRow="1">
                <a:tableStyleId>{2D5ABB26-0587-4C30-8999-92F81FD0307C}</a:tableStyleId>
              </a:tblPr>
              <a:tblGrid>
                <a:gridCol w="937162">
                  <a:extLst>
                    <a:ext uri="{9D8B030D-6E8A-4147-A177-3AD203B41FA5}">
                      <a16:colId xmlns:a16="http://schemas.microsoft.com/office/drawing/2014/main" val="2288646901"/>
                    </a:ext>
                  </a:extLst>
                </a:gridCol>
                <a:gridCol w="937162">
                  <a:extLst>
                    <a:ext uri="{9D8B030D-6E8A-4147-A177-3AD203B41FA5}">
                      <a16:colId xmlns:a16="http://schemas.microsoft.com/office/drawing/2014/main" val="1755846316"/>
                    </a:ext>
                  </a:extLst>
                </a:gridCol>
                <a:gridCol w="937162">
                  <a:extLst>
                    <a:ext uri="{9D8B030D-6E8A-4147-A177-3AD203B41FA5}">
                      <a16:colId xmlns:a16="http://schemas.microsoft.com/office/drawing/2014/main" val="1100586217"/>
                    </a:ext>
                  </a:extLst>
                </a:gridCol>
                <a:gridCol w="937162">
                  <a:extLst>
                    <a:ext uri="{9D8B030D-6E8A-4147-A177-3AD203B41FA5}">
                      <a16:colId xmlns:a16="http://schemas.microsoft.com/office/drawing/2014/main" val="4027330119"/>
                    </a:ext>
                  </a:extLst>
                </a:gridCol>
                <a:gridCol w="937162">
                  <a:extLst>
                    <a:ext uri="{9D8B030D-6E8A-4147-A177-3AD203B41FA5}">
                      <a16:colId xmlns:a16="http://schemas.microsoft.com/office/drawing/2014/main" val="305885848"/>
                    </a:ext>
                  </a:extLst>
                </a:gridCol>
              </a:tblGrid>
              <a:tr h="350640">
                <a:tc>
                  <a:txBody>
                    <a:bodyPr/>
                    <a:lstStyle/>
                    <a:p>
                      <a:pPr algn="ctr">
                        <a:spcBef>
                          <a:spcPts val="1000"/>
                        </a:spcBef>
                        <a:spcAft>
                          <a:spcPts val="0"/>
                        </a:spcAft>
                      </a:pPr>
                      <a:r>
                        <a:rPr lang="da-DK" sz="700" b="0" dirty="0">
                          <a:effectLst/>
                          <a:latin typeface="Verdana" panose="020B0604030504040204" pitchFamily="34" charset="0"/>
                          <a:ea typeface="Verdana" panose="020B0604030504040204" pitchFamily="34" charset="0"/>
                          <a:cs typeface="Verdana" panose="020B0604030504040204" pitchFamily="34" charset="0"/>
                        </a:rPr>
                        <a:t>Meget langt fra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Utilstrækkeligt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Tilstrækkeligt / Jævnt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Godt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Meget tæt på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32011375"/>
                  </a:ext>
                </a:extLst>
              </a:tr>
            </a:tbl>
          </a:graphicData>
        </a:graphic>
      </p:graphicFrame>
    </p:spTree>
    <p:extLst>
      <p:ext uri="{BB962C8B-B14F-4D97-AF65-F5344CB8AC3E}">
        <p14:creationId xmlns:p14="http://schemas.microsoft.com/office/powerpoint/2010/main" val="1264064104"/>
      </p:ext>
    </p:extLst>
  </p:cSld>
  <p:clrMapOvr>
    <a:masterClrMapping/>
  </p:clrMapOvr>
  <p:extLst>
    <p:ext uri="{6950BFC3-D8DA-4A85-94F7-54DA5524770B}">
      <p188:commentRel xmlns:p188="http://schemas.microsoft.com/office/powerpoint/2018/8/main" r:id="rId3"/>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felt 31"/>
          <p:cNvSpPr txBox="1"/>
          <p:nvPr/>
        </p:nvSpPr>
        <p:spPr>
          <a:xfrm>
            <a:off x="55870" y="34821"/>
            <a:ext cx="9071858" cy="707886"/>
          </a:xfrm>
          <a:prstGeom prst="rect">
            <a:avLst/>
          </a:prstGeom>
          <a:noFill/>
        </p:spPr>
        <p:txBody>
          <a:bodyPr wrap="square" rtlCol="0">
            <a:spAutoFit/>
          </a:bodyPr>
          <a:lstStyle/>
          <a:p>
            <a:r>
              <a:rPr lang="da-DK" sz="2000" b="1" dirty="0">
                <a:latin typeface="Verdana" panose="020B0604030504040204" pitchFamily="34" charset="0"/>
                <a:ea typeface="Verdana" panose="020B0604030504040204" pitchFamily="34" charset="0"/>
                <a:cs typeface="Verdana" panose="020B0604030504040204" pitchFamily="34" charset="0"/>
              </a:rPr>
              <a:t>Retning og lederskab (1)</a:t>
            </a:r>
          </a:p>
          <a:p>
            <a:r>
              <a:rPr lang="da-DK" sz="2000" dirty="0">
                <a:latin typeface="Verdana" panose="020B0604030504040204" pitchFamily="34" charset="0"/>
                <a:ea typeface="Verdana" panose="020B0604030504040204" pitchFamily="34" charset="0"/>
                <a:cs typeface="Verdana" panose="020B0604030504040204" pitchFamily="34" charset="0"/>
              </a:rPr>
              <a:t>- </a:t>
            </a:r>
            <a:r>
              <a:rPr lang="da-DK" sz="2000" i="1" dirty="0">
                <a:latin typeface="Verdana" panose="020B0604030504040204" pitchFamily="34" charset="0"/>
                <a:ea typeface="Verdana" panose="020B0604030504040204" pitchFamily="34" charset="0"/>
                <a:cs typeface="Verdana" panose="020B0604030504040204" pitchFamily="34" charset="0"/>
              </a:rPr>
              <a:t>Strukturer og samarbejde (4)</a:t>
            </a:r>
          </a:p>
        </p:txBody>
      </p:sp>
      <p:graphicFrame>
        <p:nvGraphicFramePr>
          <p:cNvPr id="2" name="Tabel 1"/>
          <p:cNvGraphicFramePr>
            <a:graphicFrameLocks noGrp="1"/>
          </p:cNvGraphicFramePr>
          <p:nvPr>
            <p:extLst>
              <p:ext uri="{D42A27DB-BD31-4B8C-83A1-F6EECF244321}">
                <p14:modId xmlns:p14="http://schemas.microsoft.com/office/powerpoint/2010/main" val="3187394464"/>
              </p:ext>
            </p:extLst>
          </p:nvPr>
        </p:nvGraphicFramePr>
        <p:xfrm>
          <a:off x="127590" y="877428"/>
          <a:ext cx="7886363" cy="4368800"/>
        </p:xfrm>
        <a:graphic>
          <a:graphicData uri="http://schemas.openxmlformats.org/drawingml/2006/table">
            <a:tbl>
              <a:tblPr firstRow="1" bandRow="1">
                <a:tableStyleId>{2D5ABB26-0587-4C30-8999-92F81FD0307C}</a:tableStyleId>
              </a:tblPr>
              <a:tblGrid>
                <a:gridCol w="1154363">
                  <a:extLst>
                    <a:ext uri="{9D8B030D-6E8A-4147-A177-3AD203B41FA5}">
                      <a16:colId xmlns:a16="http://schemas.microsoft.com/office/drawing/2014/main" val="3262572454"/>
                    </a:ext>
                  </a:extLst>
                </a:gridCol>
                <a:gridCol w="4932000">
                  <a:extLst>
                    <a:ext uri="{9D8B030D-6E8A-4147-A177-3AD203B41FA5}">
                      <a16:colId xmlns:a16="http://schemas.microsoft.com/office/drawing/2014/main" val="3710683359"/>
                    </a:ext>
                  </a:extLst>
                </a:gridCol>
                <a:gridCol w="360000">
                  <a:extLst>
                    <a:ext uri="{9D8B030D-6E8A-4147-A177-3AD203B41FA5}">
                      <a16:colId xmlns:a16="http://schemas.microsoft.com/office/drawing/2014/main" val="2550245622"/>
                    </a:ext>
                  </a:extLst>
                </a:gridCol>
                <a:gridCol w="360000">
                  <a:extLst>
                    <a:ext uri="{9D8B030D-6E8A-4147-A177-3AD203B41FA5}">
                      <a16:colId xmlns:a16="http://schemas.microsoft.com/office/drawing/2014/main" val="3279974563"/>
                    </a:ext>
                  </a:extLst>
                </a:gridCol>
                <a:gridCol w="360000">
                  <a:extLst>
                    <a:ext uri="{9D8B030D-6E8A-4147-A177-3AD203B41FA5}">
                      <a16:colId xmlns:a16="http://schemas.microsoft.com/office/drawing/2014/main" val="1776101924"/>
                    </a:ext>
                  </a:extLst>
                </a:gridCol>
                <a:gridCol w="360000">
                  <a:extLst>
                    <a:ext uri="{9D8B030D-6E8A-4147-A177-3AD203B41FA5}">
                      <a16:colId xmlns:a16="http://schemas.microsoft.com/office/drawing/2014/main" val="1730452821"/>
                    </a:ext>
                  </a:extLst>
                </a:gridCol>
                <a:gridCol w="360000">
                  <a:extLst>
                    <a:ext uri="{9D8B030D-6E8A-4147-A177-3AD203B41FA5}">
                      <a16:colId xmlns:a16="http://schemas.microsoft.com/office/drawing/2014/main" val="2512683118"/>
                    </a:ext>
                  </a:extLst>
                </a:gridCol>
              </a:tblGrid>
              <a:tr h="360000">
                <a:tc rowSpan="2">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Indikator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rowSpan="2">
                  <a:txBody>
                    <a:bodyPr/>
                    <a:lstStyle/>
                    <a:p>
                      <a:r>
                        <a:rPr lang="da-DK" sz="1000" b="1" i="0" dirty="0">
                          <a:latin typeface="Verdana"/>
                          <a:ea typeface="Verdana"/>
                          <a:cs typeface="Verdana" panose="020B0604030504040204" pitchFamily="34" charset="0"/>
                        </a:rPr>
                        <a:t>Spørgsmål</a:t>
                      </a:r>
                      <a:endParaRPr lang="da-DK" sz="1000" b="1"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algn="ctr"/>
                      <a:r>
                        <a:rPr lang="da-DK" sz="1000" b="1" dirty="0">
                          <a:latin typeface="Verdana" panose="020B0604030504040204" pitchFamily="34" charset="0"/>
                          <a:ea typeface="Verdana" panose="020B0604030504040204" pitchFamily="34" charset="0"/>
                          <a:cs typeface="Verdana" panose="020B0604030504040204" pitchFamily="34" charset="0"/>
                        </a:rPr>
                        <a:t>Egen vurdering</a:t>
                      </a:r>
                      <a:br>
                        <a:rPr lang="da-DK" sz="1000" b="1" dirty="0">
                          <a:latin typeface="Verdana" panose="020B0604030504040204" pitchFamily="34" charset="0"/>
                          <a:ea typeface="Verdana" panose="020B0604030504040204" pitchFamily="34" charset="0"/>
                          <a:cs typeface="Verdana" panose="020B0604030504040204" pitchFamily="34" charset="0"/>
                        </a:rPr>
                      </a:br>
                      <a:r>
                        <a:rPr lang="da-DK" sz="1000" b="0" dirty="0">
                          <a:latin typeface="Verdana" panose="020B0604030504040204" pitchFamily="34" charset="0"/>
                          <a:ea typeface="Verdana" panose="020B0604030504040204" pitchFamily="34" charset="0"/>
                          <a:cs typeface="Verdana" panose="020B0604030504040204" pitchFamily="34" charset="0"/>
                        </a:rPr>
                        <a:t>(</a:t>
                      </a:r>
                      <a:r>
                        <a:rPr lang="da-DK" sz="1000" b="0" i="1" dirty="0">
                          <a:latin typeface="Verdana" panose="020B0604030504040204" pitchFamily="34" charset="0"/>
                          <a:ea typeface="Verdana" panose="020B0604030504040204" pitchFamily="34" charset="0"/>
                          <a:cs typeface="Verdana" panose="020B0604030504040204" pitchFamily="34" charset="0"/>
                        </a:rPr>
                        <a:t>kryds</a:t>
                      </a:r>
                      <a:r>
                        <a:rPr lang="da-DK" sz="1000" b="0" dirty="0">
                          <a:latin typeface="Verdana" panose="020B0604030504040204" pitchFamily="34" charset="0"/>
                          <a:ea typeface="Verdana" panose="020B0604030504040204" pitchFamily="34" charset="0"/>
                          <a:cs typeface="Verdana" panose="020B060403050404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a-DK" sz="12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639007"/>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da-DK" sz="900" b="0" dirty="0">
                          <a:latin typeface="Verdana" panose="020B0604030504040204" pitchFamily="34" charset="0"/>
                          <a:ea typeface="Verdana" panose="020B0604030504040204" pitchFamily="34" charset="0"/>
                          <a:cs typeface="Verdana" panose="020B060403050404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09066318"/>
                  </a:ext>
                </a:extLst>
              </a:tr>
              <a:tr h="370840">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latin typeface="Verdana"/>
                          <a:ea typeface="Verdana"/>
                          <a:cs typeface="Verdana" panose="020B0604030504040204" pitchFamily="34" charset="0"/>
                        </a:rPr>
                        <a:t>Generelle organisatoriske strukturer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a:lnSpc>
                          <a:spcPct val="100000"/>
                        </a:lnSpc>
                        <a:spcBef>
                          <a:spcPts val="0"/>
                        </a:spcBef>
                        <a:spcAft>
                          <a:spcPts val="0"/>
                        </a:spcAft>
                        <a:buNone/>
                      </a:pPr>
                      <a:r>
                        <a:rPr lang="da-DK" sz="900" b="0" i="0" u="none" strike="noStrike" noProof="0" dirty="0">
                          <a:solidFill>
                            <a:schemeClr val="tx1"/>
                          </a:solidFill>
                          <a:latin typeface="Verdana"/>
                        </a:rPr>
                        <a:t>Understøtter d</a:t>
                      </a:r>
                      <a:r>
                        <a:rPr lang="da-DK" sz="900" dirty="0">
                          <a:solidFill>
                            <a:schemeClr val="tx1"/>
                          </a:solidFill>
                          <a:latin typeface="Verdana"/>
                          <a:ea typeface="Verdana"/>
                        </a:rPr>
                        <a:t>e</a:t>
                      </a:r>
                      <a:r>
                        <a:rPr lang="da-DK" sz="900" dirty="0">
                          <a:solidFill>
                            <a:schemeClr val="tx1"/>
                          </a:solidFill>
                          <a:latin typeface="Verdana"/>
                          <a:ea typeface="Verdana"/>
                          <a:cs typeface="Verdana" panose="020B0604030504040204" pitchFamily="34" charset="0"/>
                        </a:rPr>
                        <a:t> </a:t>
                      </a:r>
                      <a:r>
                        <a:rPr lang="da-DK" sz="900" b="1" dirty="0">
                          <a:solidFill>
                            <a:schemeClr val="tx1"/>
                          </a:solidFill>
                          <a:latin typeface="Verdana"/>
                          <a:ea typeface="Verdana"/>
                          <a:cs typeface="Verdana" panose="020B0604030504040204" pitchFamily="34" charset="0"/>
                        </a:rPr>
                        <a:t>generelle organisatoriske strukturer</a:t>
                      </a:r>
                      <a:r>
                        <a:rPr lang="da-DK" sz="900" dirty="0">
                          <a:solidFill>
                            <a:schemeClr val="tx1"/>
                          </a:solidFill>
                          <a:latin typeface="Verdana"/>
                          <a:ea typeface="Verdana"/>
                          <a:cs typeface="Verdana" panose="020B0604030504040204" pitchFamily="34" charset="0"/>
                        </a:rPr>
                        <a:t> arbejdet med innovation?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7480221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Specifikke strukturer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Er de </a:t>
                      </a:r>
                      <a:r>
                        <a:rPr lang="da-DK" sz="900" b="1" dirty="0">
                          <a:solidFill>
                            <a:schemeClr val="tx1"/>
                          </a:solidFill>
                          <a:latin typeface="Verdana"/>
                          <a:ea typeface="Verdana"/>
                          <a:cs typeface="Verdana" panose="020B0604030504040204" pitchFamily="34" charset="0"/>
                        </a:rPr>
                        <a:t>innovationsspecifikke </a:t>
                      </a:r>
                      <a:r>
                        <a:rPr lang="da-DK" sz="900" b="0" dirty="0">
                          <a:solidFill>
                            <a:schemeClr val="tx1"/>
                          </a:solidFill>
                          <a:latin typeface="Verdana"/>
                          <a:ea typeface="Verdana"/>
                          <a:cs typeface="Verdana" panose="020B0604030504040204" pitchFamily="34" charset="0"/>
                        </a:rPr>
                        <a:t>organisatoriske strukturer etablerede og effektive?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864646682"/>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Sameksistens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b="0" dirty="0">
                          <a:solidFill>
                            <a:schemeClr val="tx1"/>
                          </a:solidFill>
                          <a:latin typeface="Verdana"/>
                          <a:ea typeface="Verdana"/>
                          <a:cs typeface="Verdana" panose="020B0604030504040204" pitchFamily="34" charset="0"/>
                        </a:rPr>
                        <a:t>Hvordan er</a:t>
                      </a:r>
                      <a:r>
                        <a:rPr lang="da-DK" sz="900" b="1" dirty="0">
                          <a:solidFill>
                            <a:schemeClr val="tx1"/>
                          </a:solidFill>
                          <a:latin typeface="Verdana"/>
                          <a:ea typeface="Verdana"/>
                          <a:cs typeface="Verdana" panose="020B0604030504040204" pitchFamily="34" charset="0"/>
                        </a:rPr>
                        <a:t> sameksistensen </a:t>
                      </a:r>
                      <a:r>
                        <a:rPr lang="da-DK" sz="900" b="0" dirty="0">
                          <a:solidFill>
                            <a:schemeClr val="tx1"/>
                          </a:solidFill>
                          <a:latin typeface="Verdana"/>
                          <a:ea typeface="Verdana"/>
                          <a:cs typeface="Verdana" panose="020B0604030504040204" pitchFamily="34" charset="0"/>
                        </a:rPr>
                        <a:t>mellem</a:t>
                      </a:r>
                      <a:r>
                        <a:rPr lang="da-DK" sz="900" b="1" dirty="0">
                          <a:solidFill>
                            <a:schemeClr val="tx1"/>
                          </a:solidFill>
                          <a:latin typeface="Verdana"/>
                          <a:ea typeface="Verdana"/>
                          <a:cs typeface="Verdana" panose="020B0604030504040204" pitchFamily="34" charset="0"/>
                        </a:rPr>
                        <a:t> </a:t>
                      </a:r>
                      <a:r>
                        <a:rPr lang="da-DK" sz="900" dirty="0">
                          <a:solidFill>
                            <a:schemeClr val="tx1"/>
                          </a:solidFill>
                          <a:latin typeface="Verdana"/>
                          <a:ea typeface="Verdana"/>
                          <a:cs typeface="Verdana" panose="020B0604030504040204" pitchFamily="34" charset="0"/>
                        </a:rPr>
                        <a:t>kreativitet og udforskning samt implementering og effektivitet i organisationen?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55132205"/>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Forstyrrelser og omstilling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Er organisationen omstillingsparat og i stand til at absorbere </a:t>
                      </a:r>
                      <a:r>
                        <a:rPr lang="da-DK" sz="900" b="1" dirty="0">
                          <a:solidFill>
                            <a:schemeClr val="tx1"/>
                          </a:solidFill>
                          <a:latin typeface="Verdana"/>
                          <a:ea typeface="Verdana"/>
                          <a:cs typeface="Verdana" panose="020B0604030504040204" pitchFamily="34" charset="0"/>
                        </a:rPr>
                        <a:t>forstyrrelser </a:t>
                      </a:r>
                      <a:r>
                        <a:rPr lang="da-DK" sz="900" b="0" dirty="0">
                          <a:solidFill>
                            <a:schemeClr val="tx1"/>
                          </a:solidFill>
                          <a:latin typeface="Verdana"/>
                          <a:ea typeface="Verdana"/>
                          <a:cs typeface="Verdana" panose="020B0604030504040204" pitchFamily="34" charset="0"/>
                        </a:rPr>
                        <a:t>fra </a:t>
                      </a:r>
                      <a:r>
                        <a:rPr lang="da-DK" sz="900" dirty="0">
                          <a:solidFill>
                            <a:schemeClr val="tx1"/>
                          </a:solidFill>
                          <a:latin typeface="Verdana"/>
                          <a:ea typeface="Verdana"/>
                          <a:cs typeface="Verdana" panose="020B0604030504040204" pitchFamily="34" charset="0"/>
                        </a:rPr>
                        <a:t>radikal innovation?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19166568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Forskelligheder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favner de organisatoriske strukturer </a:t>
                      </a:r>
                      <a:r>
                        <a:rPr lang="da-DK" sz="900" b="1" dirty="0">
                          <a:solidFill>
                            <a:schemeClr val="tx1"/>
                          </a:solidFill>
                          <a:latin typeface="Verdana"/>
                          <a:ea typeface="Verdana"/>
                          <a:cs typeface="Verdana" panose="020B0604030504040204" pitchFamily="34" charset="0"/>
                        </a:rPr>
                        <a:t>forskelligheder</a:t>
                      </a:r>
                      <a:r>
                        <a:rPr lang="da-DK" sz="900" dirty="0">
                          <a:solidFill>
                            <a:schemeClr val="tx1"/>
                          </a:solidFill>
                          <a:latin typeface="Verdana"/>
                          <a:ea typeface="Verdana"/>
                          <a:cs typeface="Verdana" panose="020B0604030504040204" pitchFamily="34" charset="0"/>
                        </a:rPr>
                        <a:t> i ledelsesstile, incitamenter, ildsjæle, indikatorer og subkulturer?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875558067"/>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Synergier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a:t>
                      </a:r>
                      <a:r>
                        <a:rPr lang="da-DK" sz="900" b="0" i="0" u="none" strike="noStrike" noProof="0" dirty="0">
                          <a:solidFill>
                            <a:schemeClr val="tx1"/>
                          </a:solidFill>
                          <a:latin typeface="Verdana"/>
                        </a:rPr>
                        <a:t>understøtter </a:t>
                      </a:r>
                      <a:r>
                        <a:rPr lang="da-DK" sz="900" dirty="0">
                          <a:solidFill>
                            <a:schemeClr val="tx1"/>
                          </a:solidFill>
                          <a:latin typeface="Verdana"/>
                          <a:ea typeface="Verdana"/>
                          <a:cs typeface="Verdana" panose="020B0604030504040204" pitchFamily="34" charset="0"/>
                        </a:rPr>
                        <a:t>de organisatoriske strukturer realisering af </a:t>
                      </a:r>
                      <a:r>
                        <a:rPr lang="da-DK" sz="900" b="1" dirty="0">
                          <a:solidFill>
                            <a:schemeClr val="tx1"/>
                          </a:solidFill>
                          <a:latin typeface="Verdana"/>
                          <a:ea typeface="Verdana"/>
                          <a:cs typeface="Verdana" panose="020B0604030504040204" pitchFamily="34" charset="0"/>
                        </a:rPr>
                        <a:t>potentielle synergier </a:t>
                      </a:r>
                      <a:r>
                        <a:rPr lang="da-DK" sz="900" dirty="0">
                          <a:solidFill>
                            <a:schemeClr val="tx1"/>
                          </a:solidFill>
                          <a:latin typeface="Verdana"/>
                          <a:ea typeface="Verdana"/>
                          <a:cs typeface="Verdana" panose="020B0604030504040204" pitchFamily="34" charset="0"/>
                        </a:rPr>
                        <a:t>- herunder muligheder for samarbejde, genbrug og optimering af ressourcer, teknologier, platforme og processer?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249426926"/>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Kommunikation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da-DK" sz="900" dirty="0">
                          <a:solidFill>
                            <a:schemeClr val="tx1"/>
                          </a:solidFill>
                          <a:latin typeface="Verdana"/>
                          <a:ea typeface="Verdana"/>
                          <a:cs typeface="Verdana" panose="020B0604030504040204" pitchFamily="34" charset="0"/>
                        </a:rPr>
                        <a:t>Hvordan </a:t>
                      </a:r>
                      <a:r>
                        <a:rPr lang="da-DK" sz="900" b="0" i="0" u="none" strike="noStrike" noProof="0" dirty="0">
                          <a:solidFill>
                            <a:schemeClr val="tx1"/>
                          </a:solidFill>
                          <a:latin typeface="Verdana"/>
                        </a:rPr>
                        <a:t>understøtter </a:t>
                      </a:r>
                      <a:r>
                        <a:rPr lang="da-DK" sz="900" dirty="0">
                          <a:solidFill>
                            <a:schemeClr val="tx1"/>
                          </a:solidFill>
                          <a:latin typeface="Verdana"/>
                          <a:ea typeface="Verdana"/>
                          <a:cs typeface="Verdana" panose="020B0604030504040204" pitchFamily="34" charset="0"/>
                        </a:rPr>
                        <a:t>de organisatoriske strukturer </a:t>
                      </a:r>
                      <a:r>
                        <a:rPr lang="da-DK" sz="900" b="1" dirty="0">
                          <a:solidFill>
                            <a:schemeClr val="tx1"/>
                          </a:solidFill>
                          <a:latin typeface="Verdana"/>
                          <a:ea typeface="Verdana"/>
                          <a:cs typeface="Verdana" panose="020B0604030504040204" pitchFamily="34" charset="0"/>
                        </a:rPr>
                        <a:t>kommunikation</a:t>
                      </a:r>
                      <a:r>
                        <a:rPr lang="da-DK" sz="900" dirty="0">
                          <a:solidFill>
                            <a:schemeClr val="tx1"/>
                          </a:solidFill>
                          <a:latin typeface="Verdana"/>
                          <a:ea typeface="Verdana"/>
                          <a:cs typeface="Verdana" panose="020B0604030504040204" pitchFamily="34" charset="0"/>
                        </a:rPr>
                        <a:t> af den overordnede fremgang og resultater til topledelsen og relevante interessenter?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292877855"/>
                  </a:ext>
                </a:extLst>
              </a:tr>
              <a:tr h="370840">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02650"/>
                  </a:ext>
                </a:extLst>
              </a:tr>
              <a:tr h="370840">
                <a:tc>
                  <a:txBody>
                    <a:bodyPr/>
                    <a:lstStyle/>
                    <a:p>
                      <a:r>
                        <a:rPr lang="da-DK" sz="900" b="0" dirty="0">
                          <a:latin typeface="Verdana" panose="020B0604030504040204" pitchFamily="34" charset="0"/>
                          <a:ea typeface="Verdana" panose="020B0604030504040204" pitchFamily="34" charset="0"/>
                          <a:cs typeface="Verdana" panose="020B0604030504040204" pitchFamily="34" charset="0"/>
                        </a:rPr>
                        <a:t>Samlet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a-DK" sz="900" b="0" i="0" dirty="0">
                          <a:latin typeface="Verdana" panose="020B0604030504040204" pitchFamily="34" charset="0"/>
                          <a:ea typeface="Verdana" panose="020B0604030504040204" pitchFamily="34" charset="0"/>
                          <a:cs typeface="Verdana" panose="020B0604030504040204" pitchFamily="34" charset="0"/>
                        </a:rPr>
                        <a:t>Den </a:t>
                      </a:r>
                      <a:r>
                        <a:rPr lang="da-DK" sz="900" b="1" i="0" dirty="0">
                          <a:latin typeface="Verdana" panose="020B0604030504040204" pitchFamily="34" charset="0"/>
                          <a:ea typeface="Verdana" panose="020B0604030504040204" pitchFamily="34" charset="0"/>
                          <a:cs typeface="Verdana" panose="020B0604030504040204" pitchFamily="34" charset="0"/>
                        </a:rPr>
                        <a:t>samlede vurdering</a:t>
                      </a:r>
                      <a:r>
                        <a:rPr lang="da-DK" sz="900" b="1" i="0" baseline="0" dirty="0">
                          <a:latin typeface="Verdana" panose="020B0604030504040204" pitchFamily="34" charset="0"/>
                          <a:ea typeface="Verdana" panose="020B0604030504040204" pitchFamily="34" charset="0"/>
                          <a:cs typeface="Verdana" panose="020B0604030504040204" pitchFamily="34" charset="0"/>
                        </a:rPr>
                        <a:t> </a:t>
                      </a:r>
                      <a:r>
                        <a:rPr lang="da-DK" sz="900" b="0" i="0" baseline="0" dirty="0">
                          <a:latin typeface="Verdana" panose="020B0604030504040204" pitchFamily="34" charset="0"/>
                          <a:ea typeface="Verdana" panose="020B0604030504040204" pitchFamily="34" charset="0"/>
                          <a:cs typeface="Verdana" panose="020B0604030504040204" pitchFamily="34" charset="0"/>
                        </a:rPr>
                        <a:t>af </a:t>
                      </a:r>
                      <a:r>
                        <a:rPr lang="da-DK" sz="900" i="0" dirty="0">
                          <a:latin typeface="Verdana" panose="020B0604030504040204" pitchFamily="34" charset="0"/>
                          <a:ea typeface="Verdana" panose="020B0604030504040204" pitchFamily="34" charset="0"/>
                          <a:cs typeface="Verdana" panose="020B0604030504040204" pitchFamily="34" charset="0"/>
                        </a:rPr>
                        <a:t>Strukturer og samarbejde?</a:t>
                      </a:r>
                      <a:endParaRPr lang="da-DK" sz="900" b="0" i="0"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79479858"/>
                  </a:ext>
                </a:extLst>
              </a:tr>
            </a:tbl>
          </a:graphicData>
        </a:graphic>
      </p:graphicFrame>
      <p:graphicFrame>
        <p:nvGraphicFramePr>
          <p:cNvPr id="4" name="Tabel 3"/>
          <p:cNvGraphicFramePr>
            <a:graphicFrameLocks noGrp="1"/>
          </p:cNvGraphicFramePr>
          <p:nvPr>
            <p:extLst>
              <p:ext uri="{D42A27DB-BD31-4B8C-83A1-F6EECF244321}">
                <p14:modId xmlns:p14="http://schemas.microsoft.com/office/powerpoint/2010/main" val="929587333"/>
              </p:ext>
            </p:extLst>
          </p:nvPr>
        </p:nvGraphicFramePr>
        <p:xfrm>
          <a:off x="8462686" y="877428"/>
          <a:ext cx="3600000" cy="5940000"/>
        </p:xfrm>
        <a:graphic>
          <a:graphicData uri="http://schemas.openxmlformats.org/drawingml/2006/table">
            <a:tbl>
              <a:tblPr firstRow="1" bandRow="1">
                <a:tableStyleId>{2D5ABB26-0587-4C30-8999-92F81FD0307C}</a:tableStyleId>
              </a:tblPr>
              <a:tblGrid>
                <a:gridCol w="3600000">
                  <a:extLst>
                    <a:ext uri="{9D8B030D-6E8A-4147-A177-3AD203B41FA5}">
                      <a16:colId xmlns:a16="http://schemas.microsoft.com/office/drawing/2014/main" val="3710683359"/>
                    </a:ext>
                  </a:extLst>
                </a:gridCol>
              </a:tblGrid>
              <a:tr h="360000">
                <a:tc>
                  <a:txBody>
                    <a:bodyPr/>
                    <a:lstStyle/>
                    <a:p>
                      <a:r>
                        <a:rPr lang="da-DK" sz="1000" b="1" i="0" dirty="0">
                          <a:latin typeface="Verdana" panose="020B0604030504040204" pitchFamily="34" charset="0"/>
                          <a:ea typeface="Verdana" panose="020B0604030504040204" pitchFamily="34" charset="0"/>
                          <a:cs typeface="Verdana" panose="020B0604030504040204" pitchFamily="34" charset="0"/>
                        </a:rPr>
                        <a:t>Hvad gør vi særlig godt?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40639007"/>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9066318"/>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b="1" dirty="0">
                          <a:latin typeface="Verdana" panose="020B0604030504040204" pitchFamily="34" charset="0"/>
                          <a:ea typeface="Verdana" panose="020B0604030504040204" pitchFamily="34" charset="0"/>
                          <a:cs typeface="Verdana" panose="020B0604030504040204" pitchFamily="34" charset="0"/>
                        </a:rPr>
                        <a:t>Hvad skal vi fokusere på at </a:t>
                      </a:r>
                      <a:r>
                        <a:rPr lang="da-DK" sz="1000" b="1" baseline="0" dirty="0">
                          <a:latin typeface="Verdana" panose="020B0604030504040204" pitchFamily="34" charset="0"/>
                          <a:ea typeface="Verdana" panose="020B0604030504040204" pitchFamily="34" charset="0"/>
                          <a:cs typeface="Verdana" panose="020B0604030504040204" pitchFamily="34" charset="0"/>
                        </a:rPr>
                        <a:t>forbedre?</a:t>
                      </a:r>
                      <a:endParaRPr lang="da-DK" sz="1000" b="1" dirty="0">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74802212"/>
                  </a:ext>
                </a:extLst>
              </a:tr>
              <a:tr h="2160000">
                <a:tc>
                  <a:txBody>
                    <a:bodyPr/>
                    <a:lstStyle/>
                    <a:p>
                      <a:endParaRPr lang="da-DK" sz="9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4646682"/>
                  </a:ext>
                </a:extLst>
              </a:tr>
              <a:tr h="360000">
                <a:tc>
                  <a:txBody>
                    <a:bodyPr/>
                    <a:lstStyle/>
                    <a:p>
                      <a:r>
                        <a:rPr lang="da-DK" sz="1000" b="1" kern="1200" dirty="0">
                          <a:solidFill>
                            <a:schemeClr val="tx1"/>
                          </a:solidFill>
                          <a:latin typeface="Verdana"/>
                          <a:ea typeface="Verdana"/>
                          <a:cs typeface="Verdana" panose="020B0604030504040204" pitchFamily="34" charset="0"/>
                        </a:rPr>
                        <a:t>Udfyldt af</a:t>
                      </a:r>
                      <a:endParaRPr lang="da-DK" sz="1000" b="1" kern="1200" baseline="0" dirty="0">
                        <a:solidFill>
                          <a:schemeClr val="tx1"/>
                        </a:solidFill>
                        <a:latin typeface="Verdana"/>
                        <a:ea typeface="Verdana"/>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720210887"/>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latin typeface="Verdana" panose="020B0604030504040204" pitchFamily="34" charset="0"/>
                          <a:ea typeface="Verdana" panose="020B0604030504040204" pitchFamily="34" charset="0"/>
                          <a:cs typeface="Verdana" panose="020B0604030504040204" pitchFamily="34" charset="0"/>
                        </a:rPr>
                        <a:t>(</a:t>
                      </a:r>
                      <a:r>
                        <a:rPr lang="da-DK" sz="900" b="0" i="1" dirty="0">
                          <a:latin typeface="Verdana" panose="020B0604030504040204" pitchFamily="34" charset="0"/>
                          <a:ea typeface="Verdana" panose="020B0604030504040204" pitchFamily="34" charset="0"/>
                          <a:cs typeface="Verdana" panose="020B0604030504040204" pitchFamily="34" charset="0"/>
                        </a:rPr>
                        <a:t>Navn,</a:t>
                      </a:r>
                      <a:r>
                        <a:rPr lang="da-DK" sz="900" b="0" i="1" baseline="0" dirty="0">
                          <a:latin typeface="Verdana" panose="020B0604030504040204" pitchFamily="34" charset="0"/>
                          <a:ea typeface="Verdana" panose="020B0604030504040204" pitchFamily="34" charset="0"/>
                          <a:cs typeface="Verdana" panose="020B0604030504040204" pitchFamily="34" charset="0"/>
                        </a:rPr>
                        <a:t> Titel, Organisatorisk placering</a:t>
                      </a:r>
                      <a:r>
                        <a:rPr lang="da-DK" sz="900" b="0" baseline="0" dirty="0">
                          <a:latin typeface="Verdana" panose="020B0604030504040204" pitchFamily="34" charset="0"/>
                          <a:ea typeface="Verdana" panose="020B0604030504040204" pitchFamily="34" charset="0"/>
                          <a:cs typeface="Verdana" panose="020B0604030504040204" pitchFamily="34" charset="0"/>
                        </a:rPr>
                        <a:t>)</a:t>
                      </a:r>
                    </a:p>
                    <a:p>
                      <a:endParaRPr lang="da-DK" sz="900" b="0"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832658"/>
                  </a:ext>
                </a:extLst>
              </a:tr>
            </a:tbl>
          </a:graphicData>
        </a:graphic>
      </p:graphicFrame>
      <p:graphicFrame>
        <p:nvGraphicFramePr>
          <p:cNvPr id="3" name="Tabel 2">
            <a:extLst>
              <a:ext uri="{FF2B5EF4-FFF2-40B4-BE49-F238E27FC236}">
                <a16:creationId xmlns:a16="http://schemas.microsoft.com/office/drawing/2014/main" id="{873D3360-6A57-42E8-9FE7-68D3BDFFC268}"/>
              </a:ext>
            </a:extLst>
          </p:cNvPr>
          <p:cNvGraphicFramePr>
            <a:graphicFrameLocks noGrp="1"/>
          </p:cNvGraphicFramePr>
          <p:nvPr>
            <p:extLst>
              <p:ext uri="{D42A27DB-BD31-4B8C-83A1-F6EECF244321}">
                <p14:modId xmlns:p14="http://schemas.microsoft.com/office/powerpoint/2010/main" val="4281386691"/>
              </p:ext>
            </p:extLst>
          </p:nvPr>
        </p:nvGraphicFramePr>
        <p:xfrm>
          <a:off x="55871" y="6466788"/>
          <a:ext cx="4685810" cy="350640"/>
        </p:xfrm>
        <a:graphic>
          <a:graphicData uri="http://schemas.openxmlformats.org/drawingml/2006/table">
            <a:tbl>
              <a:tblPr firstRow="1" bandRow="1">
                <a:tableStyleId>{2D5ABB26-0587-4C30-8999-92F81FD0307C}</a:tableStyleId>
              </a:tblPr>
              <a:tblGrid>
                <a:gridCol w="937162">
                  <a:extLst>
                    <a:ext uri="{9D8B030D-6E8A-4147-A177-3AD203B41FA5}">
                      <a16:colId xmlns:a16="http://schemas.microsoft.com/office/drawing/2014/main" val="2288646901"/>
                    </a:ext>
                  </a:extLst>
                </a:gridCol>
                <a:gridCol w="937162">
                  <a:extLst>
                    <a:ext uri="{9D8B030D-6E8A-4147-A177-3AD203B41FA5}">
                      <a16:colId xmlns:a16="http://schemas.microsoft.com/office/drawing/2014/main" val="1755846316"/>
                    </a:ext>
                  </a:extLst>
                </a:gridCol>
                <a:gridCol w="937162">
                  <a:extLst>
                    <a:ext uri="{9D8B030D-6E8A-4147-A177-3AD203B41FA5}">
                      <a16:colId xmlns:a16="http://schemas.microsoft.com/office/drawing/2014/main" val="1100586217"/>
                    </a:ext>
                  </a:extLst>
                </a:gridCol>
                <a:gridCol w="937162">
                  <a:extLst>
                    <a:ext uri="{9D8B030D-6E8A-4147-A177-3AD203B41FA5}">
                      <a16:colId xmlns:a16="http://schemas.microsoft.com/office/drawing/2014/main" val="4027330119"/>
                    </a:ext>
                  </a:extLst>
                </a:gridCol>
                <a:gridCol w="937162">
                  <a:extLst>
                    <a:ext uri="{9D8B030D-6E8A-4147-A177-3AD203B41FA5}">
                      <a16:colId xmlns:a16="http://schemas.microsoft.com/office/drawing/2014/main" val="305885848"/>
                    </a:ext>
                  </a:extLst>
                </a:gridCol>
              </a:tblGrid>
              <a:tr h="350640">
                <a:tc>
                  <a:txBody>
                    <a:bodyPr/>
                    <a:lstStyle/>
                    <a:p>
                      <a:pPr algn="ctr">
                        <a:spcBef>
                          <a:spcPts val="1000"/>
                        </a:spcBef>
                        <a:spcAft>
                          <a:spcPts val="0"/>
                        </a:spcAft>
                      </a:pPr>
                      <a:r>
                        <a:rPr lang="da-DK" sz="700" b="0" dirty="0">
                          <a:effectLst/>
                          <a:latin typeface="Verdana" panose="020B0604030504040204" pitchFamily="34" charset="0"/>
                          <a:ea typeface="Verdana" panose="020B0604030504040204" pitchFamily="34" charset="0"/>
                          <a:cs typeface="Verdana" panose="020B0604030504040204" pitchFamily="34" charset="0"/>
                        </a:rPr>
                        <a:t>Meget langt fra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Utilstrækkeligt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Tilstrækkeligt / Jævnt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Godt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spcBef>
                          <a:spcPts val="1000"/>
                        </a:spcBef>
                        <a:spcAft>
                          <a:spcPts val="0"/>
                        </a:spcAft>
                      </a:pPr>
                      <a:r>
                        <a:rPr lang="da-DK" sz="700" b="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Meget tæt på optimalt scenarie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432011375"/>
                  </a:ext>
                </a:extLst>
              </a:tr>
            </a:tbl>
          </a:graphicData>
        </a:graphic>
      </p:graphicFrame>
    </p:spTree>
    <p:extLst>
      <p:ext uri="{BB962C8B-B14F-4D97-AF65-F5344CB8AC3E}">
        <p14:creationId xmlns:p14="http://schemas.microsoft.com/office/powerpoint/2010/main" val="128911149"/>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0970A81A929194FAEB30639F6211B30" ma:contentTypeVersion="4" ma:contentTypeDescription="Opret et nyt dokument." ma:contentTypeScope="" ma:versionID="d168b7c7f92fcdd00ed693ac9a702a83">
  <xsd:schema xmlns:xsd="http://www.w3.org/2001/XMLSchema" xmlns:xs="http://www.w3.org/2001/XMLSchema" xmlns:p="http://schemas.microsoft.com/office/2006/metadata/properties" xmlns:ns2="d3ebaea5-44ea-4175-a280-b966d957584a" targetNamespace="http://schemas.microsoft.com/office/2006/metadata/properties" ma:root="true" ma:fieldsID="1a1b89ff119c9a0b802783ca72f6b022" ns2:_="">
    <xsd:import namespace="d3ebaea5-44ea-4175-a280-b966d957584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ebaea5-44ea-4175-a280-b966d95758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873C12-4A42-4625-9A21-BAB0D400D6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ebaea5-44ea-4175-a280-b966d95758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8D56DA6-42DA-487A-9E67-E6FAC4FFFC9A}">
  <ds:schemaRefs>
    <ds:schemaRef ds:uri="http://schemas.microsoft.com/sharepoint/v3/contenttype/forms"/>
  </ds:schemaRefs>
</ds:datastoreItem>
</file>

<file path=customXml/itemProps3.xml><?xml version="1.0" encoding="utf-8"?>
<ds:datastoreItem xmlns:ds="http://schemas.openxmlformats.org/officeDocument/2006/customXml" ds:itemID="{B2F86020-749F-41EB-9444-C72700A16BDA}">
  <ds:schemaRefs>
    <ds:schemaRef ds:uri="http://purl.org/dc/elements/1.1/"/>
    <ds:schemaRef ds:uri="d3ebaea5-44ea-4175-a280-b966d957584a"/>
    <ds:schemaRef ds:uri="http://www.w3.org/XML/1998/namespace"/>
    <ds:schemaRef ds:uri="http://purl.org/dc/terms/"/>
    <ds:schemaRef ds:uri="http://schemas.microsoft.com/office/2006/metadata/properties"/>
    <ds:schemaRef ds:uri="http://schemas.openxmlformats.org/package/2006/metadata/core-properties"/>
    <ds:schemaRef ds:uri="http://schemas.microsoft.com/office/2006/documentManagement/type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2633</TotalTime>
  <Words>4046</Words>
  <Application>Microsoft Office PowerPoint</Application>
  <PresentationFormat>Widescreen</PresentationFormat>
  <Paragraphs>617</Paragraphs>
  <Slides>21</Slides>
  <Notes>15</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21</vt:i4>
      </vt:variant>
    </vt:vector>
  </HeadingPairs>
  <TitlesOfParts>
    <vt:vector size="26" baseType="lpstr">
      <vt:lpstr>Arial</vt:lpstr>
      <vt:lpstr>Calibri</vt:lpstr>
      <vt:lpstr>Calibri Light</vt:lpstr>
      <vt:lpstr>Verdana</vt:lpstr>
      <vt:lpstr>Office-tema</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Region Midtjylland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Dagsseminar 2023</dc:title>
  <dc:creator>Jonas Flintegård</dc:creator>
  <cp:lastModifiedBy>Pia Marlene Nissen</cp:lastModifiedBy>
  <cp:revision>825</cp:revision>
  <dcterms:created xsi:type="dcterms:W3CDTF">2023-04-13T19:19:01Z</dcterms:created>
  <dcterms:modified xsi:type="dcterms:W3CDTF">2024-11-22T12:53:02Z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0x01010080970A81A929194FAEB30639F6211B30</vt:lpwstr>
  </property>
</Properties>
</file>