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80" r:id="rId5"/>
    <p:sldId id="321" r:id="rId6"/>
    <p:sldId id="322" r:id="rId7"/>
    <p:sldId id="317" r:id="rId8"/>
    <p:sldId id="282" r:id="rId9"/>
    <p:sldId id="310" r:id="rId10"/>
    <p:sldId id="297" r:id="rId11"/>
    <p:sldId id="298" r:id="rId12"/>
    <p:sldId id="299" r:id="rId13"/>
    <p:sldId id="300" r:id="rId14"/>
    <p:sldId id="301" r:id="rId15"/>
    <p:sldId id="302" r:id="rId16"/>
    <p:sldId id="303" r:id="rId17"/>
    <p:sldId id="304" r:id="rId18"/>
    <p:sldId id="305" r:id="rId19"/>
    <p:sldId id="307" r:id="rId20"/>
    <p:sldId id="308" r:id="rId21"/>
    <p:sldId id="306" r:id="rId22"/>
    <p:sldId id="309" r:id="rId23"/>
    <p:sldId id="278" r:id="rId24"/>
    <p:sldId id="283" r:id="rId2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BF17890-BABB-1313-9B2B-1DAB1DCA02BA}" name="Casper Larsen" initials="CL" userId="S::CAPLAR@onerm.dk::53b89c13-d3c4-4d63-af7a-b81f1d3c6fe3" providerId="AD"/>
  <p188:author id="{4858E7FA-F602-CFF1-4AFA-F12EDD789BFA}" name="Casper Larsen" initials="CL" userId="S::caplar@onerm.dk::53b89c13-d3c4-4d63-af7a-b81f1d3c6fe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n typografi, intet git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yst layout 2 - Markering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llemlayout 2 - Marker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3890" autoAdjust="0"/>
  </p:normalViewPr>
  <p:slideViewPr>
    <p:cSldViewPr snapToGrid="0">
      <p:cViewPr varScale="1">
        <p:scale>
          <a:sx n="160" d="100"/>
          <a:sy n="160" d="100"/>
        </p:scale>
        <p:origin x="24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nis Pedersen" userId="5d51bd63-f44f-4d4a-aaf1-bc0569d88f6c" providerId="ADAL" clId="{26C2406E-7BE8-4819-ACEE-570300F63D5A}"/>
    <pc:docChg chg="modSld">
      <pc:chgData name="Dennis Pedersen" userId="5d51bd63-f44f-4d4a-aaf1-bc0569d88f6c" providerId="ADAL" clId="{26C2406E-7BE8-4819-ACEE-570300F63D5A}" dt="2025-06-20T11:26:26.369" v="7" actId="20577"/>
      <pc:docMkLst>
        <pc:docMk/>
      </pc:docMkLst>
      <pc:sldChg chg="modSp mod">
        <pc:chgData name="Dennis Pedersen" userId="5d51bd63-f44f-4d4a-aaf1-bc0569d88f6c" providerId="ADAL" clId="{26C2406E-7BE8-4819-ACEE-570300F63D5A}" dt="2025-06-20T11:26:26.369" v="7" actId="20577"/>
        <pc:sldMkLst>
          <pc:docMk/>
          <pc:sldMk cId="2313631444" sldId="280"/>
        </pc:sldMkLst>
        <pc:spChg chg="mod">
          <ac:chgData name="Dennis Pedersen" userId="5d51bd63-f44f-4d4a-aaf1-bc0569d88f6c" providerId="ADAL" clId="{26C2406E-7BE8-4819-ACEE-570300F63D5A}" dt="2025-06-20T11:26:21.557" v="5" actId="20577"/>
          <ac:spMkLst>
            <pc:docMk/>
            <pc:sldMk cId="2313631444" sldId="280"/>
            <ac:spMk id="4" creationId="{562D3D7E-8C47-E45E-040F-E47D417945FB}"/>
          </ac:spMkLst>
        </pc:spChg>
        <pc:spChg chg="mod">
          <ac:chgData name="Dennis Pedersen" userId="5d51bd63-f44f-4d4a-aaf1-bc0569d88f6c" providerId="ADAL" clId="{26C2406E-7BE8-4819-ACEE-570300F63D5A}" dt="2025-06-20T11:26:26.369" v="7" actId="20577"/>
          <ac:spMkLst>
            <pc:docMk/>
            <pc:sldMk cId="2313631444" sldId="280"/>
            <ac:spMk id="5" creationId="{E5E1EE43-194A-2083-3AE0-EF0038564D79}"/>
          </ac:spMkLst>
        </pc:spChg>
        <pc:spChg chg="mod">
          <ac:chgData name="Dennis Pedersen" userId="5d51bd63-f44f-4d4a-aaf1-bc0569d88f6c" providerId="ADAL" clId="{26C2406E-7BE8-4819-ACEE-570300F63D5A}" dt="2025-06-20T11:25:50.852" v="1" actId="20577"/>
          <ac:spMkLst>
            <pc:docMk/>
            <pc:sldMk cId="2313631444" sldId="280"/>
            <ac:spMk id="32" creationId="{00000000-0000-0000-0000-000000000000}"/>
          </ac:spMkLst>
        </pc:spChg>
      </pc:sldChg>
      <pc:sldChg chg="modSp mod">
        <pc:chgData name="Dennis Pedersen" userId="5d51bd63-f44f-4d4a-aaf1-bc0569d88f6c" providerId="ADAL" clId="{26C2406E-7BE8-4819-ACEE-570300F63D5A}" dt="2025-06-20T11:26:02.569" v="3" actId="20577"/>
        <pc:sldMkLst>
          <pc:docMk/>
          <pc:sldMk cId="1321472044" sldId="321"/>
        </pc:sldMkLst>
        <pc:spChg chg="mod">
          <ac:chgData name="Dennis Pedersen" userId="5d51bd63-f44f-4d4a-aaf1-bc0569d88f6c" providerId="ADAL" clId="{26C2406E-7BE8-4819-ACEE-570300F63D5A}" dt="2025-06-20T11:26:02.569" v="3" actId="20577"/>
          <ac:spMkLst>
            <pc:docMk/>
            <pc:sldMk cId="1321472044" sldId="321"/>
            <ac:spMk id="3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0A41D8-5597-4090-9128-E2719DB7C99F}" type="datetimeFigureOut">
              <a:rPr lang="da-DK" smtClean="0"/>
              <a:t>20-06-2025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BD7A1B-9343-4282-A60C-076C3E29B456}" type="slidenum">
              <a:rPr lang="da-DK" smtClean="0"/>
              <a:t>‹nr.›</a:t>
            </a:fld>
            <a:endParaRPr lang="da-DK"/>
          </a:p>
        </p:txBody>
      </p:sp>
    </p:spTree>
    <p:extLst>
      <p:ext uri="{BB962C8B-B14F-4D97-AF65-F5344CB8AC3E}">
        <p14:creationId xmlns:p14="http://schemas.microsoft.com/office/powerpoint/2010/main" val="2901628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Økosystem visualiseres anderledes</a:t>
            </a:r>
          </a:p>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5</a:t>
            </a:fld>
            <a:endParaRPr lang="da-DK"/>
          </a:p>
        </p:txBody>
      </p:sp>
    </p:spTree>
    <p:extLst>
      <p:ext uri="{BB962C8B-B14F-4D97-AF65-F5344CB8AC3E}">
        <p14:creationId xmlns:p14="http://schemas.microsoft.com/office/powerpoint/2010/main" val="21233262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14</a:t>
            </a:fld>
            <a:endParaRPr lang="da-DK"/>
          </a:p>
        </p:txBody>
      </p:sp>
    </p:spTree>
    <p:extLst>
      <p:ext uri="{BB962C8B-B14F-4D97-AF65-F5344CB8AC3E}">
        <p14:creationId xmlns:p14="http://schemas.microsoft.com/office/powerpoint/2010/main" val="1918943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15</a:t>
            </a:fld>
            <a:endParaRPr lang="da-DK"/>
          </a:p>
        </p:txBody>
      </p:sp>
    </p:spTree>
    <p:extLst>
      <p:ext uri="{BB962C8B-B14F-4D97-AF65-F5344CB8AC3E}">
        <p14:creationId xmlns:p14="http://schemas.microsoft.com/office/powerpoint/2010/main" val="3003042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16</a:t>
            </a:fld>
            <a:endParaRPr lang="da-DK"/>
          </a:p>
        </p:txBody>
      </p:sp>
    </p:spTree>
    <p:extLst>
      <p:ext uri="{BB962C8B-B14F-4D97-AF65-F5344CB8AC3E}">
        <p14:creationId xmlns:p14="http://schemas.microsoft.com/office/powerpoint/2010/main" val="2405519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17</a:t>
            </a:fld>
            <a:endParaRPr lang="da-DK"/>
          </a:p>
        </p:txBody>
      </p:sp>
    </p:spTree>
    <p:extLst>
      <p:ext uri="{BB962C8B-B14F-4D97-AF65-F5344CB8AC3E}">
        <p14:creationId xmlns:p14="http://schemas.microsoft.com/office/powerpoint/2010/main" val="974277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18</a:t>
            </a:fld>
            <a:endParaRPr lang="da-DK"/>
          </a:p>
        </p:txBody>
      </p:sp>
    </p:spTree>
    <p:extLst>
      <p:ext uri="{BB962C8B-B14F-4D97-AF65-F5344CB8AC3E}">
        <p14:creationId xmlns:p14="http://schemas.microsoft.com/office/powerpoint/2010/main" val="3895557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19</a:t>
            </a:fld>
            <a:endParaRPr lang="da-DK"/>
          </a:p>
        </p:txBody>
      </p:sp>
    </p:spTree>
    <p:extLst>
      <p:ext uri="{BB962C8B-B14F-4D97-AF65-F5344CB8AC3E}">
        <p14:creationId xmlns:p14="http://schemas.microsoft.com/office/powerpoint/2010/main" val="4012772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6</a:t>
            </a:fld>
            <a:endParaRPr lang="da-DK"/>
          </a:p>
        </p:txBody>
      </p:sp>
    </p:spTree>
    <p:extLst>
      <p:ext uri="{BB962C8B-B14F-4D97-AF65-F5344CB8AC3E}">
        <p14:creationId xmlns:p14="http://schemas.microsoft.com/office/powerpoint/2010/main" val="2607689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7</a:t>
            </a:fld>
            <a:endParaRPr lang="da-DK"/>
          </a:p>
        </p:txBody>
      </p:sp>
    </p:spTree>
    <p:extLst>
      <p:ext uri="{BB962C8B-B14F-4D97-AF65-F5344CB8AC3E}">
        <p14:creationId xmlns:p14="http://schemas.microsoft.com/office/powerpoint/2010/main" val="24439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8</a:t>
            </a:fld>
            <a:endParaRPr lang="da-DK"/>
          </a:p>
        </p:txBody>
      </p:sp>
    </p:spTree>
    <p:extLst>
      <p:ext uri="{BB962C8B-B14F-4D97-AF65-F5344CB8AC3E}">
        <p14:creationId xmlns:p14="http://schemas.microsoft.com/office/powerpoint/2010/main" val="2450280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9</a:t>
            </a:fld>
            <a:endParaRPr lang="da-DK"/>
          </a:p>
        </p:txBody>
      </p:sp>
    </p:spTree>
    <p:extLst>
      <p:ext uri="{BB962C8B-B14F-4D97-AF65-F5344CB8AC3E}">
        <p14:creationId xmlns:p14="http://schemas.microsoft.com/office/powerpoint/2010/main" val="1477685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10</a:t>
            </a:fld>
            <a:endParaRPr lang="da-DK"/>
          </a:p>
        </p:txBody>
      </p:sp>
    </p:spTree>
    <p:extLst>
      <p:ext uri="{BB962C8B-B14F-4D97-AF65-F5344CB8AC3E}">
        <p14:creationId xmlns:p14="http://schemas.microsoft.com/office/powerpoint/2010/main" val="2373230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11</a:t>
            </a:fld>
            <a:endParaRPr lang="da-DK"/>
          </a:p>
        </p:txBody>
      </p:sp>
    </p:spTree>
    <p:extLst>
      <p:ext uri="{BB962C8B-B14F-4D97-AF65-F5344CB8AC3E}">
        <p14:creationId xmlns:p14="http://schemas.microsoft.com/office/powerpoint/2010/main" val="1183292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12</a:t>
            </a:fld>
            <a:endParaRPr lang="da-DK"/>
          </a:p>
        </p:txBody>
      </p:sp>
    </p:spTree>
    <p:extLst>
      <p:ext uri="{BB962C8B-B14F-4D97-AF65-F5344CB8AC3E}">
        <p14:creationId xmlns:p14="http://schemas.microsoft.com/office/powerpoint/2010/main" val="3624259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BD7A1B-9343-4282-A60C-076C3E29B456}" type="slidenum">
              <a:rPr lang="da-DK" smtClean="0"/>
              <a:t>13</a:t>
            </a:fld>
            <a:endParaRPr lang="da-DK"/>
          </a:p>
        </p:txBody>
      </p:sp>
    </p:spTree>
    <p:extLst>
      <p:ext uri="{BB962C8B-B14F-4D97-AF65-F5344CB8AC3E}">
        <p14:creationId xmlns:p14="http://schemas.microsoft.com/office/powerpoint/2010/main" val="1799694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2AC9F577-335C-40E3-9418-706944C8A850}" type="datetimeFigureOut">
              <a:rPr lang="da-DK" smtClean="0"/>
              <a:t>20-06-2025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20800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2AC9F577-335C-40E3-9418-706944C8A850}" type="datetimeFigureOut">
              <a:rPr lang="da-DK" smtClean="0"/>
              <a:t>20-06-2025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154988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2AC9F577-335C-40E3-9418-706944C8A850}" type="datetimeFigureOut">
              <a:rPr lang="da-DK" smtClean="0"/>
              <a:t>20-06-2025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1296743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2AC9F577-335C-40E3-9418-706944C8A850}" type="datetimeFigureOut">
              <a:rPr lang="da-DK" smtClean="0"/>
              <a:t>20-06-2025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796611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Pladsholder til dato 3"/>
          <p:cNvSpPr>
            <a:spLocks noGrp="1"/>
          </p:cNvSpPr>
          <p:nvPr>
            <p:ph type="dt" sz="half" idx="10"/>
          </p:nvPr>
        </p:nvSpPr>
        <p:spPr/>
        <p:txBody>
          <a:bodyPr/>
          <a:lstStyle/>
          <a:p>
            <a:fld id="{2AC9F577-335C-40E3-9418-706944C8A850}" type="datetimeFigureOut">
              <a:rPr lang="da-DK" smtClean="0"/>
              <a:t>20-06-2025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1539650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2AC9F577-335C-40E3-9418-706944C8A850}" type="datetimeFigureOut">
              <a:rPr lang="da-DK" smtClean="0"/>
              <a:t>20-06-2025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1626702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2AC9F577-335C-40E3-9418-706944C8A850}" type="datetimeFigureOut">
              <a:rPr lang="da-DK" smtClean="0"/>
              <a:t>20-06-2025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1025569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2AC9F577-335C-40E3-9418-706944C8A850}" type="datetimeFigureOut">
              <a:rPr lang="da-DK" smtClean="0"/>
              <a:t>20-06-2025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273096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2AC9F577-335C-40E3-9418-706944C8A850}" type="datetimeFigureOut">
              <a:rPr lang="da-DK" smtClean="0"/>
              <a:t>20-06-2025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4261700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2AC9F577-335C-40E3-9418-706944C8A850}" type="datetimeFigureOut">
              <a:rPr lang="da-DK" smtClean="0"/>
              <a:t>20-06-2025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2079250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2AC9F577-335C-40E3-9418-706944C8A850}" type="datetimeFigureOut">
              <a:rPr lang="da-DK" smtClean="0"/>
              <a:t>20-06-2025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A1AAD354-9DB7-48C4-834A-6E2A7CE0624F}" type="slidenum">
              <a:rPr lang="da-DK" smtClean="0"/>
              <a:t>‹nr.›</a:t>
            </a:fld>
            <a:endParaRPr lang="da-DK"/>
          </a:p>
        </p:txBody>
      </p:sp>
    </p:spTree>
    <p:extLst>
      <p:ext uri="{BB962C8B-B14F-4D97-AF65-F5344CB8AC3E}">
        <p14:creationId xmlns:p14="http://schemas.microsoft.com/office/powerpoint/2010/main" val="2597140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C9F577-335C-40E3-9418-706944C8A850}" type="datetimeFigureOut">
              <a:rPr lang="da-DK" smtClean="0"/>
              <a:t>20-06-2025</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AD354-9DB7-48C4-834A-6E2A7CE0624F}" type="slidenum">
              <a:rPr lang="da-DK" smtClean="0"/>
              <a:t>‹nr.›</a:t>
            </a:fld>
            <a:endParaRPr lang="da-DK"/>
          </a:p>
        </p:txBody>
      </p:sp>
    </p:spTree>
    <p:extLst>
      <p:ext uri="{BB962C8B-B14F-4D97-AF65-F5344CB8AC3E}">
        <p14:creationId xmlns:p14="http://schemas.microsoft.com/office/powerpoint/2010/main" val="1454383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en.wikipedia.org/wiki/ISO_56000" TargetMode="Externa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1.png"/><Relationship Id="rId18" Type="http://schemas.openxmlformats.org/officeDocument/2006/relationships/image" Target="../media/image25.png"/><Relationship Id="rId3" Type="http://schemas.openxmlformats.org/officeDocument/2006/relationships/image" Target="../media/image11.png"/><Relationship Id="rId21" Type="http://schemas.openxmlformats.org/officeDocument/2006/relationships/image" Target="../media/image24.png"/><Relationship Id="rId7" Type="http://schemas.openxmlformats.org/officeDocument/2006/relationships/image" Target="../media/image19.png"/><Relationship Id="rId12" Type="http://schemas.openxmlformats.org/officeDocument/2006/relationships/image" Target="../media/image18.png"/><Relationship Id="rId17" Type="http://schemas.openxmlformats.org/officeDocument/2006/relationships/image" Target="../media/image28.png"/><Relationship Id="rId2" Type="http://schemas.openxmlformats.org/officeDocument/2006/relationships/image" Target="../media/image10.png"/><Relationship Id="rId16" Type="http://schemas.openxmlformats.org/officeDocument/2006/relationships/image" Target="../media/image23.png"/><Relationship Id="rId20"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17.png"/><Relationship Id="rId24" Type="http://schemas.openxmlformats.org/officeDocument/2006/relationships/image" Target="../media/image31.png"/><Relationship Id="rId5" Type="http://schemas.openxmlformats.org/officeDocument/2006/relationships/image" Target="../media/image14.png"/><Relationship Id="rId15" Type="http://schemas.openxmlformats.org/officeDocument/2006/relationships/image" Target="../media/image27.png"/><Relationship Id="rId23" Type="http://schemas.openxmlformats.org/officeDocument/2006/relationships/image" Target="../media/image30.png"/><Relationship Id="rId10" Type="http://schemas.openxmlformats.org/officeDocument/2006/relationships/image" Target="../media/image16.png"/><Relationship Id="rId19" Type="http://schemas.openxmlformats.org/officeDocument/2006/relationships/image" Target="../media/image26.png"/><Relationship Id="rId4" Type="http://schemas.openxmlformats.org/officeDocument/2006/relationships/image" Target="../media/image12.png"/><Relationship Id="rId9" Type="http://schemas.openxmlformats.org/officeDocument/2006/relationships/image" Target="../media/image13.png"/><Relationship Id="rId14" Type="http://schemas.openxmlformats.org/officeDocument/2006/relationships/image" Target="../media/image32.png"/><Relationship Id="rId22" Type="http://schemas.openxmlformats.org/officeDocument/2006/relationships/image" Target="../media/image29.png"/></Relationships>
</file>

<file path=ppt/slides/_rels/slide21.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7.png"/><Relationship Id="rId12" Type="http://schemas.openxmlformats.org/officeDocument/2006/relationships/image" Target="../media/image22.png"/><Relationship Id="rId2" Type="http://schemas.openxmlformats.org/officeDocument/2006/relationships/image" Target="../media/image10.png"/><Relationship Id="rId16"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2.png"/><Relationship Id="rId11" Type="http://schemas.openxmlformats.org/officeDocument/2006/relationships/image" Target="../media/image26.png"/><Relationship Id="rId5" Type="http://schemas.openxmlformats.org/officeDocument/2006/relationships/image" Target="../media/image21.png"/><Relationship Id="rId15" Type="http://schemas.openxmlformats.org/officeDocument/2006/relationships/image" Target="../media/image30.png"/><Relationship Id="rId10" Type="http://schemas.openxmlformats.org/officeDocument/2006/relationships/image" Target="../media/image25.png"/><Relationship Id="rId4" Type="http://schemas.openxmlformats.org/officeDocument/2006/relationships/image" Target="../media/image20.png"/><Relationship Id="rId9" Type="http://schemas.openxmlformats.org/officeDocument/2006/relationships/image" Target="../media/image28.png"/><Relationship Id="rId14" Type="http://schemas.openxmlformats.org/officeDocument/2006/relationships/image" Target="../media/image29.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18" Type="http://schemas.openxmlformats.org/officeDocument/2006/relationships/image" Target="../media/image26.png"/><Relationship Id="rId3" Type="http://schemas.openxmlformats.org/officeDocument/2006/relationships/image" Target="../media/image11.png"/><Relationship Id="rId21" Type="http://schemas.openxmlformats.org/officeDocument/2006/relationships/image" Target="../media/image29.png"/><Relationship Id="rId7" Type="http://schemas.openxmlformats.org/officeDocument/2006/relationships/image" Target="../media/image15.png"/><Relationship Id="rId12" Type="http://schemas.openxmlformats.org/officeDocument/2006/relationships/image" Target="../media/image20.png"/><Relationship Id="rId17" Type="http://schemas.openxmlformats.org/officeDocument/2006/relationships/image" Target="../media/image25.png"/><Relationship Id="rId2" Type="http://schemas.openxmlformats.org/officeDocument/2006/relationships/image" Target="../media/image10.png"/><Relationship Id="rId16" Type="http://schemas.openxmlformats.org/officeDocument/2006/relationships/image" Target="../media/image24.png"/><Relationship Id="rId20"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24" Type="http://schemas.openxmlformats.org/officeDocument/2006/relationships/image" Target="../media/image32.png"/><Relationship Id="rId5" Type="http://schemas.openxmlformats.org/officeDocument/2006/relationships/image" Target="../media/image13.png"/><Relationship Id="rId15" Type="http://schemas.openxmlformats.org/officeDocument/2006/relationships/image" Target="../media/image23.png"/><Relationship Id="rId23" Type="http://schemas.openxmlformats.org/officeDocument/2006/relationships/image" Target="../media/image31.png"/><Relationship Id="rId10" Type="http://schemas.openxmlformats.org/officeDocument/2006/relationships/image" Target="../media/image18.png"/><Relationship Id="rId19" Type="http://schemas.openxmlformats.org/officeDocument/2006/relationships/image" Target="../media/image27.png"/><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image" Target="../media/image22.png"/><Relationship Id="rId22" Type="http://schemas.openxmlformats.org/officeDocument/2006/relationships/image" Target="../media/image30.png"/></Relationships>
</file>

<file path=ppt/slides/_rels/slide5.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22.png"/><Relationship Id="rId3" Type="http://schemas.openxmlformats.org/officeDocument/2006/relationships/image" Target="../media/image10.png"/><Relationship Id="rId7" Type="http://schemas.openxmlformats.org/officeDocument/2006/relationships/image" Target="../media/image32.png"/><Relationship Id="rId12" Type="http://schemas.openxmlformats.org/officeDocument/2006/relationships/image" Target="../media/image26.png"/><Relationship Id="rId17" Type="http://schemas.openxmlformats.org/officeDocument/2006/relationships/image" Target="../media/image31.png"/><Relationship Id="rId2" Type="http://schemas.openxmlformats.org/officeDocument/2006/relationships/notesSlide" Target="../notesSlides/notesSlide1.xml"/><Relationship Id="rId16"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5" Type="http://schemas.openxmlformats.org/officeDocument/2006/relationships/image" Target="../media/image29.png"/><Relationship Id="rId10" Type="http://schemas.openxmlformats.org/officeDocument/2006/relationships/image" Target="../media/image28.png"/><Relationship Id="rId4" Type="http://schemas.openxmlformats.org/officeDocument/2006/relationships/image" Target="../media/image21.png"/><Relationship Id="rId9" Type="http://schemas.openxmlformats.org/officeDocument/2006/relationships/image" Target="../media/image23.png"/><Relationship Id="rId14" Type="http://schemas.openxmlformats.org/officeDocument/2006/relationships/image" Target="../media/image2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683396" y="285841"/>
            <a:ext cx="9071858" cy="553998"/>
          </a:xfrm>
          <a:prstGeom prst="rect">
            <a:avLst/>
          </a:prstGeom>
          <a:noFill/>
        </p:spPr>
        <p:txBody>
          <a:bodyPr wrap="square" rtlCol="0">
            <a:spAutoFit/>
          </a:bodyPr>
          <a:lstStyle/>
          <a:p>
            <a:r>
              <a:rPr lang="da-DK" sz="3000" b="1" dirty="0"/>
              <a:t>Hvad er Innovationshuset?</a:t>
            </a:r>
          </a:p>
        </p:txBody>
      </p:sp>
      <p:sp>
        <p:nvSpPr>
          <p:cNvPr id="2" name="Rektangel: afrundede hjørner 1">
            <a:extLst>
              <a:ext uri="{FF2B5EF4-FFF2-40B4-BE49-F238E27FC236}">
                <a16:creationId xmlns:a16="http://schemas.microsoft.com/office/drawing/2014/main" id="{456D1D64-7951-1C85-FB4C-9B35DA94253D}"/>
              </a:ext>
            </a:extLst>
          </p:cNvPr>
          <p:cNvSpPr/>
          <p:nvPr/>
        </p:nvSpPr>
        <p:spPr>
          <a:xfrm>
            <a:off x="683396" y="1262951"/>
            <a:ext cx="10501277" cy="768070"/>
          </a:xfrm>
          <a:prstGeom prst="roundRect">
            <a:avLst>
              <a:gd name="adj" fmla="val 0"/>
            </a:avLst>
          </a:prstGeom>
          <a:ln w="25400">
            <a:noFill/>
          </a:ln>
        </p:spPr>
        <p:style>
          <a:lnRef idx="2">
            <a:schemeClr val="dk1"/>
          </a:lnRef>
          <a:fillRef idx="1">
            <a:schemeClr val="lt1"/>
          </a:fillRef>
          <a:effectRef idx="0">
            <a:schemeClr val="dk1"/>
          </a:effectRef>
          <a:fontRef idx="minor">
            <a:schemeClr val="dk1"/>
          </a:fontRef>
        </p:style>
        <p:txBody>
          <a:bodyPr rtlCol="0" anchor="t"/>
          <a:lstStyle/>
          <a:p>
            <a:pPr algn="ctr"/>
            <a:r>
              <a:rPr lang="da-DK" i="1" dirty="0">
                <a:latin typeface="Verdana" panose="020B0604030504040204" pitchFamily="34" charset="0"/>
                <a:ea typeface="Verdana" panose="020B0604030504040204" pitchFamily="34" charset="0"/>
              </a:rPr>
              <a:t>”Innovationshuset” er et rammesættende ledelsesværktøj udviklet med afsæt i </a:t>
            </a:r>
          </a:p>
          <a:p>
            <a:pPr algn="ctr"/>
            <a:r>
              <a:rPr lang="da-DK" i="1" dirty="0">
                <a:latin typeface="Verdana" panose="020B0604030504040204" pitchFamily="34" charset="0"/>
                <a:ea typeface="Verdana" panose="020B0604030504040204" pitchFamily="34" charset="0"/>
              </a:rPr>
              <a:t>ledelsesstandarden ISO 56000 - Innovation Management System.</a:t>
            </a:r>
          </a:p>
        </p:txBody>
      </p:sp>
      <p:sp>
        <p:nvSpPr>
          <p:cNvPr id="3" name="Rektangel: afrundede hjørner 2">
            <a:extLst>
              <a:ext uri="{FF2B5EF4-FFF2-40B4-BE49-F238E27FC236}">
                <a16:creationId xmlns:a16="http://schemas.microsoft.com/office/drawing/2014/main" id="{4A563C20-6369-1F7A-F0C3-B622E4015CE0}"/>
              </a:ext>
            </a:extLst>
          </p:cNvPr>
          <p:cNvSpPr/>
          <p:nvPr/>
        </p:nvSpPr>
        <p:spPr>
          <a:xfrm>
            <a:off x="683396" y="3864192"/>
            <a:ext cx="5040000" cy="2677282"/>
          </a:xfrm>
          <a:prstGeom prst="roundRect">
            <a:avLst>
              <a:gd name="adj" fmla="val 7929"/>
            </a:avLst>
          </a:prstGeom>
          <a:solidFill>
            <a:schemeClr val="accent6">
              <a:lumMod val="20000"/>
              <a:lumOff val="80000"/>
            </a:schemeClr>
          </a:solidFill>
          <a:ln w="2540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t"/>
          <a:lstStyle/>
          <a:p>
            <a:pPr algn="ctr"/>
            <a:r>
              <a:rPr lang="da-DK" sz="1400" b="1" dirty="0">
                <a:solidFill>
                  <a:schemeClr val="accent6">
                    <a:lumMod val="75000"/>
                  </a:schemeClr>
                </a:solidFill>
                <a:latin typeface="Verdana" panose="020B0604030504040204" pitchFamily="34" charset="0"/>
                <a:ea typeface="Verdana" panose="020B0604030504040204" pitchFamily="34" charset="0"/>
              </a:rPr>
              <a:t>Hvad kan Innovationshuset bruges til?</a:t>
            </a:r>
          </a:p>
          <a:p>
            <a:endParaRPr lang="da-DK" sz="1200" dirty="0">
              <a:latin typeface="Verdana" panose="020B0604030504040204" pitchFamily="34" charset="0"/>
              <a:ea typeface="Verdana" panose="020B0604030504040204" pitchFamily="34" charset="0"/>
            </a:endParaRPr>
          </a:p>
          <a:p>
            <a:pPr marL="171450" indent="-171450">
              <a:spcAft>
                <a:spcPts val="600"/>
              </a:spcAft>
              <a:buFont typeface="Arial" panose="020B0604020202020204" pitchFamily="34" charset="0"/>
              <a:buChar char="•"/>
            </a:pPr>
            <a:r>
              <a:rPr lang="da-DK" sz="1200" dirty="0">
                <a:latin typeface="Verdana" panose="020B0604030504040204" pitchFamily="34" charset="0"/>
                <a:ea typeface="Verdana" panose="020B0604030504040204" pitchFamily="34" charset="0"/>
              </a:rPr>
              <a:t>Som en overordnet </a:t>
            </a:r>
            <a:r>
              <a:rPr lang="da-DK" sz="1200" u="sng" dirty="0">
                <a:latin typeface="Verdana" panose="020B0604030504040204" pitchFamily="34" charset="0"/>
                <a:ea typeface="Verdana" panose="020B0604030504040204" pitchFamily="34" charset="0"/>
              </a:rPr>
              <a:t>referenceramme</a:t>
            </a:r>
            <a:r>
              <a:rPr lang="da-DK" sz="1200" dirty="0">
                <a:latin typeface="Verdana" panose="020B0604030504040204" pitchFamily="34" charset="0"/>
                <a:ea typeface="Verdana" panose="020B0604030504040204" pitchFamily="34" charset="0"/>
              </a:rPr>
              <a:t>, der kan give et </a:t>
            </a:r>
            <a:r>
              <a:rPr lang="da-DK" sz="1200" u="sng" dirty="0">
                <a:latin typeface="Verdana" panose="020B0604030504040204" pitchFamily="34" charset="0"/>
                <a:ea typeface="Verdana" panose="020B0604030504040204" pitchFamily="34" charset="0"/>
              </a:rPr>
              <a:t>fælles sprog </a:t>
            </a:r>
            <a:r>
              <a:rPr lang="da-DK" sz="1200" dirty="0">
                <a:latin typeface="Verdana" panose="020B0604030504040204" pitchFamily="34" charset="0"/>
                <a:ea typeface="Verdana" panose="020B0604030504040204" pitchFamily="34" charset="0"/>
              </a:rPr>
              <a:t>til arbejdet med en samlet innovationsindsats og de delelementer der indgår i en sådan indsats.</a:t>
            </a:r>
          </a:p>
          <a:p>
            <a:pPr marL="171450" indent="-171450">
              <a:spcAft>
                <a:spcPts val="600"/>
              </a:spcAft>
              <a:buFont typeface="Arial" panose="020B0604020202020204" pitchFamily="34" charset="0"/>
              <a:buChar char="•"/>
            </a:pPr>
            <a:r>
              <a:rPr lang="da-DK" sz="1200" dirty="0">
                <a:latin typeface="Verdana" panose="020B0604030504040204" pitchFamily="34" charset="0"/>
                <a:ea typeface="Verdana" panose="020B0604030504040204" pitchFamily="34" charset="0"/>
              </a:rPr>
              <a:t>Som et </a:t>
            </a:r>
            <a:r>
              <a:rPr lang="da-DK" sz="1200" u="sng" dirty="0">
                <a:latin typeface="Verdana" panose="020B0604030504040204" pitchFamily="34" charset="0"/>
                <a:ea typeface="Verdana" panose="020B0604030504040204" pitchFamily="34" charset="0"/>
              </a:rPr>
              <a:t>skelet</a:t>
            </a:r>
            <a:r>
              <a:rPr lang="da-DK" sz="1200" dirty="0">
                <a:latin typeface="Verdana" panose="020B0604030504040204" pitchFamily="34" charset="0"/>
                <a:ea typeface="Verdana" panose="020B0604030504040204" pitchFamily="34" charset="0"/>
              </a:rPr>
              <a:t>, der kan danne afsæt for </a:t>
            </a:r>
            <a:r>
              <a:rPr lang="da-DK" sz="1200" u="sng" dirty="0">
                <a:latin typeface="Verdana" panose="020B0604030504040204" pitchFamily="34" charset="0"/>
                <a:ea typeface="Verdana" panose="020B0604030504040204" pitchFamily="34" charset="0"/>
              </a:rPr>
              <a:t>selvevaluering</a:t>
            </a:r>
            <a:r>
              <a:rPr lang="da-DK" sz="1200" dirty="0">
                <a:latin typeface="Verdana" panose="020B0604030504040204" pitchFamily="34" charset="0"/>
                <a:ea typeface="Verdana" panose="020B0604030504040204" pitchFamily="34" charset="0"/>
              </a:rPr>
              <a:t> af den nuværende innovationsindsats og identificering af forbedringspotentialer.</a:t>
            </a:r>
          </a:p>
          <a:p>
            <a:pPr marL="171450" indent="-171450">
              <a:spcAft>
                <a:spcPts val="600"/>
              </a:spcAft>
              <a:buFont typeface="Arial" panose="020B0604020202020204" pitchFamily="34" charset="0"/>
              <a:buChar char="•"/>
            </a:pPr>
            <a:r>
              <a:rPr lang="da-DK" sz="1200" dirty="0">
                <a:latin typeface="Verdana" panose="020B0604030504040204" pitchFamily="34" charset="0"/>
                <a:ea typeface="Verdana" panose="020B0604030504040204" pitchFamily="34" charset="0"/>
              </a:rPr>
              <a:t>Som et </a:t>
            </a:r>
            <a:r>
              <a:rPr lang="da-DK" sz="1200" u="sng" dirty="0">
                <a:latin typeface="Verdana" panose="020B0604030504040204" pitchFamily="34" charset="0"/>
                <a:ea typeface="Verdana" panose="020B0604030504040204" pitchFamily="34" charset="0"/>
              </a:rPr>
              <a:t>opslagsværk</a:t>
            </a:r>
            <a:r>
              <a:rPr lang="da-DK" sz="1200" dirty="0">
                <a:latin typeface="Verdana" panose="020B0604030504040204" pitchFamily="34" charset="0"/>
                <a:ea typeface="Verdana" panose="020B0604030504040204" pitchFamily="34" charset="0"/>
              </a:rPr>
              <a:t>, der kan give </a:t>
            </a:r>
            <a:r>
              <a:rPr lang="da-DK" sz="1200" u="sng" dirty="0">
                <a:latin typeface="Verdana" panose="020B0604030504040204" pitchFamily="34" charset="0"/>
                <a:ea typeface="Verdana" panose="020B0604030504040204" pitchFamily="34" charset="0"/>
              </a:rPr>
              <a:t>inspiration</a:t>
            </a:r>
            <a:r>
              <a:rPr lang="da-DK" sz="1200" dirty="0">
                <a:latin typeface="Verdana" panose="020B0604030504040204" pitchFamily="34" charset="0"/>
                <a:ea typeface="Verdana" panose="020B0604030504040204" pitchFamily="34" charset="0"/>
              </a:rPr>
              <a:t> og bringe opmærksomhed på forhold, der kan være relevante at overveje i ledelsen og udviklingen af de delelementer, der indgår i den samlede innovationsindsats.</a:t>
            </a:r>
          </a:p>
        </p:txBody>
      </p:sp>
      <p:sp>
        <p:nvSpPr>
          <p:cNvPr id="4" name="Rektangel: afrundede hjørner 3">
            <a:extLst>
              <a:ext uri="{FF2B5EF4-FFF2-40B4-BE49-F238E27FC236}">
                <a16:creationId xmlns:a16="http://schemas.microsoft.com/office/drawing/2014/main" id="{562D3D7E-8C47-E45E-040F-E47D417945FB}"/>
              </a:ext>
            </a:extLst>
          </p:cNvPr>
          <p:cNvSpPr/>
          <p:nvPr/>
        </p:nvSpPr>
        <p:spPr>
          <a:xfrm>
            <a:off x="6154556" y="3864192"/>
            <a:ext cx="5040000" cy="2677282"/>
          </a:xfrm>
          <a:prstGeom prst="roundRect">
            <a:avLst>
              <a:gd name="adj" fmla="val 7929"/>
            </a:avLst>
          </a:prstGeom>
          <a:solidFill>
            <a:schemeClr val="accent2">
              <a:lumMod val="20000"/>
              <a:lumOff val="80000"/>
            </a:schemeClr>
          </a:solidFill>
          <a:ln w="25400">
            <a:solidFill>
              <a:schemeClr val="accent2">
                <a:lumMod val="75000"/>
              </a:schemeClr>
            </a:solidFill>
          </a:ln>
        </p:spPr>
        <p:style>
          <a:lnRef idx="2">
            <a:schemeClr val="dk1"/>
          </a:lnRef>
          <a:fillRef idx="1">
            <a:schemeClr val="lt1"/>
          </a:fillRef>
          <a:effectRef idx="0">
            <a:schemeClr val="dk1"/>
          </a:effectRef>
          <a:fontRef idx="minor">
            <a:schemeClr val="dk1"/>
          </a:fontRef>
        </p:style>
        <p:txBody>
          <a:bodyPr rtlCol="0" anchor="t"/>
          <a:lstStyle/>
          <a:p>
            <a:pPr algn="ctr"/>
            <a:r>
              <a:rPr lang="da-DK" sz="1400" b="1" dirty="0">
                <a:solidFill>
                  <a:schemeClr val="accent2">
                    <a:lumMod val="75000"/>
                  </a:schemeClr>
                </a:solidFill>
                <a:latin typeface="Verdana" panose="020B0604030504040204" pitchFamily="34" charset="0"/>
                <a:ea typeface="Verdana" panose="020B0604030504040204" pitchFamily="34" charset="0"/>
              </a:rPr>
              <a:t>Hvad kan Innovationshuset </a:t>
            </a:r>
            <a:r>
              <a:rPr lang="da-DK" sz="1400" b="1" i="1" u="sng" dirty="0">
                <a:solidFill>
                  <a:schemeClr val="accent2">
                    <a:lumMod val="75000"/>
                  </a:schemeClr>
                </a:solidFill>
                <a:latin typeface="Verdana" panose="020B0604030504040204" pitchFamily="34" charset="0"/>
                <a:ea typeface="Verdana" panose="020B0604030504040204" pitchFamily="34" charset="0"/>
              </a:rPr>
              <a:t>ikke</a:t>
            </a:r>
            <a:r>
              <a:rPr lang="da-DK" sz="1400" b="1" dirty="0">
                <a:solidFill>
                  <a:schemeClr val="accent2">
                    <a:lumMod val="75000"/>
                  </a:schemeClr>
                </a:solidFill>
                <a:latin typeface="Verdana" panose="020B0604030504040204" pitchFamily="34" charset="0"/>
                <a:ea typeface="Verdana" panose="020B0604030504040204" pitchFamily="34" charset="0"/>
              </a:rPr>
              <a:t> bruges til?</a:t>
            </a:r>
          </a:p>
          <a:p>
            <a:endParaRPr lang="da-DK" sz="1200" dirty="0">
              <a:latin typeface="Verdana" panose="020B0604030504040204" pitchFamily="34" charset="0"/>
              <a:ea typeface="Verdana" panose="020B0604030504040204" pitchFamily="34" charset="0"/>
            </a:endParaRPr>
          </a:p>
          <a:p>
            <a:pPr marL="171450" indent="-171450">
              <a:spcAft>
                <a:spcPts val="600"/>
              </a:spcAft>
              <a:buFont typeface="Arial" panose="020B0604020202020204" pitchFamily="34" charset="0"/>
              <a:buChar char="•"/>
            </a:pPr>
            <a:r>
              <a:rPr lang="da-DK" sz="1200" dirty="0">
                <a:latin typeface="Verdana" panose="020B0604030504040204" pitchFamily="34" charset="0"/>
                <a:ea typeface="Verdana" panose="020B0604030504040204" pitchFamily="34" charset="0"/>
              </a:rPr>
              <a:t>Innovationshuset giver ikke lederne svar på, hvad der vil være ”det rigtige” at gøre i RM. Værktøjet kan kun bruges til at guide opmærksomhed i retning af forhold, der vil være relevante at overveje.</a:t>
            </a:r>
          </a:p>
          <a:p>
            <a:pPr marL="171450" indent="-171450">
              <a:spcAft>
                <a:spcPts val="600"/>
              </a:spcAft>
              <a:buFont typeface="Arial" panose="020B0604020202020204" pitchFamily="34" charset="0"/>
              <a:buChar char="•"/>
            </a:pPr>
            <a:r>
              <a:rPr lang="da-DK" sz="1200" dirty="0">
                <a:latin typeface="Verdana" panose="020B0604030504040204" pitchFamily="34" charset="0"/>
                <a:ea typeface="Verdana" panose="020B0604030504040204" pitchFamily="34" charset="0"/>
              </a:rPr>
              <a:t>Innovationshuset er ikke målrettet arbejdet med de enkelte innovationsprojekter i RM og de medarbejdere, der er involveret heri. Men Innovationshuset vil være en ramme for at drøfte, hvad organisationen skal gøre for at understøtte de pågældende medarbejdere i arbejdet med de enkelte projekter</a:t>
            </a:r>
          </a:p>
        </p:txBody>
      </p:sp>
      <p:sp>
        <p:nvSpPr>
          <p:cNvPr id="5" name="Rektangel: afrundede hjørner 4">
            <a:extLst>
              <a:ext uri="{FF2B5EF4-FFF2-40B4-BE49-F238E27FC236}">
                <a16:creationId xmlns:a16="http://schemas.microsoft.com/office/drawing/2014/main" id="{E5E1EE43-194A-2083-3AE0-EF0038564D79}"/>
              </a:ext>
            </a:extLst>
          </p:cNvPr>
          <p:cNvSpPr/>
          <p:nvPr/>
        </p:nvSpPr>
        <p:spPr>
          <a:xfrm>
            <a:off x="683396" y="2194507"/>
            <a:ext cx="10501277" cy="1375167"/>
          </a:xfrm>
          <a:prstGeom prst="roundRect">
            <a:avLst>
              <a:gd name="adj" fmla="val 7929"/>
            </a:avLst>
          </a:prstGeom>
          <a:solidFill>
            <a:schemeClr val="bg1">
              <a:lumMod val="95000"/>
            </a:schemeClr>
          </a:solidFill>
          <a:ln w="25400">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ctr"/>
            <a:r>
              <a:rPr lang="da-DK" sz="1400" b="1" dirty="0">
                <a:solidFill>
                  <a:schemeClr val="bg1">
                    <a:lumMod val="50000"/>
                  </a:schemeClr>
                </a:solidFill>
                <a:latin typeface="Verdana" panose="020B0604030504040204" pitchFamily="34" charset="0"/>
                <a:ea typeface="Verdana" panose="020B0604030504040204" pitchFamily="34" charset="0"/>
              </a:rPr>
              <a:t>Målgruppen </a:t>
            </a:r>
            <a:r>
              <a:rPr lang="da-DK" sz="1400" b="1">
                <a:solidFill>
                  <a:schemeClr val="bg1">
                    <a:lumMod val="50000"/>
                  </a:schemeClr>
                </a:solidFill>
                <a:latin typeface="Verdana" panose="020B0604030504040204" pitchFamily="34" charset="0"/>
                <a:ea typeface="Verdana" panose="020B0604030504040204" pitchFamily="34" charset="0"/>
              </a:rPr>
              <a:t>for Innovationshuset </a:t>
            </a:r>
            <a:r>
              <a:rPr lang="da-DK" sz="1400" b="1" dirty="0">
                <a:solidFill>
                  <a:schemeClr val="bg1">
                    <a:lumMod val="50000"/>
                  </a:schemeClr>
                </a:solidFill>
                <a:latin typeface="Verdana" panose="020B0604030504040204" pitchFamily="34" charset="0"/>
                <a:ea typeface="Verdana" panose="020B0604030504040204" pitchFamily="34" charset="0"/>
              </a:rPr>
              <a:t>er:</a:t>
            </a:r>
            <a:endParaRPr lang="da-DK" sz="1200" dirty="0">
              <a:solidFill>
                <a:schemeClr val="bg1">
                  <a:lumMod val="50000"/>
                </a:schemeClr>
              </a:solidFill>
              <a:latin typeface="Verdana" panose="020B0604030504040204" pitchFamily="34" charset="0"/>
              <a:ea typeface="Verdana" panose="020B0604030504040204" pitchFamily="34" charset="0"/>
            </a:endParaRPr>
          </a:p>
          <a:p>
            <a:pPr marL="228600" indent="-228600">
              <a:buFont typeface="+mj-lt"/>
              <a:buAutoNum type="arabicPeriod"/>
            </a:pPr>
            <a:endParaRPr lang="da-DK" sz="1200" dirty="0">
              <a:latin typeface="Verdana" panose="020B0604030504040204" pitchFamily="34" charset="0"/>
              <a:ea typeface="Verdana" panose="020B0604030504040204" pitchFamily="34" charset="0"/>
            </a:endParaRPr>
          </a:p>
          <a:p>
            <a:pPr marL="228600" indent="-228600">
              <a:spcAft>
                <a:spcPts val="600"/>
              </a:spcAft>
              <a:buFont typeface="+mj-lt"/>
              <a:buAutoNum type="arabicPeriod"/>
            </a:pPr>
            <a:r>
              <a:rPr lang="da-DK" sz="1200" dirty="0">
                <a:latin typeface="Verdana" panose="020B0604030504040204" pitchFamily="34" charset="0"/>
                <a:ea typeface="Verdana" panose="020B0604030504040204" pitchFamily="34" charset="0"/>
              </a:rPr>
              <a:t>Direktører med overordnet ansvar for organisationens udvikling og prioritering af innovation.</a:t>
            </a:r>
          </a:p>
          <a:p>
            <a:pPr marL="228600" indent="-228600">
              <a:spcAft>
                <a:spcPts val="600"/>
              </a:spcAft>
              <a:buFont typeface="+mj-lt"/>
              <a:buAutoNum type="arabicPeriod"/>
            </a:pPr>
            <a:r>
              <a:rPr lang="da-DK" sz="1200" dirty="0">
                <a:latin typeface="Verdana" panose="020B0604030504040204" pitchFamily="34" charset="0"/>
                <a:ea typeface="Verdana" panose="020B0604030504040204" pitchFamily="34" charset="0"/>
              </a:rPr>
              <a:t>Ledere med ansvar for de systemer, mekanismer og virkemidler, der indgår i organisationens innovationsunderstøttende indsats.</a:t>
            </a:r>
          </a:p>
          <a:p>
            <a:pPr marL="228600" indent="-228600">
              <a:spcAft>
                <a:spcPts val="600"/>
              </a:spcAft>
              <a:buFont typeface="+mj-lt"/>
              <a:buAutoNum type="arabicPeriod"/>
            </a:pPr>
            <a:r>
              <a:rPr lang="da-DK" sz="1200" dirty="0">
                <a:latin typeface="Verdana" panose="020B0604030504040204" pitchFamily="34" charset="0"/>
                <a:ea typeface="Verdana" panose="020B0604030504040204" pitchFamily="34" charset="0"/>
              </a:rPr>
              <a:t>Sekretariatsfunktioner, der understøtter de pågældende ledere i deres beslutningsprocesser.</a:t>
            </a:r>
          </a:p>
        </p:txBody>
      </p:sp>
      <p:sp>
        <p:nvSpPr>
          <p:cNvPr id="7" name="Tekstfelt 6">
            <a:extLst>
              <a:ext uri="{FF2B5EF4-FFF2-40B4-BE49-F238E27FC236}">
                <a16:creationId xmlns:a16="http://schemas.microsoft.com/office/drawing/2014/main" id="{017C8000-5099-3BFE-E240-B2C4385AF941}"/>
              </a:ext>
            </a:extLst>
          </p:cNvPr>
          <p:cNvSpPr txBox="1">
            <a:spLocks/>
          </p:cNvSpPr>
          <p:nvPr/>
        </p:nvSpPr>
        <p:spPr>
          <a:xfrm>
            <a:off x="10972800" y="-227"/>
            <a:ext cx="1219200" cy="369332"/>
          </a:xfrm>
          <a:prstGeom prst="rect">
            <a:avLst/>
          </a:prstGeom>
          <a:noFill/>
        </p:spPr>
        <p:txBody>
          <a:bodyPr wrap="square">
            <a:spAutoFit/>
          </a:bodyPr>
          <a:lstStyle/>
          <a:p>
            <a:pPr algn="ctr"/>
            <a:r>
              <a:rPr lang="da-DK" dirty="0"/>
              <a:t>Version 1.0</a:t>
            </a:r>
          </a:p>
        </p:txBody>
      </p:sp>
    </p:spTree>
    <p:extLst>
      <p:ext uri="{BB962C8B-B14F-4D97-AF65-F5344CB8AC3E}">
        <p14:creationId xmlns:p14="http://schemas.microsoft.com/office/powerpoint/2010/main" val="2313631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Innovative aktiviteter (2)</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Behovsafdækning og planlægning (1)</a:t>
            </a:r>
          </a:p>
        </p:txBody>
      </p:sp>
      <p:graphicFrame>
        <p:nvGraphicFramePr>
          <p:cNvPr id="4" name="Tabel 3"/>
          <p:cNvGraphicFramePr>
            <a:graphicFrameLocks noGrp="1"/>
          </p:cNvGraphicFramePr>
          <p:nvPr>
            <p:extLst>
              <p:ext uri="{D42A27DB-BD31-4B8C-83A1-F6EECF244321}">
                <p14:modId xmlns:p14="http://schemas.microsoft.com/office/powerpoint/2010/main" val="1168503979"/>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15803C52-6989-D452-8EE3-98C0BBFE68B1}"/>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graphicFrame>
        <p:nvGraphicFramePr>
          <p:cNvPr id="5" name="Tabel 4">
            <a:extLst>
              <a:ext uri="{FF2B5EF4-FFF2-40B4-BE49-F238E27FC236}">
                <a16:creationId xmlns:a16="http://schemas.microsoft.com/office/drawing/2014/main" id="{52A527F3-0120-304F-56DB-2DEE72D39B54}"/>
              </a:ext>
            </a:extLst>
          </p:cNvPr>
          <p:cNvGraphicFramePr>
            <a:graphicFrameLocks noGrp="1"/>
          </p:cNvGraphicFramePr>
          <p:nvPr>
            <p:extLst>
              <p:ext uri="{D42A27DB-BD31-4B8C-83A1-F6EECF244321}">
                <p14:modId xmlns:p14="http://schemas.microsoft.com/office/powerpoint/2010/main" val="3136084988"/>
              </p:ext>
            </p:extLst>
          </p:nvPr>
        </p:nvGraphicFramePr>
        <p:xfrm>
          <a:off x="127590" y="877428"/>
          <a:ext cx="7886363" cy="500380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Planlægning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er den </a:t>
                      </a:r>
                      <a:r>
                        <a:rPr lang="da-DK" sz="900" b="1" dirty="0">
                          <a:solidFill>
                            <a:schemeClr val="tx1"/>
                          </a:solidFill>
                          <a:latin typeface="Verdana"/>
                          <a:ea typeface="Verdana"/>
                          <a:cs typeface="Verdana" panose="020B0604030504040204" pitchFamily="34" charset="0"/>
                        </a:rPr>
                        <a:t>samlede planlægning </a:t>
                      </a:r>
                      <a:r>
                        <a:rPr lang="da-DK" sz="900" b="0" dirty="0">
                          <a:solidFill>
                            <a:schemeClr val="tx1"/>
                          </a:solidFill>
                          <a:latin typeface="Verdana"/>
                          <a:ea typeface="Verdana"/>
                          <a:cs typeface="Verdana" panose="020B0604030504040204" pitchFamily="34" charset="0"/>
                        </a:rPr>
                        <a:t>i forhold til,</a:t>
                      </a:r>
                      <a:r>
                        <a:rPr lang="da-DK" sz="900" dirty="0">
                          <a:solidFill>
                            <a:schemeClr val="tx1"/>
                          </a:solidFill>
                          <a:latin typeface="Verdana"/>
                          <a:ea typeface="Verdana"/>
                          <a:cs typeface="Verdana" panose="020B0604030504040204" pitchFamily="34" charset="0"/>
                        </a:rPr>
                        <a:t> hvordan de innovative aktiviteter skal bidrage til, at organisationen opnår sine innovationsmål?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Afdækning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det samlede arbejde med at opnå </a:t>
                      </a:r>
                      <a:r>
                        <a:rPr lang="da-DK" sz="900" b="1" dirty="0">
                          <a:solidFill>
                            <a:schemeClr val="tx1"/>
                          </a:solidFill>
                          <a:latin typeface="Verdana"/>
                          <a:ea typeface="Verdana"/>
                          <a:cs typeface="Verdana" panose="020B0604030504040204" pitchFamily="34" charset="0"/>
                        </a:rPr>
                        <a:t>indsigt og viden </a:t>
                      </a:r>
                      <a:r>
                        <a:rPr lang="da-DK" sz="900" dirty="0">
                          <a:solidFill>
                            <a:schemeClr val="tx1"/>
                          </a:solidFill>
                          <a:latin typeface="Verdana"/>
                          <a:ea typeface="Verdana"/>
                          <a:cs typeface="Verdana" panose="020B0604030504040204" pitchFamily="34" charset="0"/>
                        </a:rPr>
                        <a:t>om behov, forventninger, trends og udfordringer samt med at identificere, definere og prioritere </a:t>
                      </a:r>
                      <a:r>
                        <a:rPr lang="da-DK" sz="900" b="1" dirty="0">
                          <a:solidFill>
                            <a:schemeClr val="tx1"/>
                          </a:solidFill>
                          <a:latin typeface="Verdana"/>
                          <a:ea typeface="Verdana"/>
                          <a:cs typeface="Verdana" panose="020B0604030504040204" pitchFamily="34" charset="0"/>
                        </a:rPr>
                        <a:t>muligheder</a:t>
                      </a:r>
                      <a:r>
                        <a:rPr lang="da-DK" sz="900" dirty="0">
                          <a:solidFill>
                            <a:schemeClr val="tx1"/>
                          </a:solidFill>
                          <a:latin typeface="Verdana"/>
                          <a:ea typeface="Verdana"/>
                          <a:cs typeface="Verdana" panose="020B0604030504040204" pitchFamily="34" charset="0"/>
                        </a:rPr>
                        <a:t>, der kan danne grundlag for innovative aktiviteter?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99652943"/>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Prioritering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a:t>
                      </a:r>
                      <a:r>
                        <a:rPr lang="da-DK" sz="900" b="1" dirty="0">
                          <a:solidFill>
                            <a:schemeClr val="tx1"/>
                          </a:solidFill>
                          <a:latin typeface="Verdana"/>
                          <a:ea typeface="Verdana"/>
                          <a:cs typeface="Verdana" panose="020B0604030504040204" pitchFamily="34" charset="0"/>
                        </a:rPr>
                        <a:t> styring </a:t>
                      </a:r>
                      <a:r>
                        <a:rPr lang="da-DK" sz="900" b="0" dirty="0">
                          <a:solidFill>
                            <a:schemeClr val="tx1"/>
                          </a:solidFill>
                          <a:latin typeface="Verdana"/>
                          <a:ea typeface="Verdana"/>
                          <a:cs typeface="Verdana" panose="020B0604030504040204" pitchFamily="34" charset="0"/>
                        </a:rPr>
                        <a:t>af den </a:t>
                      </a:r>
                      <a:r>
                        <a:rPr lang="da-DK" sz="900" dirty="0">
                          <a:solidFill>
                            <a:schemeClr val="tx1"/>
                          </a:solidFill>
                          <a:latin typeface="Verdana"/>
                          <a:ea typeface="Verdana"/>
                          <a:cs typeface="Verdana" panose="020B0604030504040204" pitchFamily="34" charset="0"/>
                        </a:rPr>
                        <a:t>samlede innovationsportefølje og </a:t>
                      </a:r>
                      <a:r>
                        <a:rPr lang="da-DK" sz="900" b="1" dirty="0">
                          <a:solidFill>
                            <a:schemeClr val="tx1"/>
                          </a:solidFill>
                          <a:latin typeface="Verdana"/>
                          <a:ea typeface="Verdana"/>
                          <a:cs typeface="Verdana" panose="020B0604030504040204" pitchFamily="34" charset="0"/>
                        </a:rPr>
                        <a:t>prioritering</a:t>
                      </a:r>
                      <a:r>
                        <a:rPr lang="da-DK" sz="900" dirty="0">
                          <a:solidFill>
                            <a:schemeClr val="tx1"/>
                          </a:solidFill>
                          <a:latin typeface="Verdana"/>
                          <a:ea typeface="Verdana"/>
                          <a:cs typeface="Verdana" panose="020B0604030504040204" pitchFamily="34" charset="0"/>
                        </a:rPr>
                        <a:t> mellem nye innovative aktiviteter (f.eks. på baggrund af business case, effektvurdering mv.)?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Overensstemmelse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graden af </a:t>
                      </a:r>
                      <a:r>
                        <a:rPr lang="da-DK" sz="900" b="1" dirty="0">
                          <a:solidFill>
                            <a:schemeClr val="tx1"/>
                          </a:solidFill>
                          <a:latin typeface="Verdana"/>
                          <a:ea typeface="Verdana"/>
                          <a:cs typeface="Verdana" panose="020B0604030504040204" pitchFamily="34" charset="0"/>
                        </a:rPr>
                        <a:t>overensstemmelse</a:t>
                      </a:r>
                      <a:r>
                        <a:rPr lang="da-DK" sz="900" dirty="0">
                          <a:solidFill>
                            <a:schemeClr val="tx1"/>
                          </a:solidFill>
                          <a:latin typeface="Verdana"/>
                          <a:ea typeface="Verdana"/>
                          <a:cs typeface="Verdana" panose="020B0604030504040204" pitchFamily="34" charset="0"/>
                        </a:rPr>
                        <a:t> mellem innovationsporteføljen og innovationsstrategien/-målene?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Interessenter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involveres interne og eksterne </a:t>
                      </a:r>
                      <a:r>
                        <a:rPr lang="da-DK" sz="900" b="1" dirty="0">
                          <a:solidFill>
                            <a:schemeClr val="tx1"/>
                          </a:solidFill>
                          <a:latin typeface="Verdana"/>
                          <a:ea typeface="Verdana"/>
                          <a:cs typeface="Verdana" panose="020B0604030504040204" pitchFamily="34" charset="0"/>
                        </a:rPr>
                        <a:t>interessenter </a:t>
                      </a:r>
                      <a:r>
                        <a:rPr lang="da-DK" sz="900" b="0" dirty="0">
                          <a:solidFill>
                            <a:schemeClr val="tx1"/>
                          </a:solidFill>
                          <a:latin typeface="Verdana"/>
                          <a:ea typeface="Verdana"/>
                          <a:cs typeface="Verdana" panose="020B0604030504040204" pitchFamily="34" charset="0"/>
                        </a:rPr>
                        <a:t>(økosystemet)</a:t>
                      </a:r>
                      <a:r>
                        <a:rPr lang="da-DK" sz="900" dirty="0">
                          <a:solidFill>
                            <a:schemeClr val="tx1"/>
                          </a:solidFill>
                          <a:latin typeface="Verdana"/>
                          <a:ea typeface="Verdana"/>
                          <a:cs typeface="Verdana" panose="020B0604030504040204" pitchFamily="34" charset="0"/>
                        </a:rPr>
                        <a:t> i realisering af de enkelte innovative aktiviteter?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a:ea typeface="Verdana"/>
                          <a:cs typeface="Verdana" panose="020B0604030504040204" pitchFamily="34" charset="0"/>
                        </a:rPr>
                        <a:t>Behov</a:t>
                      </a:r>
                      <a:r>
                        <a:rPr lang="da-DK" sz="900" b="0" baseline="0" dirty="0">
                          <a:latin typeface="Verdana"/>
                          <a:ea typeface="Verdana"/>
                          <a:cs typeface="Verdana" panose="020B0604030504040204" pitchFamily="34" charset="0"/>
                        </a:rPr>
                        <a:t> for </a:t>
                      </a:r>
                      <a:r>
                        <a:rPr lang="da-DK" sz="900" b="0" baseline="0" dirty="0" err="1">
                          <a:latin typeface="Verdana"/>
                          <a:ea typeface="Verdana"/>
                          <a:cs typeface="Verdana" panose="020B0604030504040204" pitchFamily="34" charset="0"/>
                        </a:rPr>
                        <a:t>inno</a:t>
                      </a:r>
                      <a:r>
                        <a:rPr lang="da-DK" sz="900" b="0" baseline="0" dirty="0">
                          <a:latin typeface="Verdana"/>
                          <a:ea typeface="Verdana"/>
                          <a:cs typeface="Verdana" panose="020B0604030504040204" pitchFamily="34" charset="0"/>
                        </a:rPr>
                        <a:t>-vationsstøtte</a:t>
                      </a: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I hvor høj grad sker der vurdering og planlægning af </a:t>
                      </a:r>
                      <a:r>
                        <a:rPr lang="da-DK" sz="900" b="1" dirty="0">
                          <a:solidFill>
                            <a:schemeClr val="tx1"/>
                          </a:solidFill>
                          <a:latin typeface="Verdana"/>
                          <a:ea typeface="Verdana"/>
                          <a:cs typeface="Verdana" panose="020B0604030504040204" pitchFamily="34" charset="0"/>
                        </a:rPr>
                        <a:t>behovet for innovationsstøtte </a:t>
                      </a:r>
                      <a:r>
                        <a:rPr lang="da-DK" sz="900" b="0" dirty="0">
                          <a:solidFill>
                            <a:schemeClr val="tx1"/>
                          </a:solidFill>
                          <a:latin typeface="Verdana"/>
                          <a:ea typeface="Verdana"/>
                          <a:cs typeface="Verdana" panose="020B0604030504040204" pitchFamily="34" charset="0"/>
                        </a:rPr>
                        <a:t>af forskellige typer i forhold til</a:t>
                      </a:r>
                      <a:r>
                        <a:rPr lang="da-DK" sz="900" dirty="0">
                          <a:solidFill>
                            <a:schemeClr val="tx1"/>
                          </a:solidFill>
                          <a:latin typeface="Verdana"/>
                          <a:ea typeface="Verdana"/>
                          <a:cs typeface="Verdana" panose="020B0604030504040204" pitchFamily="34" charset="0"/>
                        </a:rPr>
                        <a:t> realisering af de enkelte innovative aktiviteter?</a:t>
                      </a:r>
                      <a:endPar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Ansvar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placering af </a:t>
                      </a:r>
                      <a:r>
                        <a:rPr lang="da-DK" sz="900" b="1" dirty="0">
                          <a:solidFill>
                            <a:schemeClr val="tx1"/>
                          </a:solidFill>
                          <a:latin typeface="Verdana"/>
                          <a:ea typeface="Verdana"/>
                          <a:cs typeface="Verdana" panose="020B0604030504040204" pitchFamily="34" charset="0"/>
                        </a:rPr>
                        <a:t>projektledelse og ansvar </a:t>
                      </a:r>
                      <a:r>
                        <a:rPr lang="da-DK" sz="900" dirty="0">
                          <a:solidFill>
                            <a:schemeClr val="tx1"/>
                          </a:solidFill>
                          <a:latin typeface="Verdana"/>
                          <a:ea typeface="Verdana"/>
                          <a:cs typeface="Verdana" panose="020B0604030504040204" pitchFamily="34" charset="0"/>
                        </a:rPr>
                        <a:t>for realisering af de enkelte innovative aktiviteter?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737875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Monitorering og evaluering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planlægning af </a:t>
                      </a:r>
                      <a:r>
                        <a:rPr lang="da-DK" sz="900" b="1" dirty="0">
                          <a:solidFill>
                            <a:schemeClr val="tx1"/>
                          </a:solidFill>
                          <a:latin typeface="Verdana"/>
                          <a:ea typeface="Verdana"/>
                          <a:cs typeface="Verdana" panose="020B0604030504040204" pitchFamily="34" charset="0"/>
                        </a:rPr>
                        <a:t>evalueringsdesign</a:t>
                      </a:r>
                      <a:r>
                        <a:rPr lang="da-DK" sz="900" b="0" dirty="0">
                          <a:solidFill>
                            <a:schemeClr val="tx1"/>
                          </a:solidFill>
                          <a:latin typeface="Verdana"/>
                          <a:ea typeface="Verdana"/>
                          <a:cs typeface="Verdana" panose="020B0604030504040204" pitchFamily="34" charset="0"/>
                        </a:rPr>
                        <a:t>, herunder</a:t>
                      </a:r>
                      <a:r>
                        <a:rPr lang="da-DK" sz="900" dirty="0">
                          <a:solidFill>
                            <a:schemeClr val="tx1"/>
                          </a:solidFill>
                          <a:latin typeface="Verdana"/>
                          <a:ea typeface="Verdana"/>
                          <a:cs typeface="Verdana" panose="020B0604030504040204" pitchFamily="34" charset="0"/>
                        </a:rPr>
                        <a:t> udvælgelse af indikatorer og kriterier til </a:t>
                      </a:r>
                      <a:r>
                        <a:rPr lang="da-DK" sz="900" b="1" dirty="0">
                          <a:solidFill>
                            <a:schemeClr val="tx1"/>
                          </a:solidFill>
                          <a:latin typeface="Verdana"/>
                          <a:ea typeface="Verdana"/>
                          <a:cs typeface="Verdana" panose="020B0604030504040204" pitchFamily="34" charset="0"/>
                        </a:rPr>
                        <a:t>monitorering </a:t>
                      </a:r>
                      <a:r>
                        <a:rPr lang="da-DK" sz="900" dirty="0">
                          <a:solidFill>
                            <a:schemeClr val="tx1"/>
                          </a:solidFill>
                          <a:latin typeface="Verdana"/>
                          <a:ea typeface="Verdana"/>
                          <a:cs typeface="Verdana" panose="020B0604030504040204" pitchFamily="34" charset="0"/>
                        </a:rPr>
                        <a:t>af de enkelte innovative aktiviteters fremdrift?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215052234"/>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highlight>
                          <a:srgbClr val="FFFF00"/>
                        </a:highlight>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Behovsafdækning og planlægning?</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spTree>
    <p:extLst>
      <p:ext uri="{BB962C8B-B14F-4D97-AF65-F5344CB8AC3E}">
        <p14:creationId xmlns:p14="http://schemas.microsoft.com/office/powerpoint/2010/main" val="2982076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Innovative aktiviteter (2)</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Udvikling og validering (2)</a:t>
            </a:r>
          </a:p>
        </p:txBody>
      </p:sp>
      <p:graphicFrame>
        <p:nvGraphicFramePr>
          <p:cNvPr id="2" name="Tabel 1"/>
          <p:cNvGraphicFramePr>
            <a:graphicFrameLocks noGrp="1"/>
          </p:cNvGraphicFramePr>
          <p:nvPr>
            <p:extLst>
              <p:ext uri="{D42A27DB-BD31-4B8C-83A1-F6EECF244321}">
                <p14:modId xmlns:p14="http://schemas.microsoft.com/office/powerpoint/2010/main" val="963679462"/>
              </p:ext>
            </p:extLst>
          </p:nvPr>
        </p:nvGraphicFramePr>
        <p:xfrm>
          <a:off x="127590" y="877428"/>
          <a:ext cx="7886363" cy="437388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Omsætning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a:t>
                      </a:r>
                      <a:r>
                        <a:rPr lang="da-DK" sz="900" b="1" i="0" u="none" strike="noStrike" noProof="0" dirty="0">
                          <a:solidFill>
                            <a:schemeClr val="tx1"/>
                          </a:solidFill>
                          <a:latin typeface="Verdana"/>
                        </a:rPr>
                        <a:t>omsættes</a:t>
                      </a:r>
                      <a:r>
                        <a:rPr lang="da-DK" sz="900" dirty="0">
                          <a:solidFill>
                            <a:schemeClr val="tx1"/>
                          </a:solidFill>
                          <a:latin typeface="Verdana"/>
                          <a:ea typeface="Verdana"/>
                          <a:cs typeface="Verdana" panose="020B0604030504040204" pitchFamily="34" charset="0"/>
                        </a:rPr>
                        <a:t> prioriterede </a:t>
                      </a:r>
                      <a:r>
                        <a:rPr lang="da-DK" sz="900" b="1" dirty="0">
                          <a:solidFill>
                            <a:schemeClr val="tx1"/>
                          </a:solidFill>
                          <a:latin typeface="Verdana"/>
                          <a:ea typeface="Verdana"/>
                          <a:cs typeface="Verdana" panose="020B0604030504040204" pitchFamily="34" charset="0"/>
                        </a:rPr>
                        <a:t>muligheder </a:t>
                      </a:r>
                      <a:r>
                        <a:rPr lang="da-DK" sz="900" dirty="0">
                          <a:solidFill>
                            <a:schemeClr val="tx1"/>
                          </a:solidFill>
                          <a:latin typeface="Verdana"/>
                          <a:ea typeface="Verdana"/>
                          <a:cs typeface="Verdana" panose="020B0604030504040204" pitchFamily="34" charset="0"/>
                        </a:rPr>
                        <a:t>til konkrete idéer og potentielle løsninger/koncepter, der undersøges, dokumenteres, evalueres og besluttes?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Validering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t>
                      </a:r>
                      <a:r>
                        <a:rPr lang="da-DK" sz="900" b="1" dirty="0">
                          <a:solidFill>
                            <a:schemeClr val="tx1"/>
                          </a:solidFill>
                          <a:latin typeface="Verdana"/>
                          <a:ea typeface="Verdana"/>
                          <a:cs typeface="Verdana" panose="020B0604030504040204" pitchFamily="34" charset="0"/>
                        </a:rPr>
                        <a:t>valideres </a:t>
                      </a:r>
                      <a:r>
                        <a:rPr lang="da-DK" sz="900" dirty="0">
                          <a:solidFill>
                            <a:schemeClr val="tx1"/>
                          </a:solidFill>
                          <a:latin typeface="Verdana"/>
                          <a:ea typeface="Verdana"/>
                          <a:cs typeface="Verdana" panose="020B0604030504040204" pitchFamily="34" charset="0"/>
                        </a:rPr>
                        <a:t>de valgte </a:t>
                      </a:r>
                      <a:r>
                        <a:rPr lang="da-DK" sz="900" b="1" dirty="0">
                          <a:solidFill>
                            <a:schemeClr val="tx1"/>
                          </a:solidFill>
                          <a:latin typeface="Verdana"/>
                          <a:ea typeface="Verdana"/>
                          <a:cs typeface="Verdana" panose="020B0604030504040204" pitchFamily="34" charset="0"/>
                        </a:rPr>
                        <a:t>potentielle løsninger/koncepter </a:t>
                      </a:r>
                      <a:r>
                        <a:rPr lang="da-DK" sz="900" dirty="0">
                          <a:solidFill>
                            <a:schemeClr val="tx1"/>
                          </a:solidFill>
                          <a:latin typeface="Verdana"/>
                          <a:ea typeface="Verdana"/>
                          <a:cs typeface="Verdana" panose="020B0604030504040204" pitchFamily="34" charset="0"/>
                        </a:rPr>
                        <a:t>(f.eks. ved brugerinddragelse, tests, eksperimenter, pilotprojekter og undersøgelser) og justeres og kvalificeres på baggrund af den læring, feedback og nye viden, der opbygges?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Realiserbarhed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vurdering af validerede potentielle løsninger/koncepters </a:t>
                      </a:r>
                      <a:r>
                        <a:rPr lang="da-DK" sz="900" b="1" dirty="0">
                          <a:solidFill>
                            <a:schemeClr val="tx1"/>
                          </a:solidFill>
                          <a:latin typeface="Verdana"/>
                          <a:ea typeface="Verdana"/>
                          <a:cs typeface="Verdana" panose="020B0604030504040204" pitchFamily="34" charset="0"/>
                        </a:rPr>
                        <a:t>realiserbarhed </a:t>
                      </a:r>
                      <a:r>
                        <a:rPr lang="da-DK" sz="900" b="0" dirty="0">
                          <a:solidFill>
                            <a:schemeClr val="tx1"/>
                          </a:solidFill>
                          <a:latin typeface="Verdana"/>
                          <a:ea typeface="Verdana"/>
                          <a:cs typeface="Verdana" panose="020B0604030504040204" pitchFamily="34" charset="0"/>
                        </a:rPr>
                        <a:t>og håndteringen af usikkerheder, hypoteser eller antagelser?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Implementeringsrisici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identificeres og håndteres potentielle </a:t>
                      </a:r>
                      <a:r>
                        <a:rPr lang="da-DK" sz="900" b="1" dirty="0">
                          <a:solidFill>
                            <a:schemeClr val="tx1"/>
                          </a:solidFill>
                          <a:latin typeface="Verdana"/>
                          <a:ea typeface="Verdana"/>
                          <a:cs typeface="Verdana" panose="020B0604030504040204" pitchFamily="34" charset="0"/>
                        </a:rPr>
                        <a:t>implementeringsrisici </a:t>
                      </a:r>
                      <a:r>
                        <a:rPr lang="da-DK" sz="900" b="0" dirty="0">
                          <a:solidFill>
                            <a:schemeClr val="tx1"/>
                          </a:solidFill>
                          <a:latin typeface="Verdana"/>
                          <a:ea typeface="Verdana"/>
                          <a:cs typeface="Verdana" panose="020B0604030504040204" pitchFamily="34" charset="0"/>
                        </a:rPr>
                        <a:t>(f.eks. gennem tidlig involvering af interessenter)?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Udvikling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Beslutning om </a:t>
                      </a:r>
                      <a:r>
                        <a:rPr lang="da-DK" sz="900" b="1" dirty="0">
                          <a:solidFill>
                            <a:schemeClr val="tx1"/>
                          </a:solidFill>
                          <a:latin typeface="Verdana"/>
                          <a:ea typeface="Verdana"/>
                          <a:cs typeface="Verdana" panose="020B0604030504040204" pitchFamily="34" charset="0"/>
                        </a:rPr>
                        <a:t>hvor </a:t>
                      </a:r>
                      <a:r>
                        <a:rPr lang="da-DK" sz="900" dirty="0">
                          <a:solidFill>
                            <a:schemeClr val="tx1"/>
                          </a:solidFill>
                          <a:latin typeface="Verdana"/>
                          <a:ea typeface="Verdana"/>
                          <a:cs typeface="Verdana" panose="020B0604030504040204" pitchFamily="34" charset="0"/>
                        </a:rPr>
                        <a:t>(internt eller eksternt), af </a:t>
                      </a:r>
                      <a:r>
                        <a:rPr lang="da-DK" sz="900" b="1" dirty="0">
                          <a:solidFill>
                            <a:schemeClr val="tx1"/>
                          </a:solidFill>
                          <a:latin typeface="Verdana"/>
                          <a:ea typeface="Verdana"/>
                          <a:cs typeface="Verdana" panose="020B0604030504040204" pitchFamily="34" charset="0"/>
                        </a:rPr>
                        <a:t>hvem</a:t>
                      </a:r>
                      <a:r>
                        <a:rPr lang="da-DK" sz="900" dirty="0">
                          <a:solidFill>
                            <a:schemeClr val="tx1"/>
                          </a:solidFill>
                          <a:latin typeface="Verdana"/>
                          <a:ea typeface="Verdana"/>
                          <a:cs typeface="Verdana" panose="020B0604030504040204" pitchFamily="34" charset="0"/>
                        </a:rPr>
                        <a:t> og </a:t>
                      </a:r>
                      <a:r>
                        <a:rPr lang="da-DK" sz="900" b="1" dirty="0">
                          <a:solidFill>
                            <a:schemeClr val="tx1"/>
                          </a:solidFill>
                          <a:latin typeface="Verdana"/>
                          <a:ea typeface="Verdana"/>
                          <a:cs typeface="Verdana" panose="020B0604030504040204" pitchFamily="34" charset="0"/>
                        </a:rPr>
                        <a:t>hvordan </a:t>
                      </a:r>
                      <a:r>
                        <a:rPr lang="da-DK" sz="900" dirty="0">
                          <a:solidFill>
                            <a:schemeClr val="tx1"/>
                          </a:solidFill>
                          <a:latin typeface="Verdana"/>
                          <a:ea typeface="Verdana"/>
                          <a:cs typeface="Verdana" panose="020B0604030504040204" pitchFamily="34" charset="0"/>
                        </a:rPr>
                        <a:t>en løsning udvikles?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Test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den løbende </a:t>
                      </a:r>
                      <a:r>
                        <a:rPr lang="da-DK" sz="900" b="1" dirty="0">
                          <a:solidFill>
                            <a:schemeClr val="tx1"/>
                          </a:solidFill>
                          <a:latin typeface="Verdana"/>
                          <a:ea typeface="Verdana"/>
                          <a:cs typeface="Verdana" panose="020B0604030504040204" pitchFamily="34" charset="0"/>
                        </a:rPr>
                        <a:t>test og kvalificering </a:t>
                      </a:r>
                      <a:r>
                        <a:rPr lang="da-DK" sz="900" b="0" dirty="0">
                          <a:solidFill>
                            <a:schemeClr val="tx1"/>
                          </a:solidFill>
                          <a:latin typeface="Verdana"/>
                          <a:ea typeface="Verdana"/>
                          <a:cs typeface="Verdana" panose="020B0604030504040204" pitchFamily="34" charset="0"/>
                        </a:rPr>
                        <a:t>af løsninger i </a:t>
                      </a:r>
                      <a:r>
                        <a:rPr lang="da-DK" sz="900" dirty="0">
                          <a:solidFill>
                            <a:schemeClr val="tx1"/>
                          </a:solidFill>
                          <a:latin typeface="Verdana"/>
                          <a:ea typeface="Verdana"/>
                          <a:cs typeface="Verdana" panose="020B0604030504040204" pitchFamily="34" charset="0"/>
                        </a:rPr>
                        <a:t>udviklingsprocessen?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Beskyttelse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vurdering af, hvorvidt en løsningen kan og skal</a:t>
                      </a:r>
                      <a:r>
                        <a:rPr lang="da-DK" sz="900" b="0" dirty="0">
                          <a:solidFill>
                            <a:schemeClr val="tx1"/>
                          </a:solidFill>
                          <a:latin typeface="Verdana"/>
                          <a:ea typeface="Verdana"/>
                          <a:cs typeface="Verdana" panose="020B0604030504040204" pitchFamily="34" charset="0"/>
                        </a:rPr>
                        <a:t> </a:t>
                      </a:r>
                      <a:r>
                        <a:rPr lang="da-DK" sz="900" b="1" dirty="0">
                          <a:solidFill>
                            <a:schemeClr val="tx1"/>
                          </a:solidFill>
                          <a:latin typeface="Verdana"/>
                          <a:ea typeface="Verdana"/>
                          <a:cs typeface="Verdana" panose="020B0604030504040204" pitchFamily="34" charset="0"/>
                        </a:rPr>
                        <a:t>IPR beskyttes?</a:t>
                      </a:r>
                      <a:endParaRPr lang="da-DK" sz="90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73787567"/>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Udvikling og validering</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1886180461"/>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BAEC7CF4-9D27-28E6-1E52-7E5BD001DAB5}"/>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3880125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Innovative aktiviteter (2)</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Implementering og værdirealisering (3)</a:t>
            </a:r>
          </a:p>
        </p:txBody>
      </p:sp>
      <p:graphicFrame>
        <p:nvGraphicFramePr>
          <p:cNvPr id="2" name="Tabel 1"/>
          <p:cNvGraphicFramePr>
            <a:graphicFrameLocks noGrp="1"/>
          </p:cNvGraphicFramePr>
          <p:nvPr>
            <p:extLst>
              <p:ext uri="{D42A27DB-BD31-4B8C-83A1-F6EECF244321}">
                <p14:modId xmlns:p14="http://schemas.microsoft.com/office/powerpoint/2010/main" val="844416154"/>
              </p:ext>
            </p:extLst>
          </p:nvPr>
        </p:nvGraphicFramePr>
        <p:xfrm>
          <a:off x="127590" y="877428"/>
          <a:ext cx="7886363" cy="4222766"/>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56886">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Implementeringskapacitet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a:t>
                      </a:r>
                      <a:r>
                        <a:rPr lang="da-DK" sz="900" b="0" i="0" u="none" strike="noStrike" noProof="0" dirty="0">
                          <a:solidFill>
                            <a:schemeClr val="tx1"/>
                          </a:solidFill>
                          <a:latin typeface="Verdana"/>
                        </a:rPr>
                        <a:t>etableres og understøttes </a:t>
                      </a:r>
                      <a:r>
                        <a:rPr lang="da-DK" sz="900" dirty="0">
                          <a:solidFill>
                            <a:schemeClr val="tx1"/>
                          </a:solidFill>
                          <a:latin typeface="Verdana"/>
                          <a:ea typeface="Verdana"/>
                        </a:rPr>
                        <a:t>de</a:t>
                      </a:r>
                      <a:r>
                        <a:rPr lang="da-DK" sz="900" dirty="0">
                          <a:solidFill>
                            <a:schemeClr val="tx1"/>
                          </a:solidFill>
                          <a:latin typeface="Verdana"/>
                          <a:ea typeface="Verdana"/>
                          <a:cs typeface="Verdana" panose="020B0604030504040204" pitchFamily="34" charset="0"/>
                        </a:rPr>
                        <a:t> nødvendige </a:t>
                      </a:r>
                      <a:r>
                        <a:rPr lang="da-DK" sz="900" b="1" dirty="0">
                          <a:solidFill>
                            <a:schemeClr val="tx1"/>
                          </a:solidFill>
                          <a:latin typeface="Verdana"/>
                          <a:ea typeface="Verdana"/>
                          <a:cs typeface="Verdana" panose="020B0604030504040204" pitchFamily="34" charset="0"/>
                        </a:rPr>
                        <a:t>implementeringskapaciteter</a:t>
                      </a:r>
                      <a:r>
                        <a:rPr lang="da-DK" sz="900" dirty="0">
                          <a:solidFill>
                            <a:schemeClr val="tx1"/>
                          </a:solidFill>
                          <a:latin typeface="Verdana"/>
                          <a:ea typeface="Verdana"/>
                          <a:cs typeface="Verdana" panose="020B0604030504040204" pitchFamily="34" charset="0"/>
                        </a:rPr>
                        <a:t> (f.eks. kommunikation/markedsføring, uddannelse, supportfunktioner, forsyning, partnerskaber)?</a:t>
                      </a:r>
                      <a:endPar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Skalering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t>
                      </a:r>
                      <a:r>
                        <a:rPr lang="da-DK" sz="900" b="1" i="0" u="none" strike="noStrike" noProof="0" dirty="0">
                          <a:solidFill>
                            <a:schemeClr val="tx1"/>
                          </a:solidFill>
                          <a:latin typeface="Verdana"/>
                        </a:rPr>
                        <a:t>skaleres</a:t>
                      </a:r>
                      <a:r>
                        <a:rPr lang="da-DK" sz="900" dirty="0">
                          <a:solidFill>
                            <a:schemeClr val="tx1"/>
                          </a:solidFill>
                          <a:latin typeface="Verdana"/>
                          <a:ea typeface="Verdana"/>
                          <a:cs typeface="Verdana" panose="020B0604030504040204" pitchFamily="34" charset="0"/>
                        </a:rPr>
                        <a:t> nye løsninger  på tværs af organisationen og evt. til andre organisationer?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2323735"/>
                  </a:ext>
                </a:extLst>
              </a:tr>
              <a:tr h="370840">
                <a:tc>
                  <a:txBody>
                    <a:bodyPr/>
                    <a:lstStyle/>
                    <a:p>
                      <a:r>
                        <a:rPr lang="da-DK" sz="900" b="0" dirty="0">
                          <a:latin typeface="Verdana"/>
                          <a:ea typeface="Verdana"/>
                          <a:cs typeface="Verdana" panose="020B0604030504040204" pitchFamily="34" charset="0"/>
                        </a:rPr>
                        <a:t>Tilgængelighed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t>
                      </a:r>
                      <a:r>
                        <a:rPr lang="da-DK" sz="900" b="0" i="0" u="none" strike="noStrike" noProof="0" dirty="0">
                          <a:solidFill>
                            <a:schemeClr val="tx1"/>
                          </a:solidFill>
                          <a:latin typeface="Verdana"/>
                        </a:rPr>
                        <a:t>gøres </a:t>
                      </a:r>
                      <a:r>
                        <a:rPr lang="da-DK" sz="900" dirty="0">
                          <a:solidFill>
                            <a:schemeClr val="tx1"/>
                          </a:solidFill>
                          <a:latin typeface="Verdana"/>
                          <a:ea typeface="Verdana"/>
                          <a:cs typeface="Verdana" panose="020B0604030504040204" pitchFamily="34" charset="0"/>
                        </a:rPr>
                        <a:t>nye løsninger </a:t>
                      </a:r>
                      <a:r>
                        <a:rPr lang="da-DK" sz="900" b="1" dirty="0">
                          <a:solidFill>
                            <a:schemeClr val="tx1"/>
                          </a:solidFill>
                          <a:latin typeface="Verdana"/>
                          <a:ea typeface="Verdana"/>
                          <a:cs typeface="Verdana" panose="020B0604030504040204" pitchFamily="34" charset="0"/>
                        </a:rPr>
                        <a:t>tilgængelige</a:t>
                      </a:r>
                      <a:r>
                        <a:rPr lang="da-DK" sz="900" dirty="0">
                          <a:solidFill>
                            <a:schemeClr val="tx1"/>
                          </a:solidFill>
                          <a:latin typeface="Verdana"/>
                          <a:ea typeface="Verdana"/>
                          <a:cs typeface="Verdana" panose="020B0604030504040204" pitchFamily="34" charset="0"/>
                        </a:rPr>
                        <a:t> for brugere, borgere, partnere og andre interessenter?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Promovering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a:t>
                      </a:r>
                      <a:r>
                        <a:rPr lang="da-DK" sz="900" b="1" dirty="0">
                          <a:solidFill>
                            <a:schemeClr val="tx1"/>
                          </a:solidFill>
                          <a:latin typeface="Verdana"/>
                          <a:ea typeface="Verdana"/>
                          <a:cs typeface="Verdana" panose="020B0604030504040204" pitchFamily="34" charset="0"/>
                        </a:rPr>
                        <a:t>promoveres</a:t>
                      </a:r>
                      <a:r>
                        <a:rPr lang="da-DK" sz="900" dirty="0">
                          <a:solidFill>
                            <a:schemeClr val="tx1"/>
                          </a:solidFill>
                          <a:latin typeface="Verdana"/>
                          <a:ea typeface="Verdana"/>
                          <a:cs typeface="Verdana" panose="020B0604030504040204" pitchFamily="34" charset="0"/>
                        </a:rPr>
                        <a:t> nye løsninger gennem implementeringsstøtte og opmærksomheds- og engagementsskabende initiativer?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Adoptionshastighed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monitoreres </a:t>
                      </a:r>
                      <a:r>
                        <a:rPr lang="da-DK" sz="900" b="1" dirty="0">
                          <a:solidFill>
                            <a:schemeClr val="tx1"/>
                          </a:solidFill>
                          <a:latin typeface="Verdana"/>
                          <a:ea typeface="Verdana"/>
                          <a:cs typeface="Verdana" panose="020B0604030504040204" pitchFamily="34" charset="0"/>
                        </a:rPr>
                        <a:t>adoptionshastighed </a:t>
                      </a:r>
                      <a:r>
                        <a:rPr lang="da-DK" sz="900" b="0" dirty="0">
                          <a:solidFill>
                            <a:schemeClr val="tx1"/>
                          </a:solidFill>
                          <a:latin typeface="Verdana"/>
                          <a:ea typeface="Verdana"/>
                          <a:cs typeface="Verdana" panose="020B0604030504040204" pitchFamily="34" charset="0"/>
                        </a:rPr>
                        <a:t>og sker der opsamling af </a:t>
                      </a:r>
                      <a:r>
                        <a:rPr lang="da-DK" sz="900" b="1" dirty="0">
                          <a:solidFill>
                            <a:schemeClr val="tx1"/>
                          </a:solidFill>
                          <a:latin typeface="Verdana"/>
                          <a:ea typeface="Verdana"/>
                          <a:cs typeface="Verdana" panose="020B0604030504040204" pitchFamily="34" charset="0"/>
                        </a:rPr>
                        <a:t>feedback </a:t>
                      </a:r>
                      <a:r>
                        <a:rPr lang="da-DK" sz="900" dirty="0">
                          <a:solidFill>
                            <a:schemeClr val="tx1"/>
                          </a:solidFill>
                          <a:latin typeface="Verdana"/>
                          <a:ea typeface="Verdana"/>
                          <a:cs typeface="Verdana" panose="020B0604030504040204" pitchFamily="34" charset="0"/>
                        </a:rPr>
                        <a:t>fra brugere, borgere, partnere og andre interessenter?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Effekt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måles og monitoreres den </a:t>
                      </a:r>
                      <a:r>
                        <a:rPr lang="da-DK" sz="900" b="1" dirty="0">
                          <a:solidFill>
                            <a:schemeClr val="tx1"/>
                          </a:solidFill>
                          <a:latin typeface="Verdana"/>
                          <a:ea typeface="Verdana"/>
                          <a:cs typeface="Verdana" panose="020B0604030504040204" pitchFamily="34" charset="0"/>
                        </a:rPr>
                        <a:t>effekt</a:t>
                      </a:r>
                      <a:r>
                        <a:rPr lang="da-DK" sz="900" dirty="0">
                          <a:solidFill>
                            <a:schemeClr val="tx1"/>
                          </a:solidFill>
                          <a:latin typeface="Verdana"/>
                          <a:ea typeface="Verdana"/>
                          <a:cs typeface="Verdana" panose="020B0604030504040204" pitchFamily="34" charset="0"/>
                        </a:rPr>
                        <a:t> og </a:t>
                      </a:r>
                      <a:r>
                        <a:rPr lang="da-DK" sz="900" b="1" dirty="0">
                          <a:solidFill>
                            <a:schemeClr val="tx1"/>
                          </a:solidFill>
                          <a:latin typeface="Verdana"/>
                          <a:ea typeface="Verdana"/>
                          <a:cs typeface="Verdana" panose="020B0604030504040204" pitchFamily="34" charset="0"/>
                        </a:rPr>
                        <a:t>værdi,</a:t>
                      </a:r>
                      <a:r>
                        <a:rPr lang="da-DK" sz="900" dirty="0">
                          <a:solidFill>
                            <a:schemeClr val="tx1"/>
                          </a:solidFill>
                          <a:latin typeface="Verdana"/>
                          <a:ea typeface="Verdana"/>
                          <a:cs typeface="Verdana" panose="020B0604030504040204" pitchFamily="34" charset="0"/>
                        </a:rPr>
                        <a:t> de nye løsninger skaber (f.eks. gennem direkte værdirealisering eller omfordeling af værdi)?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Erfaringer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indsamling af </a:t>
                      </a:r>
                      <a:r>
                        <a:rPr lang="da-DK" sz="900" b="1" dirty="0">
                          <a:solidFill>
                            <a:schemeClr val="tx1"/>
                          </a:solidFill>
                          <a:latin typeface="Verdana"/>
                          <a:ea typeface="Verdana"/>
                          <a:cs typeface="Verdana" panose="020B0604030504040204" pitchFamily="34" charset="0"/>
                        </a:rPr>
                        <a:t>viden og erfaringer </a:t>
                      </a:r>
                      <a:r>
                        <a:rPr lang="da-DK" sz="900" dirty="0">
                          <a:solidFill>
                            <a:schemeClr val="tx1"/>
                          </a:solidFill>
                          <a:latin typeface="Verdana"/>
                          <a:ea typeface="Verdana"/>
                          <a:cs typeface="Verdana" panose="020B0604030504040204" pitchFamily="34" charset="0"/>
                        </a:rPr>
                        <a:t>fra implementeringen (f.eks. om forbedringsmuligheder, nye behov og erkendelser, metodeerfaringer mv.)?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a:ea typeface="Verdana"/>
                          <a:cs typeface="Verdana" panose="020B0604030504040204" pitchFamily="34" charset="0"/>
                        </a:rPr>
                        <a:t>Den </a:t>
                      </a:r>
                      <a:r>
                        <a:rPr lang="da-DK" sz="900" b="1" i="0" dirty="0">
                          <a:latin typeface="Verdana"/>
                          <a:ea typeface="Verdana"/>
                          <a:cs typeface="Verdana" panose="020B0604030504040204" pitchFamily="34" charset="0"/>
                        </a:rPr>
                        <a:t>samlede vurdering</a:t>
                      </a:r>
                      <a:r>
                        <a:rPr lang="da-DK" sz="900" b="1" i="0" baseline="0" dirty="0">
                          <a:latin typeface="Verdana"/>
                          <a:ea typeface="Verdana"/>
                          <a:cs typeface="Verdana" panose="020B0604030504040204" pitchFamily="34" charset="0"/>
                        </a:rPr>
                        <a:t> </a:t>
                      </a:r>
                      <a:r>
                        <a:rPr lang="da-DK" sz="900" b="0" i="0" baseline="0" dirty="0">
                          <a:latin typeface="Verdana"/>
                          <a:ea typeface="Verdana"/>
                          <a:cs typeface="Verdana" panose="020B0604030504040204" pitchFamily="34" charset="0"/>
                        </a:rPr>
                        <a:t>af </a:t>
                      </a:r>
                      <a:r>
                        <a:rPr lang="da-DK" sz="900" i="0" dirty="0">
                          <a:latin typeface="Verdana"/>
                          <a:ea typeface="Verdana"/>
                          <a:cs typeface="Verdana" panose="020B0604030504040204" pitchFamily="34" charset="0"/>
                        </a:rPr>
                        <a:t>Implementering og værdirealisering</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663910510"/>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CFA6D7BB-15C3-5FDB-924B-EAA2677A976F}"/>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3434380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Innovative aktiviteter (2)</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Evaluering og forbedring (4)</a:t>
            </a:r>
          </a:p>
        </p:txBody>
      </p:sp>
      <p:graphicFrame>
        <p:nvGraphicFramePr>
          <p:cNvPr id="2" name="Tabel 1"/>
          <p:cNvGraphicFramePr>
            <a:graphicFrameLocks noGrp="1"/>
          </p:cNvGraphicFramePr>
          <p:nvPr>
            <p:extLst>
              <p:ext uri="{D42A27DB-BD31-4B8C-83A1-F6EECF244321}">
                <p14:modId xmlns:p14="http://schemas.microsoft.com/office/powerpoint/2010/main" val="3227656926"/>
              </p:ext>
            </p:extLst>
          </p:nvPr>
        </p:nvGraphicFramePr>
        <p:xfrm>
          <a:off x="127590" y="877428"/>
          <a:ext cx="7886363" cy="399796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Design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monitoreres og måles på de forskellige niveauer (system-, portefølje- og initiativniveau), og hvilke indikatorer for innovationspræstation der anvendes og hvordan der analyseres og evalueres?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Værktøjer og metoder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anvendes </a:t>
                      </a:r>
                      <a:r>
                        <a:rPr lang="da-DK" sz="900" b="1" dirty="0">
                          <a:solidFill>
                            <a:schemeClr val="tx1"/>
                          </a:solidFill>
                          <a:latin typeface="Verdana"/>
                          <a:ea typeface="Verdana"/>
                          <a:cs typeface="Verdana" panose="020B0604030504040204" pitchFamily="34" charset="0"/>
                        </a:rPr>
                        <a:t>værktøjer og metoder </a:t>
                      </a:r>
                      <a:r>
                        <a:rPr lang="da-DK" sz="900" dirty="0">
                          <a:solidFill>
                            <a:schemeClr val="tx1"/>
                          </a:solidFill>
                          <a:latin typeface="Verdana"/>
                          <a:ea typeface="Verdana"/>
                          <a:cs typeface="Verdana" panose="020B0604030504040204" pitchFamily="34" charset="0"/>
                        </a:rPr>
                        <a:t>til overvågning, måling, analyse og evaluering de nye løsninger og innovationssystemets performance?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Ansvar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placering af </a:t>
                      </a:r>
                      <a:r>
                        <a:rPr lang="da-DK" sz="900" b="1" dirty="0">
                          <a:solidFill>
                            <a:schemeClr val="tx1"/>
                          </a:solidFill>
                          <a:latin typeface="Verdana"/>
                          <a:ea typeface="Verdana"/>
                          <a:cs typeface="Verdana" panose="020B0604030504040204" pitchFamily="34" charset="0"/>
                        </a:rPr>
                        <a:t>ansvar</a:t>
                      </a:r>
                      <a:r>
                        <a:rPr lang="da-DK" sz="900" dirty="0">
                          <a:solidFill>
                            <a:schemeClr val="tx1"/>
                          </a:solidFill>
                          <a:latin typeface="Verdana"/>
                          <a:ea typeface="Verdana"/>
                          <a:cs typeface="Verdana" panose="020B0604030504040204" pitchFamily="34" charset="0"/>
                        </a:rPr>
                        <a:t> for evaluering af de nye løsninger?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Anvendelse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a:t>
                      </a:r>
                      <a:r>
                        <a:rPr lang="da-DK" sz="900" b="1" dirty="0">
                          <a:solidFill>
                            <a:schemeClr val="tx1"/>
                          </a:solidFill>
                          <a:latin typeface="Verdana"/>
                          <a:ea typeface="Verdana"/>
                          <a:cs typeface="Verdana" panose="020B0604030504040204" pitchFamily="34" charset="0"/>
                        </a:rPr>
                        <a:t> anvendes/udnyttes</a:t>
                      </a:r>
                      <a:r>
                        <a:rPr lang="da-DK" sz="900" dirty="0">
                          <a:solidFill>
                            <a:schemeClr val="tx1"/>
                          </a:solidFill>
                          <a:latin typeface="Verdana"/>
                          <a:ea typeface="Verdana"/>
                          <a:cs typeface="Verdana" panose="020B0604030504040204" pitchFamily="34" charset="0"/>
                        </a:rPr>
                        <a:t> resultater fra evalueringen af de nye løsninger?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Opbevaring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a:t>
                      </a:r>
                      <a:r>
                        <a:rPr lang="da-DK" sz="900" b="1" dirty="0">
                          <a:solidFill>
                            <a:schemeClr val="tx1"/>
                          </a:solidFill>
                          <a:latin typeface="Verdana"/>
                          <a:ea typeface="Verdana"/>
                          <a:cs typeface="Verdana" panose="020B0604030504040204" pitchFamily="34" charset="0"/>
                        </a:rPr>
                        <a:t> opbevares</a:t>
                      </a:r>
                      <a:r>
                        <a:rPr lang="da-DK" sz="900" dirty="0">
                          <a:solidFill>
                            <a:schemeClr val="tx1"/>
                          </a:solidFill>
                          <a:latin typeface="Verdana"/>
                          <a:ea typeface="Verdana"/>
                          <a:cs typeface="Verdana" panose="020B0604030504040204" pitchFamily="34" charset="0"/>
                        </a:rPr>
                        <a:t> og </a:t>
                      </a:r>
                      <a:r>
                        <a:rPr lang="da-DK" sz="900" b="1" dirty="0">
                          <a:solidFill>
                            <a:schemeClr val="tx1"/>
                          </a:solidFill>
                          <a:latin typeface="Verdana"/>
                          <a:ea typeface="Verdana"/>
                          <a:cs typeface="Verdana" panose="020B0604030504040204" pitchFamily="34" charset="0"/>
                        </a:rPr>
                        <a:t>udbredes</a:t>
                      </a:r>
                      <a:r>
                        <a:rPr lang="da-DK" sz="900" dirty="0">
                          <a:solidFill>
                            <a:schemeClr val="tx1"/>
                          </a:solidFill>
                          <a:latin typeface="Verdana"/>
                          <a:ea typeface="Verdana"/>
                          <a:cs typeface="Verdana" panose="020B0604030504040204" pitchFamily="34" charset="0"/>
                        </a:rPr>
                        <a:t> evalueringsresultater, så relevante oplysninger er let tilgængelige for interessenter?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Forbedring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det kontinuerlige arbejde med at identificere og udvælge muligheder for </a:t>
                      </a:r>
                      <a:r>
                        <a:rPr lang="da-DK" sz="900" b="1" dirty="0">
                          <a:solidFill>
                            <a:schemeClr val="tx1"/>
                          </a:solidFill>
                          <a:latin typeface="Verdana"/>
                          <a:ea typeface="Verdana"/>
                          <a:cs typeface="Verdana" panose="020B0604030504040204" pitchFamily="34" charset="0"/>
                        </a:rPr>
                        <a:t>forbedringer</a:t>
                      </a:r>
                      <a:r>
                        <a:rPr lang="da-DK" sz="900" dirty="0">
                          <a:solidFill>
                            <a:schemeClr val="tx1"/>
                          </a:solidFill>
                          <a:latin typeface="Verdana"/>
                          <a:ea typeface="Verdana"/>
                          <a:cs typeface="Verdana" panose="020B0604030504040204" pitchFamily="34" charset="0"/>
                        </a:rPr>
                        <a:t> og implementere eventuelle nødvendige handlinger og ændringer?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Evaluering og forbedring?</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2934831411"/>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A6AD64EA-250B-F6A8-C51E-746A6FD83172}"/>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2440848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Innovationsstøtte (3)</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Ressourcer (1)</a:t>
            </a:r>
          </a:p>
        </p:txBody>
      </p:sp>
      <p:graphicFrame>
        <p:nvGraphicFramePr>
          <p:cNvPr id="2" name="Tabel 1"/>
          <p:cNvGraphicFramePr>
            <a:graphicFrameLocks noGrp="1"/>
          </p:cNvGraphicFramePr>
          <p:nvPr>
            <p:extLst>
              <p:ext uri="{D42A27DB-BD31-4B8C-83A1-F6EECF244321}">
                <p14:modId xmlns:p14="http://schemas.microsoft.com/office/powerpoint/2010/main" val="2556505464"/>
              </p:ext>
            </p:extLst>
          </p:nvPr>
        </p:nvGraphicFramePr>
        <p:xfrm>
          <a:off x="127590" y="877428"/>
          <a:ext cx="7886363" cy="440436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rPr>
                        <a:t>Spørgsmål</a:t>
                      </a:r>
                      <a:endParaRPr lang="da-DK"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Ressourcer og rammer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er de nødvendige, dedikerede </a:t>
                      </a:r>
                      <a:r>
                        <a:rPr lang="da-DK" sz="900" b="1" dirty="0">
                          <a:solidFill>
                            <a:schemeClr val="tx1"/>
                          </a:solidFill>
                          <a:latin typeface="Verdana"/>
                          <a:ea typeface="Verdana"/>
                          <a:cs typeface="Verdana" panose="020B0604030504040204" pitchFamily="34" charset="0"/>
                        </a:rPr>
                        <a:t>ressourcer og rammer </a:t>
                      </a:r>
                      <a:r>
                        <a:rPr lang="da-DK" sz="900" dirty="0">
                          <a:solidFill>
                            <a:schemeClr val="tx1"/>
                          </a:solidFill>
                          <a:latin typeface="Verdana"/>
                          <a:ea typeface="Verdana"/>
                          <a:cs typeface="Verdana" panose="020B0604030504040204" pitchFamily="34" charset="0"/>
                        </a:rPr>
                        <a:t>generelt til rådighed for at kunne realisere innovationsstrategien?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493058">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Profiler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 </a:t>
                      </a:r>
                      <a:r>
                        <a:rPr lang="da-DK" sz="900" b="1" i="0" dirty="0">
                          <a:solidFill>
                            <a:schemeClr val="tx1"/>
                          </a:solidFill>
                          <a:latin typeface="Verdana"/>
                          <a:ea typeface="Verdana"/>
                          <a:cs typeface="Verdana" panose="020B0604030504040204" pitchFamily="34" charset="0"/>
                        </a:rPr>
                        <a:t>innovationskritiske profiler </a:t>
                      </a:r>
                      <a:r>
                        <a:rPr lang="da-DK" sz="900" b="0" i="0" dirty="0">
                          <a:solidFill>
                            <a:schemeClr val="tx1"/>
                          </a:solidFill>
                          <a:latin typeface="Verdana"/>
                          <a:ea typeface="Verdana"/>
                          <a:cs typeface="Verdana" panose="020B0604030504040204" pitchFamily="34" charset="0"/>
                        </a:rPr>
                        <a:t>placeret</a:t>
                      </a:r>
                      <a:r>
                        <a:rPr lang="da-DK" sz="900" b="1" i="0" dirty="0">
                          <a:solidFill>
                            <a:schemeClr val="tx1"/>
                          </a:solidFill>
                          <a:latin typeface="Verdana"/>
                          <a:ea typeface="Verdana"/>
                          <a:cs typeface="Verdana" panose="020B0604030504040204" pitchFamily="34" charset="0"/>
                        </a:rPr>
                        <a:t> </a:t>
                      </a:r>
                      <a:r>
                        <a:rPr lang="da-DK" sz="900" dirty="0">
                          <a:solidFill>
                            <a:schemeClr val="tx1"/>
                          </a:solidFill>
                          <a:latin typeface="Verdana"/>
                          <a:ea typeface="Verdana"/>
                          <a:cs typeface="Verdana" panose="020B0604030504040204" pitchFamily="34" charset="0"/>
                        </a:rPr>
                        <a:t>i organisationen, herunder om de er placeret de rette steder med de rammer, vilkår og incitamenter, der er nødvendige?</a:t>
                      </a:r>
                      <a:endParaRPr lang="da-DK"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Tid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prioritering af </a:t>
                      </a:r>
                      <a:r>
                        <a:rPr lang="da-DK" sz="900" b="1" dirty="0">
                          <a:solidFill>
                            <a:schemeClr val="tx1"/>
                          </a:solidFill>
                          <a:latin typeface="Verdana"/>
                          <a:ea typeface="Verdana"/>
                          <a:cs typeface="Verdana" panose="020B0604030504040204" pitchFamily="34" charset="0"/>
                        </a:rPr>
                        <a:t>arbejdstid</a:t>
                      </a:r>
                      <a:r>
                        <a:rPr lang="da-DK" sz="900" dirty="0">
                          <a:solidFill>
                            <a:schemeClr val="tx1"/>
                          </a:solidFill>
                          <a:latin typeface="Verdana"/>
                          <a:ea typeface="Verdana"/>
                          <a:cs typeface="Verdana" panose="020B0604030504040204" pitchFamily="34" charset="0"/>
                        </a:rPr>
                        <a:t> til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Viden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anvendes </a:t>
                      </a:r>
                      <a:r>
                        <a:rPr lang="da-DK" sz="900" b="1" dirty="0">
                          <a:solidFill>
                            <a:schemeClr val="tx1"/>
                          </a:solidFill>
                          <a:latin typeface="Verdana"/>
                          <a:ea typeface="Verdana"/>
                          <a:cs typeface="Verdana" panose="020B0604030504040204" pitchFamily="34" charset="0"/>
                        </a:rPr>
                        <a:t>viden</a:t>
                      </a:r>
                      <a:r>
                        <a:rPr lang="da-DK" sz="900" dirty="0">
                          <a:solidFill>
                            <a:schemeClr val="tx1"/>
                          </a:solidFill>
                          <a:latin typeface="Verdana"/>
                          <a:ea typeface="Verdana"/>
                          <a:cs typeface="Verdana" panose="020B0604030504040204" pitchFamily="34" charset="0"/>
                        </a:rPr>
                        <a:t> (indfange, opbygge, dele, analysere, udnytte), og hvordan understøtter de primære kilder til viden?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Finansiering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 </a:t>
                      </a:r>
                      <a:r>
                        <a:rPr lang="da-DK" sz="900" b="1" dirty="0">
                          <a:solidFill>
                            <a:schemeClr val="tx1"/>
                          </a:solidFill>
                          <a:latin typeface="Verdana"/>
                          <a:ea typeface="Verdana"/>
                          <a:cs typeface="Verdana" panose="020B0604030504040204" pitchFamily="34" charset="0"/>
                        </a:rPr>
                        <a:t>finansielle </a:t>
                      </a:r>
                      <a:r>
                        <a:rPr lang="da-DK" sz="900" dirty="0">
                          <a:solidFill>
                            <a:schemeClr val="tx1"/>
                          </a:solidFill>
                          <a:latin typeface="Verdana"/>
                          <a:ea typeface="Verdana"/>
                          <a:cs typeface="Verdana" panose="020B0604030504040204" pitchFamily="34" charset="0"/>
                        </a:rPr>
                        <a:t>ressourcer</a:t>
                      </a:r>
                      <a:r>
                        <a:rPr lang="da-DK" sz="900" b="1" dirty="0">
                          <a:solidFill>
                            <a:schemeClr val="tx1"/>
                          </a:solidFill>
                          <a:latin typeface="Verdana"/>
                          <a:ea typeface="Verdana"/>
                          <a:cs typeface="Verdana" panose="020B0604030504040204" pitchFamily="34" charset="0"/>
                        </a:rPr>
                        <a:t> </a:t>
                      </a:r>
                      <a:r>
                        <a:rPr lang="da-DK" sz="900" dirty="0">
                          <a:solidFill>
                            <a:schemeClr val="tx1"/>
                          </a:solidFill>
                          <a:latin typeface="Verdana"/>
                          <a:ea typeface="Verdana"/>
                          <a:cs typeface="Verdana" panose="020B0604030504040204" pitchFamily="34" charset="0"/>
                        </a:rPr>
                        <a:t>(internt og eksternt), og hvordan styres de (investeringsprincipper, balancering) og dedikeres til de forskellige faser i faser i innovationsprocessen (behovsafdækning, udvikling, implementering, skalering)?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Infrastruktur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den fysiske og virtuelle </a:t>
                      </a:r>
                      <a:r>
                        <a:rPr lang="da-DK" sz="900" b="0" dirty="0">
                          <a:solidFill>
                            <a:schemeClr val="tx1"/>
                          </a:solidFill>
                          <a:latin typeface="Verdana"/>
                          <a:ea typeface="Verdana"/>
                          <a:cs typeface="Verdana" panose="020B0604030504040204" pitchFamily="34" charset="0"/>
                        </a:rPr>
                        <a:t>infrastruktur, herunder</a:t>
                      </a:r>
                      <a:r>
                        <a:rPr lang="da-DK" sz="900" dirty="0">
                          <a:solidFill>
                            <a:schemeClr val="tx1"/>
                          </a:solidFill>
                          <a:latin typeface="Verdana"/>
                          <a:ea typeface="Verdana"/>
                          <a:cs typeface="Verdana" panose="020B0604030504040204" pitchFamily="34" charset="0"/>
                        </a:rPr>
                        <a:t> 1) Faciliteter/laboratorier, kreative miljøer, </a:t>
                      </a:r>
                      <a:r>
                        <a:rPr lang="da-DK" sz="900" dirty="0" err="1">
                          <a:solidFill>
                            <a:schemeClr val="tx1"/>
                          </a:solidFill>
                          <a:latin typeface="Verdana"/>
                          <a:ea typeface="Verdana"/>
                          <a:cs typeface="Verdana" panose="020B0604030504040204" pitchFamily="34" charset="0"/>
                        </a:rPr>
                        <a:t>maker</a:t>
                      </a:r>
                      <a:r>
                        <a:rPr lang="da-DK" sz="900" dirty="0">
                          <a:solidFill>
                            <a:schemeClr val="tx1"/>
                          </a:solidFill>
                          <a:latin typeface="Verdana"/>
                          <a:ea typeface="Verdana"/>
                          <a:cs typeface="Verdana" panose="020B0604030504040204" pitchFamily="34" charset="0"/>
                        </a:rPr>
                        <a:t> </a:t>
                      </a:r>
                      <a:r>
                        <a:rPr lang="da-DK" sz="900" dirty="0" err="1">
                          <a:solidFill>
                            <a:schemeClr val="tx1"/>
                          </a:solidFill>
                          <a:latin typeface="Verdana"/>
                          <a:ea typeface="Verdana"/>
                          <a:cs typeface="Verdana" panose="020B0604030504040204" pitchFamily="34" charset="0"/>
                        </a:rPr>
                        <a:t>spaces</a:t>
                      </a:r>
                      <a:r>
                        <a:rPr lang="da-DK" sz="900" dirty="0">
                          <a:solidFill>
                            <a:schemeClr val="tx1"/>
                          </a:solidFill>
                          <a:latin typeface="Verdana"/>
                          <a:ea typeface="Verdana"/>
                          <a:cs typeface="Verdana" panose="020B0604030504040204" pitchFamily="34" charset="0"/>
                        </a:rPr>
                        <a:t>, simuleringsmiljøer, </a:t>
                      </a:r>
                      <a:r>
                        <a:rPr lang="da-DK" sz="900" dirty="0" err="1">
                          <a:solidFill>
                            <a:schemeClr val="tx1"/>
                          </a:solidFill>
                          <a:latin typeface="Verdana"/>
                          <a:ea typeface="Verdana"/>
                          <a:cs typeface="Verdana" panose="020B0604030504040204" pitchFamily="34" charset="0"/>
                        </a:rPr>
                        <a:t>living</a:t>
                      </a:r>
                      <a:r>
                        <a:rPr lang="da-DK" sz="900" dirty="0">
                          <a:solidFill>
                            <a:schemeClr val="tx1"/>
                          </a:solidFill>
                          <a:latin typeface="Verdana"/>
                          <a:ea typeface="Verdana"/>
                          <a:cs typeface="Verdana" panose="020B0604030504040204" pitchFamily="34" charset="0"/>
                        </a:rPr>
                        <a:t> labs, 2) Forsknings- og simuleringsudstyr, fysiske værktøjer, software, metoder, ny teknologi, 3) Transportressourcer, 4) IT til samarbejde, idéer, porteføljer, indsigt, projekter mv. 5) Netværk)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Hvad er 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Ressourcer?</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2741576178"/>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91E3AA5C-9449-A22B-CC8F-7C95D386CD2F}"/>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2754857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Innovationsstøtte (3)</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Kompetencer (2)</a:t>
            </a:r>
          </a:p>
        </p:txBody>
      </p:sp>
      <p:graphicFrame>
        <p:nvGraphicFramePr>
          <p:cNvPr id="2" name="Tabel 1"/>
          <p:cNvGraphicFramePr>
            <a:graphicFrameLocks noGrp="1"/>
          </p:cNvGraphicFramePr>
          <p:nvPr>
            <p:extLst>
              <p:ext uri="{D42A27DB-BD31-4B8C-83A1-F6EECF244321}">
                <p14:modId xmlns:p14="http://schemas.microsoft.com/office/powerpoint/2010/main" val="537007624"/>
              </p:ext>
            </p:extLst>
          </p:nvPr>
        </p:nvGraphicFramePr>
        <p:xfrm>
          <a:off x="127590" y="877428"/>
          <a:ext cx="7886363" cy="375920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Kompetencer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Besidder ledere og medarbejdere de rette </a:t>
                      </a:r>
                      <a:r>
                        <a:rPr lang="da-DK" sz="900" b="1" i="0" dirty="0">
                          <a:solidFill>
                            <a:schemeClr val="tx1"/>
                          </a:solidFill>
                          <a:latin typeface="Verdana"/>
                          <a:ea typeface="Verdana"/>
                          <a:cs typeface="Verdana" panose="020B0604030504040204" pitchFamily="34" charset="0"/>
                        </a:rPr>
                        <a:t>innovationskompetencer</a:t>
                      </a:r>
                      <a:r>
                        <a:rPr lang="da-DK" sz="900" dirty="0">
                          <a:solidFill>
                            <a:schemeClr val="tx1"/>
                          </a:solidFill>
                          <a:latin typeface="Verdana"/>
                          <a:ea typeface="Verdana"/>
                          <a:cs typeface="Verdana" panose="020B0604030504040204" pitchFamily="34" charset="0"/>
                        </a:rPr>
                        <a:t>. (F.eks. i forhold til: 1) generalist- og specialistroller, 2) de forskellige faser i innovationsprocessen, 3) ansvar og opgaver i organisationen)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Vedligeholdelse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den samlede indsats for at </a:t>
                      </a:r>
                      <a:r>
                        <a:rPr lang="da-DK" sz="900" b="1" i="0" dirty="0">
                          <a:solidFill>
                            <a:schemeClr val="tx1"/>
                          </a:solidFill>
                          <a:latin typeface="Verdana"/>
                          <a:ea typeface="Verdana"/>
                          <a:cs typeface="Verdana" panose="020B0604030504040204" pitchFamily="34" charset="0"/>
                        </a:rPr>
                        <a:t>vedligeholde</a:t>
                      </a:r>
                      <a:r>
                        <a:rPr lang="da-DK" sz="900" dirty="0">
                          <a:solidFill>
                            <a:schemeClr val="tx1"/>
                          </a:solidFill>
                          <a:latin typeface="Verdana"/>
                          <a:ea typeface="Verdana"/>
                          <a:cs typeface="Verdana" panose="020B0604030504040204" pitchFamily="34" charset="0"/>
                        </a:rPr>
                        <a:t> ledere og medarbejderes innovationskompetencer (f.eks. planlægning af uddannelse, træning, mentorskab mv.)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Samarbejder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etablering af </a:t>
                      </a:r>
                      <a:r>
                        <a:rPr lang="da-DK" sz="900" b="1" dirty="0">
                          <a:solidFill>
                            <a:schemeClr val="tx1"/>
                          </a:solidFill>
                          <a:latin typeface="Verdana"/>
                          <a:ea typeface="Verdana"/>
                          <a:cs typeface="Verdana" panose="020B0604030504040204" pitchFamily="34" charset="0"/>
                        </a:rPr>
                        <a:t>forbindelser og samarbejder </a:t>
                      </a:r>
                      <a:r>
                        <a:rPr lang="da-DK" sz="900" dirty="0">
                          <a:solidFill>
                            <a:schemeClr val="tx1"/>
                          </a:solidFill>
                          <a:latin typeface="Verdana"/>
                          <a:ea typeface="Verdana"/>
                          <a:cs typeface="Verdana" panose="020B0604030504040204" pitchFamily="34" charset="0"/>
                        </a:rPr>
                        <a:t>mellem medarbejdere med forskellige kompetencer, så organisationens samlede kompetencer udnyttes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916295084"/>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Indhentning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identificering og </a:t>
                      </a:r>
                      <a:r>
                        <a:rPr lang="da-DK" sz="900" b="1" dirty="0">
                          <a:solidFill>
                            <a:schemeClr val="tx1"/>
                          </a:solidFill>
                          <a:latin typeface="Verdana"/>
                          <a:ea typeface="Verdana"/>
                          <a:cs typeface="Verdana" panose="020B0604030504040204" pitchFamily="34" charset="0"/>
                        </a:rPr>
                        <a:t>indhentning </a:t>
                      </a:r>
                      <a:r>
                        <a:rPr lang="da-DK" sz="900" dirty="0">
                          <a:solidFill>
                            <a:schemeClr val="tx1"/>
                          </a:solidFill>
                          <a:latin typeface="Verdana"/>
                          <a:ea typeface="Verdana"/>
                          <a:cs typeface="Verdana" panose="020B0604030504040204" pitchFamily="34" charset="0"/>
                        </a:rPr>
                        <a:t>af eksterne kompetencer til at supplere de interne kompetencer (f.eks. fra </a:t>
                      </a:r>
                      <a:r>
                        <a:rPr lang="da-DK" sz="900" dirty="0" err="1">
                          <a:solidFill>
                            <a:schemeClr val="tx1"/>
                          </a:solidFill>
                          <a:latin typeface="Verdana"/>
                          <a:ea typeface="Verdana"/>
                          <a:cs typeface="Verdana" panose="020B0604030504040204" pitchFamily="34" charset="0"/>
                        </a:rPr>
                        <a:t>vidensinstitutioner</a:t>
                      </a:r>
                      <a:r>
                        <a:rPr lang="da-DK" sz="900" dirty="0">
                          <a:solidFill>
                            <a:schemeClr val="tx1"/>
                          </a:solidFill>
                          <a:latin typeface="Verdana"/>
                          <a:ea typeface="Verdana"/>
                          <a:cs typeface="Verdana" panose="020B0604030504040204" pitchFamily="34" charset="0"/>
                        </a:rPr>
                        <a:t>, private konsulenter, samarbejdspartnere mv.)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Dokumentation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 monitorering og </a:t>
                      </a:r>
                      <a:r>
                        <a:rPr lang="da-DK" sz="900" b="1">
                          <a:solidFill>
                            <a:schemeClr val="tx1"/>
                          </a:solidFill>
                          <a:latin typeface="Verdana"/>
                          <a:ea typeface="Verdana"/>
                          <a:cs typeface="Verdana" panose="020B0604030504040204" pitchFamily="34" charset="0"/>
                        </a:rPr>
                        <a:t>dokumentation </a:t>
                      </a:r>
                      <a:r>
                        <a:rPr lang="da-DK" sz="900" dirty="0">
                          <a:solidFill>
                            <a:schemeClr val="tx1"/>
                          </a:solidFill>
                          <a:latin typeface="Verdana"/>
                          <a:ea typeface="Verdana"/>
                          <a:cs typeface="Verdana" panose="020B0604030504040204" pitchFamily="34" charset="0"/>
                        </a:rPr>
                        <a:t>af organisationens </a:t>
                      </a:r>
                      <a:r>
                        <a:rPr lang="da-DK" sz="900" b="0" i="0" dirty="0">
                          <a:solidFill>
                            <a:schemeClr val="tx1"/>
                          </a:solidFill>
                          <a:latin typeface="Verdana"/>
                          <a:ea typeface="Verdana"/>
                          <a:cs typeface="Verdana" panose="020B0604030504040204" pitchFamily="34" charset="0"/>
                        </a:rPr>
                        <a:t>innovations</a:t>
                      </a:r>
                      <a:r>
                        <a:rPr lang="da-DK" sz="900" b="0" dirty="0">
                          <a:solidFill>
                            <a:schemeClr val="tx1"/>
                          </a:solidFill>
                          <a:latin typeface="Verdana"/>
                          <a:ea typeface="Verdana"/>
                          <a:cs typeface="Verdana" panose="020B0604030504040204" pitchFamily="34" charset="0"/>
                        </a:rPr>
                        <a:t>kompetencer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Kompetencer?</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2372657531"/>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B0E5F92B-2355-8713-C46A-A6A6E81670DD}"/>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1567301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Innovationsstøtte (3)</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Værktøjer og metoder (3)</a:t>
            </a:r>
          </a:p>
        </p:txBody>
      </p:sp>
      <p:graphicFrame>
        <p:nvGraphicFramePr>
          <p:cNvPr id="2" name="Tabel 1"/>
          <p:cNvGraphicFramePr>
            <a:graphicFrameLocks noGrp="1"/>
          </p:cNvGraphicFramePr>
          <p:nvPr>
            <p:extLst>
              <p:ext uri="{D42A27DB-BD31-4B8C-83A1-F6EECF244321}">
                <p14:modId xmlns:p14="http://schemas.microsoft.com/office/powerpoint/2010/main" val="999731779"/>
              </p:ext>
            </p:extLst>
          </p:nvPr>
        </p:nvGraphicFramePr>
        <p:xfrm>
          <a:off x="127590" y="877428"/>
          <a:ext cx="7886363" cy="436880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Værktøjer og metoder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Har organisationen de nødvendige </a:t>
                      </a:r>
                      <a:r>
                        <a:rPr lang="da-DK" sz="900" b="1" dirty="0">
                          <a:solidFill>
                            <a:schemeClr val="tx1"/>
                          </a:solidFill>
                          <a:latin typeface="Verdana"/>
                          <a:ea typeface="Verdana"/>
                          <a:cs typeface="Verdana" panose="020B0604030504040204" pitchFamily="34" charset="0"/>
                        </a:rPr>
                        <a:t>værktøjer og metoder </a:t>
                      </a:r>
                      <a:r>
                        <a:rPr lang="da-DK" sz="900" b="0" dirty="0">
                          <a:solidFill>
                            <a:schemeClr val="tx1"/>
                          </a:solidFill>
                          <a:latin typeface="Verdana"/>
                          <a:ea typeface="Verdana"/>
                          <a:cs typeface="Verdana" panose="020B0604030504040204" pitchFamily="34" charset="0"/>
                        </a:rPr>
                        <a:t>til at </a:t>
                      </a:r>
                      <a:r>
                        <a:rPr lang="da-DK" sz="900" dirty="0">
                          <a:solidFill>
                            <a:schemeClr val="tx1"/>
                          </a:solidFill>
                          <a:latin typeface="Verdana"/>
                          <a:ea typeface="Verdana"/>
                          <a:cs typeface="Verdana" panose="020B0604030504040204" pitchFamily="34" charset="0"/>
                        </a:rPr>
                        <a:t>understøtte realisering af innovationsstrategien?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Typer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 kombinationen af </a:t>
                      </a:r>
                      <a:r>
                        <a:rPr lang="da-DK" sz="900" b="1" dirty="0">
                          <a:solidFill>
                            <a:schemeClr val="tx1"/>
                          </a:solidFill>
                          <a:latin typeface="Verdana"/>
                          <a:ea typeface="Verdana"/>
                          <a:cs typeface="Verdana" panose="020B0604030504040204" pitchFamily="34" charset="0"/>
                        </a:rPr>
                        <a:t>typer</a:t>
                      </a:r>
                      <a:r>
                        <a:rPr lang="da-DK" sz="900" dirty="0">
                          <a:solidFill>
                            <a:schemeClr val="tx1"/>
                          </a:solidFill>
                          <a:latin typeface="Verdana"/>
                          <a:ea typeface="Verdana"/>
                          <a:cs typeface="Verdana" panose="020B0604030504040204" pitchFamily="34" charset="0"/>
                        </a:rPr>
                        <a:t> af værktøjer og metoder (f.eks. beskrivende, deltagerorienterede, udfordrende, analytiske og kommunikative), til at støtte de forskellige typer af innovationsaktiviteter i de enkelte faser?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Former og formater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kombinationen af </a:t>
                      </a:r>
                      <a:r>
                        <a:rPr lang="da-DK" sz="900" b="1" dirty="0">
                          <a:solidFill>
                            <a:schemeClr val="tx1"/>
                          </a:solidFill>
                          <a:latin typeface="Verdana"/>
                          <a:ea typeface="Verdana"/>
                          <a:cs typeface="Verdana" panose="020B0604030504040204" pitchFamily="34" charset="0"/>
                        </a:rPr>
                        <a:t>formater </a:t>
                      </a:r>
                      <a:r>
                        <a:rPr lang="da-DK" sz="900" dirty="0">
                          <a:solidFill>
                            <a:schemeClr val="tx1"/>
                          </a:solidFill>
                          <a:latin typeface="Verdana"/>
                          <a:ea typeface="Verdana"/>
                          <a:cs typeface="Verdana" panose="020B0604030504040204" pitchFamily="34" charset="0"/>
                        </a:rPr>
                        <a:t>af værktøjer og metoder (vejledning, instruktion, spil, skabelon, præsentation, video, software og hardware) til at støtte de forskellige typer af innovationsaktiviteter i de enkelte faser?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solidFill>
                            <a:schemeClr val="tx1"/>
                          </a:solidFill>
                          <a:latin typeface="Verdana" panose="020B0604030504040204" pitchFamily="34" charset="0"/>
                          <a:ea typeface="Verdana" panose="020B0604030504040204" pitchFamily="34" charset="0"/>
                          <a:cs typeface="Verdana" panose="020B0604030504040204" pitchFamily="34" charset="0"/>
                        </a:rPr>
                        <a:t>Kanaler og platforme </a:t>
                      </a: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anvendes </a:t>
                      </a:r>
                      <a:r>
                        <a:rPr lang="da-DK" sz="900" b="1" dirty="0">
                          <a:solidFill>
                            <a:schemeClr val="tx1"/>
                          </a:solidFill>
                          <a:latin typeface="Verdana"/>
                          <a:ea typeface="Verdana"/>
                          <a:cs typeface="Verdana" panose="020B0604030504040204" pitchFamily="34" charset="0"/>
                        </a:rPr>
                        <a:t>kanaler og platforme</a:t>
                      </a:r>
                      <a:r>
                        <a:rPr lang="da-DK" sz="900" dirty="0">
                          <a:solidFill>
                            <a:schemeClr val="tx1"/>
                          </a:solidFill>
                          <a:latin typeface="Verdana"/>
                          <a:ea typeface="Verdana"/>
                          <a:cs typeface="Verdana" panose="020B0604030504040204" pitchFamily="34" charset="0"/>
                        </a:rPr>
                        <a:t> til at stille </a:t>
                      </a:r>
                      <a:r>
                        <a:rPr lang="da-DK" sz="900" b="0" dirty="0">
                          <a:solidFill>
                            <a:schemeClr val="tx1"/>
                          </a:solidFill>
                          <a:latin typeface="Verdana"/>
                          <a:ea typeface="Verdana"/>
                          <a:cs typeface="Verdana" panose="020B0604030504040204" pitchFamily="34" charset="0"/>
                        </a:rPr>
                        <a:t>værktøjer og metoder til rådighed for de målgruppen i de enkelte faser?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Vedligehold og opdatering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a:t>
                      </a:r>
                      <a:r>
                        <a:rPr lang="da-DK" sz="900" b="1" dirty="0">
                          <a:solidFill>
                            <a:schemeClr val="tx1"/>
                          </a:solidFill>
                          <a:latin typeface="Verdana"/>
                          <a:ea typeface="Verdana"/>
                          <a:cs typeface="Verdana" panose="020B0604030504040204" pitchFamily="34" charset="0"/>
                        </a:rPr>
                        <a:t> vedligeholdes og opdateres</a:t>
                      </a:r>
                      <a:r>
                        <a:rPr lang="da-DK" sz="900" dirty="0">
                          <a:solidFill>
                            <a:schemeClr val="tx1"/>
                          </a:solidFill>
                          <a:latin typeface="Verdana"/>
                          <a:ea typeface="Verdana"/>
                          <a:cs typeface="Verdana" panose="020B0604030504040204" pitchFamily="34" charset="0"/>
                        </a:rPr>
                        <a:t> </a:t>
                      </a:r>
                      <a:r>
                        <a:rPr lang="da-DK" sz="900" b="0" dirty="0">
                          <a:solidFill>
                            <a:schemeClr val="tx1"/>
                          </a:solidFill>
                          <a:latin typeface="Verdana"/>
                          <a:ea typeface="Verdana"/>
                          <a:cs typeface="Verdana" panose="020B0604030504040204" pitchFamily="34" charset="0"/>
                        </a:rPr>
                        <a:t>værktøjer og metoder?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859441971"/>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Adgang og træning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 </a:t>
                      </a:r>
                      <a:r>
                        <a:rPr lang="da-DK" sz="900" b="1" dirty="0">
                          <a:solidFill>
                            <a:schemeClr val="tx1"/>
                          </a:solidFill>
                          <a:latin typeface="Verdana"/>
                          <a:ea typeface="Verdana"/>
                          <a:cs typeface="Verdana" panose="020B0604030504040204" pitchFamily="34" charset="0"/>
                        </a:rPr>
                        <a:t>oplæring og træning </a:t>
                      </a:r>
                      <a:r>
                        <a:rPr lang="da-DK" sz="900" dirty="0">
                          <a:solidFill>
                            <a:schemeClr val="tx1"/>
                          </a:solidFill>
                          <a:latin typeface="Verdana"/>
                          <a:ea typeface="Verdana"/>
                          <a:cs typeface="Verdana" panose="020B0604030504040204" pitchFamily="34" charset="0"/>
                        </a:rPr>
                        <a:t>i de tilgængelige værktøjer og metoder?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204437580"/>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Værktøjer og metoder?</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1792910662"/>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DE8A9D19-7177-2FD2-633D-A7C6C2344550}"/>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523868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Innovationsstøtte (3)</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IPR og aftaler (4)</a:t>
            </a:r>
          </a:p>
        </p:txBody>
      </p:sp>
      <p:graphicFrame>
        <p:nvGraphicFramePr>
          <p:cNvPr id="2" name="Tabel 1"/>
          <p:cNvGraphicFramePr>
            <a:graphicFrameLocks noGrp="1"/>
          </p:cNvGraphicFramePr>
          <p:nvPr>
            <p:extLst>
              <p:ext uri="{D42A27DB-BD31-4B8C-83A1-F6EECF244321}">
                <p14:modId xmlns:p14="http://schemas.microsoft.com/office/powerpoint/2010/main" val="108903625"/>
              </p:ext>
            </p:extLst>
          </p:nvPr>
        </p:nvGraphicFramePr>
        <p:xfrm>
          <a:off x="127590" y="877428"/>
          <a:ext cx="7886363" cy="447548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Generelt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håndteres </a:t>
                      </a:r>
                      <a:r>
                        <a:rPr lang="da-DK" sz="900" b="1" dirty="0">
                          <a:solidFill>
                            <a:schemeClr val="tx1"/>
                          </a:solidFill>
                          <a:latin typeface="Verdana"/>
                          <a:ea typeface="Verdana"/>
                          <a:cs typeface="Verdana" panose="020B0604030504040204" pitchFamily="34" charset="0"/>
                        </a:rPr>
                        <a:t>intellektuel ejendomsret </a:t>
                      </a:r>
                      <a:r>
                        <a:rPr lang="da-DK" sz="900" dirty="0">
                          <a:solidFill>
                            <a:schemeClr val="tx1"/>
                          </a:solidFill>
                          <a:latin typeface="Verdana"/>
                          <a:ea typeface="Verdana"/>
                          <a:cs typeface="Verdana" panose="020B0604030504040204" pitchFamily="34" charset="0"/>
                        </a:rPr>
                        <a:t>(IPR) og indgåelse af aftaler, og hvordan sikres overensstemmelse med innovationsstrategien?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Anvendelse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a:t>
                      </a:r>
                      <a:r>
                        <a:rPr lang="da-DK" sz="900" b="1" dirty="0">
                          <a:solidFill>
                            <a:schemeClr val="tx1"/>
                          </a:solidFill>
                          <a:latin typeface="Verdana"/>
                          <a:ea typeface="Verdana"/>
                          <a:cs typeface="Verdana" panose="020B0604030504040204" pitchFamily="34" charset="0"/>
                        </a:rPr>
                        <a:t>anvendes</a:t>
                      </a:r>
                      <a:r>
                        <a:rPr lang="da-DK" sz="900" dirty="0">
                          <a:solidFill>
                            <a:schemeClr val="tx1"/>
                          </a:solidFill>
                          <a:latin typeface="Verdana"/>
                          <a:ea typeface="Verdana"/>
                          <a:cs typeface="Verdana" panose="020B0604030504040204" pitchFamily="34" charset="0"/>
                        </a:rPr>
                        <a:t> </a:t>
                      </a:r>
                      <a:r>
                        <a:rPr lang="da-DK" sz="900" b="0" dirty="0">
                          <a:solidFill>
                            <a:schemeClr val="tx1"/>
                          </a:solidFill>
                          <a:latin typeface="Verdana"/>
                          <a:ea typeface="Verdana"/>
                          <a:cs typeface="Verdana" panose="020B0604030504040204" pitchFamily="34" charset="0"/>
                        </a:rPr>
                        <a:t>aftaler og kontrakter </a:t>
                      </a:r>
                      <a:r>
                        <a:rPr lang="da-DK" sz="900" dirty="0">
                          <a:solidFill>
                            <a:schemeClr val="tx1"/>
                          </a:solidFill>
                          <a:latin typeface="Verdana"/>
                          <a:ea typeface="Verdana"/>
                          <a:cs typeface="Verdana" panose="020B0604030504040204" pitchFamily="34" charset="0"/>
                        </a:rPr>
                        <a:t>med eksterne parter til at fremme og understøtte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Udvælgelser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 </a:t>
                      </a:r>
                      <a:r>
                        <a:rPr lang="da-DK" sz="900" b="1" dirty="0">
                          <a:solidFill>
                            <a:schemeClr val="tx1"/>
                          </a:solidFill>
                          <a:latin typeface="Verdana"/>
                          <a:ea typeface="Verdana"/>
                          <a:cs typeface="Verdana" panose="020B0604030504040204" pitchFamily="34" charset="0"/>
                        </a:rPr>
                        <a:t>udvælgelse</a:t>
                      </a:r>
                      <a:r>
                        <a:rPr lang="da-DK" sz="900" b="0" dirty="0">
                          <a:solidFill>
                            <a:schemeClr val="tx1"/>
                          </a:solidFill>
                          <a:latin typeface="Verdana"/>
                          <a:ea typeface="Verdana"/>
                          <a:cs typeface="Verdana" panose="020B0604030504040204" pitchFamily="34" charset="0"/>
                        </a:rPr>
                        <a:t> af hvilke </a:t>
                      </a:r>
                      <a:r>
                        <a:rPr lang="da-DK" sz="900" dirty="0">
                          <a:solidFill>
                            <a:schemeClr val="tx1"/>
                          </a:solidFill>
                          <a:latin typeface="Verdana"/>
                          <a:ea typeface="Verdana"/>
                          <a:cs typeface="Verdana" panose="020B0604030504040204" pitchFamily="34" charset="0"/>
                        </a:rPr>
                        <a:t>intellektuelle ejendomsrettigheder, der skal beskyttes, og hvornår, hvordan og hvor de vil blive beskyttet?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Oversigt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Er der etableret og sikret vedligeholdelse af </a:t>
                      </a:r>
                      <a:r>
                        <a:rPr lang="da-DK" sz="900" b="1" dirty="0">
                          <a:solidFill>
                            <a:schemeClr val="tx1"/>
                          </a:solidFill>
                          <a:latin typeface="Verdana"/>
                          <a:ea typeface="Verdana"/>
                          <a:cs typeface="Verdana" panose="020B0604030504040204" pitchFamily="34" charset="0"/>
                        </a:rPr>
                        <a:t>oversigt</a:t>
                      </a:r>
                      <a:r>
                        <a:rPr lang="da-DK" sz="900" dirty="0">
                          <a:solidFill>
                            <a:schemeClr val="tx1"/>
                          </a:solidFill>
                          <a:latin typeface="Verdana"/>
                          <a:ea typeface="Verdana"/>
                          <a:cs typeface="Verdana" panose="020B0604030504040204" pitchFamily="34" charset="0"/>
                        </a:rPr>
                        <a:t> over organisationens intellektuelle aktiver?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Processer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 </a:t>
                      </a:r>
                      <a:r>
                        <a:rPr lang="da-DK" sz="900" b="1" dirty="0">
                          <a:solidFill>
                            <a:schemeClr val="tx1"/>
                          </a:solidFill>
                          <a:latin typeface="Verdana"/>
                          <a:ea typeface="Verdana"/>
                          <a:cs typeface="Verdana" panose="020B0604030504040204" pitchFamily="34" charset="0"/>
                        </a:rPr>
                        <a:t>processerne</a:t>
                      </a:r>
                      <a:r>
                        <a:rPr lang="da-DK" sz="900" b="0" dirty="0">
                          <a:solidFill>
                            <a:schemeClr val="tx1"/>
                          </a:solidFill>
                          <a:latin typeface="Verdana"/>
                          <a:ea typeface="Verdana"/>
                          <a:cs typeface="Verdana" panose="020B0604030504040204" pitchFamily="34" charset="0"/>
                        </a:rPr>
                        <a:t>,</a:t>
                      </a:r>
                      <a:r>
                        <a:rPr lang="da-DK" sz="900" dirty="0">
                          <a:solidFill>
                            <a:schemeClr val="tx1"/>
                          </a:solidFill>
                          <a:latin typeface="Verdana"/>
                          <a:ea typeface="Verdana"/>
                          <a:cs typeface="Verdana" panose="020B0604030504040204" pitchFamily="34" charset="0"/>
                        </a:rPr>
                        <a:t> der håndterer intellektuel ejendomsret og afklarer ejerskabet i forhold til eksterne partnere i samarbejdsinitiativer om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Realisering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 </a:t>
                      </a:r>
                      <a:r>
                        <a:rPr lang="da-DK" sz="900" b="1" dirty="0">
                          <a:solidFill>
                            <a:schemeClr val="tx1"/>
                          </a:solidFill>
                          <a:latin typeface="Verdana"/>
                          <a:ea typeface="Verdana"/>
                          <a:cs typeface="Verdana" panose="020B0604030504040204" pitchFamily="34" charset="0"/>
                        </a:rPr>
                        <a:t>realisering </a:t>
                      </a:r>
                      <a:r>
                        <a:rPr lang="da-DK" sz="900" dirty="0">
                          <a:solidFill>
                            <a:schemeClr val="tx1"/>
                          </a:solidFill>
                          <a:latin typeface="Verdana"/>
                          <a:ea typeface="Verdana"/>
                          <a:cs typeface="Verdana" panose="020B0604030504040204" pitchFamily="34" charset="0"/>
                        </a:rPr>
                        <a:t>af </a:t>
                      </a:r>
                      <a:r>
                        <a:rPr lang="da-DK" sz="900" b="0" dirty="0">
                          <a:solidFill>
                            <a:schemeClr val="tx1"/>
                          </a:solidFill>
                          <a:latin typeface="Verdana"/>
                          <a:ea typeface="Verdana"/>
                          <a:cs typeface="Verdana" panose="020B0604030504040204" pitchFamily="34" charset="0"/>
                        </a:rPr>
                        <a:t>værdi </a:t>
                      </a:r>
                      <a:r>
                        <a:rPr lang="da-DK" sz="900" dirty="0">
                          <a:solidFill>
                            <a:schemeClr val="tx1"/>
                          </a:solidFill>
                          <a:latin typeface="Verdana"/>
                          <a:ea typeface="Verdana"/>
                          <a:cs typeface="Verdana" panose="020B0604030504040204" pitchFamily="34" charset="0"/>
                        </a:rPr>
                        <a:t>fra intellektuel ejendomsret (licensering, salg og samarbejdspartnerskaber)?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Opmærksomhed og bevidsthed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den organisatoriske </a:t>
                      </a:r>
                      <a:r>
                        <a:rPr lang="da-DK" sz="900" b="1" dirty="0">
                          <a:solidFill>
                            <a:schemeClr val="tx1"/>
                          </a:solidFill>
                          <a:latin typeface="Verdana"/>
                          <a:ea typeface="Verdana"/>
                          <a:cs typeface="Verdana" panose="020B0604030504040204" pitchFamily="34" charset="0"/>
                        </a:rPr>
                        <a:t>opmærksomhed </a:t>
                      </a:r>
                      <a:r>
                        <a:rPr lang="da-DK" sz="900" b="0" dirty="0">
                          <a:solidFill>
                            <a:schemeClr val="tx1"/>
                          </a:solidFill>
                          <a:latin typeface="Verdana"/>
                          <a:ea typeface="Verdana"/>
                          <a:cs typeface="Verdana" panose="020B0604030504040204" pitchFamily="34" charset="0"/>
                        </a:rPr>
                        <a:t>på</a:t>
                      </a:r>
                      <a:r>
                        <a:rPr lang="da-DK" sz="900" b="1" dirty="0">
                          <a:solidFill>
                            <a:schemeClr val="tx1"/>
                          </a:solidFill>
                          <a:latin typeface="Verdana"/>
                          <a:ea typeface="Verdana"/>
                          <a:cs typeface="Verdana" panose="020B0604030504040204" pitchFamily="34" charset="0"/>
                        </a:rPr>
                        <a:t> </a:t>
                      </a:r>
                      <a:r>
                        <a:rPr lang="da-DK" sz="900" dirty="0">
                          <a:solidFill>
                            <a:schemeClr val="tx1"/>
                          </a:solidFill>
                          <a:latin typeface="Verdana"/>
                          <a:ea typeface="Verdana"/>
                          <a:cs typeface="Verdana" panose="020B0604030504040204" pitchFamily="34" charset="0"/>
                        </a:rPr>
                        <a:t>og </a:t>
                      </a:r>
                      <a:r>
                        <a:rPr lang="da-DK" sz="900" b="1" dirty="0">
                          <a:solidFill>
                            <a:schemeClr val="tx1"/>
                          </a:solidFill>
                          <a:latin typeface="Verdana"/>
                          <a:ea typeface="Verdana"/>
                          <a:cs typeface="Verdana" panose="020B0604030504040204" pitchFamily="34" charset="0"/>
                        </a:rPr>
                        <a:t>bevidsthed </a:t>
                      </a:r>
                      <a:r>
                        <a:rPr lang="da-DK" sz="900" dirty="0">
                          <a:solidFill>
                            <a:schemeClr val="tx1"/>
                          </a:solidFill>
                          <a:latin typeface="Verdana"/>
                          <a:ea typeface="Verdana"/>
                          <a:cs typeface="Verdana" panose="020B0604030504040204" pitchFamily="34" charset="0"/>
                        </a:rPr>
                        <a:t>om tilgangen til intellektuel ejendomsret?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737875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Krænkelser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overvågning og håndtering af IPR-relaterede </a:t>
                      </a:r>
                      <a:r>
                        <a:rPr lang="da-DK" sz="900" b="1" dirty="0">
                          <a:solidFill>
                            <a:schemeClr val="tx1"/>
                          </a:solidFill>
                          <a:latin typeface="Verdana"/>
                          <a:ea typeface="Verdana"/>
                          <a:cs typeface="Verdana" panose="020B0604030504040204" pitchFamily="34" charset="0"/>
                        </a:rPr>
                        <a:t>krænkelser?</a:t>
                      </a:r>
                      <a:endParaRPr lang="da-DK" sz="90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215052234"/>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IPR og aftaler?</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2224239223"/>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BAFEEE39-F379-63AF-14F0-1E9403B0B965}"/>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1977088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Samspil og partnerskaber (4)</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Bidrag fra økosystemet (1)</a:t>
            </a:r>
          </a:p>
        </p:txBody>
      </p:sp>
      <p:graphicFrame>
        <p:nvGraphicFramePr>
          <p:cNvPr id="2" name="Tabel 1"/>
          <p:cNvGraphicFramePr>
            <a:graphicFrameLocks noGrp="1"/>
          </p:cNvGraphicFramePr>
          <p:nvPr>
            <p:extLst>
              <p:ext uri="{D42A27DB-BD31-4B8C-83A1-F6EECF244321}">
                <p14:modId xmlns:p14="http://schemas.microsoft.com/office/powerpoint/2010/main" val="3916060368"/>
              </p:ext>
            </p:extLst>
          </p:nvPr>
        </p:nvGraphicFramePr>
        <p:xfrm>
          <a:off x="127590" y="877428"/>
          <a:ext cx="7886363" cy="436880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Afsøgning og vurdering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a:t>
                      </a:r>
                      <a:r>
                        <a:rPr lang="da-DK" sz="900" b="1" i="0" u="none" strike="noStrike" noProof="0" dirty="0">
                          <a:solidFill>
                            <a:schemeClr val="tx1"/>
                          </a:solidFill>
                          <a:latin typeface="Verdana"/>
                        </a:rPr>
                        <a:t>afsøges, vurderes og behandles</a:t>
                      </a:r>
                      <a:r>
                        <a:rPr lang="da-DK" sz="900" dirty="0">
                          <a:solidFill>
                            <a:schemeClr val="tx1"/>
                          </a:solidFill>
                          <a:latin typeface="Verdana"/>
                          <a:ea typeface="Verdana"/>
                          <a:cs typeface="Verdana" panose="020B0604030504040204" pitchFamily="34" charset="0"/>
                        </a:rPr>
                        <a:t> bidrag fra de forskellige økosystemer inden for sundhedsinnovation?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Fagområder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udnyttes mulighed for bidrag fra forskellige </a:t>
                      </a:r>
                      <a:r>
                        <a:rPr lang="da-DK" sz="900" b="1" dirty="0">
                          <a:solidFill>
                            <a:schemeClr val="tx1"/>
                          </a:solidFill>
                          <a:latin typeface="Verdana"/>
                          <a:ea typeface="Verdana"/>
                          <a:cs typeface="Verdana" panose="020B0604030504040204" pitchFamily="34" charset="0"/>
                        </a:rPr>
                        <a:t>fagområder </a:t>
                      </a:r>
                      <a:r>
                        <a:rPr lang="da-DK" sz="900" dirty="0">
                          <a:solidFill>
                            <a:schemeClr val="tx1"/>
                          </a:solidFill>
                          <a:latin typeface="Verdana"/>
                          <a:ea typeface="Verdana"/>
                          <a:cs typeface="Verdana" panose="020B0604030504040204" pitchFamily="34" charset="0"/>
                        </a:rPr>
                        <a:t>(videnskabelige, teknologiske, juridiske, politiske, miljømæssige, sociale mv.)?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Geografier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udnyttes mulighed for bidrag fra forskellige </a:t>
                      </a:r>
                      <a:r>
                        <a:rPr lang="da-DK" sz="900" b="1" dirty="0">
                          <a:solidFill>
                            <a:schemeClr val="tx1"/>
                          </a:solidFill>
                          <a:latin typeface="Verdana"/>
                          <a:ea typeface="Verdana"/>
                          <a:cs typeface="Verdana" panose="020B0604030504040204" pitchFamily="34" charset="0"/>
                        </a:rPr>
                        <a:t>geografier</a:t>
                      </a:r>
                      <a:r>
                        <a:rPr lang="da-DK" sz="900" dirty="0">
                          <a:solidFill>
                            <a:schemeClr val="tx1"/>
                          </a:solidFill>
                          <a:latin typeface="Verdana"/>
                          <a:ea typeface="Verdana"/>
                          <a:cs typeface="Verdana" panose="020B0604030504040204" pitchFamily="34" charset="0"/>
                        </a:rPr>
                        <a:t> (internationalt, nationalt, regionalt, lokalt)?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87157833"/>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Sektorer og aktørtyper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udnyttes mulighed for bidrag fra forskellige </a:t>
                      </a:r>
                      <a:r>
                        <a:rPr lang="da-DK" sz="900" b="1" dirty="0">
                          <a:solidFill>
                            <a:schemeClr val="tx1"/>
                          </a:solidFill>
                          <a:latin typeface="Verdana"/>
                          <a:ea typeface="Verdana"/>
                          <a:cs typeface="Verdana" panose="020B0604030504040204" pitchFamily="34" charset="0"/>
                        </a:rPr>
                        <a:t>sektorer og typer af aktører og interessenter </a:t>
                      </a:r>
                      <a:r>
                        <a:rPr lang="da-DK" sz="900" dirty="0">
                          <a:solidFill>
                            <a:schemeClr val="tx1"/>
                          </a:solidFill>
                          <a:latin typeface="Verdana"/>
                          <a:ea typeface="Verdana"/>
                          <a:cs typeface="Verdana" panose="020B0604030504040204" pitchFamily="34" charset="0"/>
                        </a:rPr>
                        <a:t>(borgere, virksomheder, uddannelses- og forskningsinstitutioner, innovationsaktører, interesseorganisationer, mv.)?</a:t>
                      </a:r>
                      <a:endParaRPr lang="da-DK"/>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Interaktionsformater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anvendes forskellige </a:t>
                      </a:r>
                      <a:r>
                        <a:rPr lang="da-DK" sz="900" b="1" dirty="0">
                          <a:solidFill>
                            <a:schemeClr val="tx1"/>
                          </a:solidFill>
                          <a:latin typeface="Verdana"/>
                          <a:ea typeface="Verdana"/>
                          <a:cs typeface="Verdana" panose="020B0604030504040204" pitchFamily="34" charset="0"/>
                        </a:rPr>
                        <a:t>interaktionsformater</a:t>
                      </a:r>
                      <a:r>
                        <a:rPr lang="da-DK" sz="900" dirty="0">
                          <a:solidFill>
                            <a:schemeClr val="tx1"/>
                          </a:solidFill>
                          <a:latin typeface="Verdana"/>
                          <a:ea typeface="Verdana"/>
                          <a:cs typeface="Verdana" panose="020B0604030504040204" pitchFamily="34" charset="0"/>
                        </a:rPr>
                        <a:t> i afsøgning, vurdering og behandling af bidrag fra økosystemer (f.eks. 1-1, dialogfora, netværk, samarbejder, partnerskaber mv.)?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Opmærksomhed og bevidsthed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den organisatoriske </a:t>
                      </a:r>
                      <a:r>
                        <a:rPr lang="da-DK" sz="900" b="1" dirty="0">
                          <a:solidFill>
                            <a:schemeClr val="tx1"/>
                          </a:solidFill>
                          <a:latin typeface="Verdana"/>
                          <a:ea typeface="Verdana"/>
                          <a:cs typeface="Verdana" panose="020B0604030504040204" pitchFamily="34" charset="0"/>
                        </a:rPr>
                        <a:t>opmærksomhed </a:t>
                      </a:r>
                      <a:r>
                        <a:rPr lang="da-DK" sz="900" dirty="0">
                          <a:solidFill>
                            <a:schemeClr val="tx1"/>
                          </a:solidFill>
                          <a:latin typeface="Verdana"/>
                          <a:ea typeface="Verdana"/>
                          <a:cs typeface="Verdana" panose="020B0604030504040204" pitchFamily="34" charset="0"/>
                        </a:rPr>
                        <a:t>og </a:t>
                      </a:r>
                      <a:r>
                        <a:rPr lang="da-DK" sz="900" b="1" dirty="0">
                          <a:solidFill>
                            <a:schemeClr val="tx1"/>
                          </a:solidFill>
                          <a:latin typeface="Verdana"/>
                          <a:ea typeface="Verdana"/>
                          <a:cs typeface="Verdana" panose="020B0604030504040204" pitchFamily="34" charset="0"/>
                        </a:rPr>
                        <a:t>bevidsthed </a:t>
                      </a:r>
                      <a:r>
                        <a:rPr lang="da-DK" sz="900" dirty="0">
                          <a:solidFill>
                            <a:schemeClr val="tx1"/>
                          </a:solidFill>
                          <a:latin typeface="Verdana"/>
                          <a:ea typeface="Verdana"/>
                          <a:cs typeface="Verdana" panose="020B0604030504040204" pitchFamily="34" charset="0"/>
                        </a:rPr>
                        <a:t>om muligheder for bidrag fra forskellige økosystemer inden for sundhedsinnovation?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98131258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Dokumentation og videndeling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 </a:t>
                      </a:r>
                      <a:r>
                        <a:rPr lang="da-DK" sz="900" b="1" dirty="0">
                          <a:solidFill>
                            <a:schemeClr val="tx1"/>
                          </a:solidFill>
                          <a:latin typeface="Verdana"/>
                          <a:ea typeface="Verdana"/>
                          <a:cs typeface="Verdana" panose="020B0604030504040204" pitchFamily="34" charset="0"/>
                        </a:rPr>
                        <a:t>dokumentation og videndeling</a:t>
                      </a:r>
                      <a:r>
                        <a:rPr lang="da-DK" sz="900" dirty="0">
                          <a:solidFill>
                            <a:schemeClr val="tx1"/>
                          </a:solidFill>
                          <a:latin typeface="Verdana"/>
                          <a:ea typeface="Verdana"/>
                          <a:cs typeface="Verdana" panose="020B0604030504040204" pitchFamily="34" charset="0"/>
                        </a:rPr>
                        <a:t> om organisationens interaktioner med aktører i økosystemet og eventuelle output herfra?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Bidrag fra økosystemet?</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1828293316"/>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FFBBD406-25CB-2E69-0DC9-BF9296262EA9}"/>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2529802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Samspil og partnerskaber (4)</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Bidrag til økosystemet (2)</a:t>
            </a:r>
          </a:p>
        </p:txBody>
      </p:sp>
      <p:graphicFrame>
        <p:nvGraphicFramePr>
          <p:cNvPr id="2" name="Tabel 1"/>
          <p:cNvGraphicFramePr>
            <a:graphicFrameLocks noGrp="1"/>
          </p:cNvGraphicFramePr>
          <p:nvPr>
            <p:extLst>
              <p:ext uri="{D42A27DB-BD31-4B8C-83A1-F6EECF244321}">
                <p14:modId xmlns:p14="http://schemas.microsoft.com/office/powerpoint/2010/main" val="2111005731"/>
              </p:ext>
            </p:extLst>
          </p:nvPr>
        </p:nvGraphicFramePr>
        <p:xfrm>
          <a:off x="127590" y="877428"/>
          <a:ext cx="7886363" cy="399796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Generelt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a:ea typeface="Verdana"/>
                          <a:cs typeface="Verdana" panose="020B0604030504040204" pitchFamily="34" charset="0"/>
                        </a:rPr>
                        <a:t>Hvordan </a:t>
                      </a:r>
                      <a:r>
                        <a:rPr lang="da-DK" sz="900" b="1" i="0" u="none" strike="noStrike" noProof="0" dirty="0">
                          <a:solidFill>
                            <a:schemeClr val="tx1"/>
                          </a:solidFill>
                          <a:latin typeface="Verdana"/>
                        </a:rPr>
                        <a:t>identificeres, vurderes, prioriteres og realiseres</a:t>
                      </a:r>
                      <a:r>
                        <a:rPr lang="da-DK" sz="900" dirty="0">
                          <a:solidFill>
                            <a:schemeClr val="tx1"/>
                          </a:solidFill>
                          <a:latin typeface="Verdana"/>
                          <a:ea typeface="Verdana"/>
                          <a:cs typeface="Verdana" panose="020B0604030504040204" pitchFamily="34" charset="0"/>
                        </a:rPr>
                        <a:t> muligheder for at bidrage til de forskellige økosystemer inden for sundhedsinnovation?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Investering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t>
                      </a:r>
                      <a:r>
                        <a:rPr lang="da-DK" sz="900" b="1" dirty="0">
                          <a:solidFill>
                            <a:schemeClr val="tx1"/>
                          </a:solidFill>
                          <a:latin typeface="Verdana"/>
                          <a:ea typeface="Verdana"/>
                          <a:cs typeface="Verdana" panose="020B0604030504040204" pitchFamily="34" charset="0"/>
                        </a:rPr>
                        <a:t>investeres</a:t>
                      </a:r>
                      <a:r>
                        <a:rPr lang="da-DK" sz="900" dirty="0">
                          <a:solidFill>
                            <a:schemeClr val="tx1"/>
                          </a:solidFill>
                          <a:latin typeface="Verdana"/>
                          <a:ea typeface="Verdana"/>
                          <a:cs typeface="Verdana" panose="020B0604030504040204" pitchFamily="34" charset="0"/>
                        </a:rPr>
                        <a:t> der i forskellige økosystemer inden for sundhedsinnovation (f.eks. tid, økonomisk kapital, social kapital, ekspertviden, kompetencer, indsigter)?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Udvælgelse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a:t>
                      </a:r>
                      <a:r>
                        <a:rPr lang="da-DK" sz="900" b="1" dirty="0">
                          <a:solidFill>
                            <a:schemeClr val="tx1"/>
                          </a:solidFill>
                          <a:latin typeface="Verdana"/>
                          <a:ea typeface="Verdana"/>
                          <a:cs typeface="Verdana" panose="020B0604030504040204" pitchFamily="34" charset="0"/>
                        </a:rPr>
                        <a:t>udvælges</a:t>
                      </a:r>
                      <a:r>
                        <a:rPr lang="da-DK" sz="900" dirty="0">
                          <a:solidFill>
                            <a:schemeClr val="tx1"/>
                          </a:solidFill>
                          <a:latin typeface="Verdana"/>
                          <a:ea typeface="Verdana"/>
                          <a:cs typeface="Verdana" panose="020B0604030504040204" pitchFamily="34" charset="0"/>
                        </a:rPr>
                        <a:t>, hvilke økosystemer inden for sundhedsinnovation der bidrages til (internationalt, nationalt, regionalt, lokalt)?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91987254"/>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Indsigt og forståelse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giver økosystemer </a:t>
                      </a:r>
                      <a:r>
                        <a:rPr lang="da-DK" sz="900" b="1" dirty="0">
                          <a:solidFill>
                            <a:schemeClr val="tx1"/>
                          </a:solidFill>
                          <a:latin typeface="Verdana"/>
                          <a:ea typeface="Verdana"/>
                          <a:cs typeface="Verdana" panose="020B0604030504040204" pitchFamily="34" charset="0"/>
                        </a:rPr>
                        <a:t>indsigt og forståelse </a:t>
                      </a:r>
                      <a:r>
                        <a:rPr lang="da-DK" sz="900" b="0" dirty="0">
                          <a:solidFill>
                            <a:schemeClr val="tx1"/>
                          </a:solidFill>
                          <a:latin typeface="Verdana"/>
                          <a:ea typeface="Verdana"/>
                          <a:cs typeface="Verdana" panose="020B0604030504040204" pitchFamily="34" charset="0"/>
                        </a:rPr>
                        <a:t>for</a:t>
                      </a:r>
                      <a:r>
                        <a:rPr lang="da-DK" sz="900" dirty="0">
                          <a:solidFill>
                            <a:schemeClr val="tx1"/>
                          </a:solidFill>
                          <a:latin typeface="Verdana"/>
                          <a:ea typeface="Verdana"/>
                          <a:cs typeface="Verdana" panose="020B0604030504040204" pitchFamily="34" charset="0"/>
                        </a:rPr>
                        <a:t> organisationens behov, interesser og prioriteringer inden for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Opbygge og styrke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bidraget til at </a:t>
                      </a:r>
                      <a:r>
                        <a:rPr lang="da-DK" sz="900" b="1" dirty="0">
                          <a:solidFill>
                            <a:schemeClr val="tx1"/>
                          </a:solidFill>
                          <a:latin typeface="Verdana"/>
                          <a:ea typeface="Verdana"/>
                          <a:cs typeface="Verdana" panose="020B0604030504040204" pitchFamily="34" charset="0"/>
                        </a:rPr>
                        <a:t>opbygge og styrke </a:t>
                      </a:r>
                      <a:r>
                        <a:rPr lang="da-DK" sz="900" dirty="0">
                          <a:solidFill>
                            <a:schemeClr val="tx1"/>
                          </a:solidFill>
                          <a:latin typeface="Verdana"/>
                          <a:ea typeface="Verdana"/>
                          <a:cs typeface="Verdana" panose="020B0604030504040204" pitchFamily="34" charset="0"/>
                        </a:rPr>
                        <a:t>økosystemer gennem tiltag og initiativer, der </a:t>
                      </a:r>
                      <a:r>
                        <a:rPr lang="da-DK" sz="900" b="0" dirty="0">
                          <a:solidFill>
                            <a:schemeClr val="tx1"/>
                          </a:solidFill>
                          <a:latin typeface="Verdana"/>
                          <a:ea typeface="Verdana"/>
                          <a:cs typeface="Verdana" panose="020B0604030504040204" pitchFamily="34" charset="0"/>
                        </a:rPr>
                        <a:t>tiltrækker viden, ressourcer og kompetencer </a:t>
                      </a:r>
                      <a:r>
                        <a:rPr lang="da-DK" sz="900" dirty="0">
                          <a:solidFill>
                            <a:schemeClr val="tx1"/>
                          </a:solidFill>
                          <a:latin typeface="Verdana"/>
                          <a:ea typeface="Verdana"/>
                          <a:cs typeface="Verdana" panose="020B0604030504040204" pitchFamily="34" charset="0"/>
                        </a:rPr>
                        <a:t>til økosystemerne?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Borgerinvolvering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anvendes </a:t>
                      </a:r>
                      <a:r>
                        <a:rPr lang="da-DK" sz="900" b="1" dirty="0">
                          <a:solidFill>
                            <a:schemeClr val="tx1"/>
                          </a:solidFill>
                          <a:latin typeface="Verdana"/>
                          <a:ea typeface="Verdana"/>
                          <a:cs typeface="Verdana" panose="020B0604030504040204" pitchFamily="34" charset="0"/>
                        </a:rPr>
                        <a:t>borgerinvolvering</a:t>
                      </a:r>
                      <a:r>
                        <a:rPr lang="da-DK" sz="900" b="0" dirty="0">
                          <a:solidFill>
                            <a:schemeClr val="tx1"/>
                          </a:solidFill>
                          <a:latin typeface="Verdana"/>
                          <a:ea typeface="Verdana"/>
                          <a:cs typeface="Verdana" panose="020B0604030504040204" pitchFamily="34" charset="0"/>
                        </a:rPr>
                        <a:t>, herunder</a:t>
                      </a:r>
                      <a:r>
                        <a:rPr lang="da-DK" sz="900" dirty="0">
                          <a:solidFill>
                            <a:schemeClr val="tx1"/>
                          </a:solidFill>
                          <a:latin typeface="Verdana"/>
                          <a:ea typeface="Verdana"/>
                          <a:cs typeface="Verdana" panose="020B0604030504040204" pitchFamily="34" charset="0"/>
                        </a:rPr>
                        <a:t> opmærksomheden på </a:t>
                      </a:r>
                      <a:r>
                        <a:rPr lang="da-DK" sz="900" b="0" dirty="0">
                          <a:solidFill>
                            <a:schemeClr val="tx1"/>
                          </a:solidFill>
                          <a:latin typeface="Verdana"/>
                          <a:ea typeface="Verdana"/>
                          <a:cs typeface="Verdana" panose="020B0604030504040204" pitchFamily="34" charset="0"/>
                        </a:rPr>
                        <a:t>borgernes forudsætninger </a:t>
                      </a:r>
                      <a:r>
                        <a:rPr lang="da-DK" sz="900" dirty="0">
                          <a:solidFill>
                            <a:schemeClr val="tx1"/>
                          </a:solidFill>
                          <a:latin typeface="Verdana"/>
                          <a:ea typeface="Verdana"/>
                          <a:cs typeface="Verdana" panose="020B0604030504040204" pitchFamily="34" charset="0"/>
                        </a:rPr>
                        <a:t>for at kunne bidrage til sundhedsrelateret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Bidrag til økosystemet?</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713597367"/>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5CCC8BDB-4E5C-2726-7793-C2919E774568}"/>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462380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683396" y="285841"/>
            <a:ext cx="9071858" cy="553998"/>
          </a:xfrm>
          <a:prstGeom prst="rect">
            <a:avLst/>
          </a:prstGeom>
          <a:noFill/>
        </p:spPr>
        <p:txBody>
          <a:bodyPr wrap="square" rtlCol="0">
            <a:spAutoFit/>
          </a:bodyPr>
          <a:lstStyle/>
          <a:p>
            <a:r>
              <a:rPr lang="da-DK" sz="3000" b="1" dirty="0"/>
              <a:t>Hvordan bruges Innovationshuset?</a:t>
            </a:r>
          </a:p>
        </p:txBody>
      </p:sp>
      <p:pic>
        <p:nvPicPr>
          <p:cNvPr id="3" name="Billede 2">
            <a:extLst>
              <a:ext uri="{FF2B5EF4-FFF2-40B4-BE49-F238E27FC236}">
                <a16:creationId xmlns:a16="http://schemas.microsoft.com/office/drawing/2014/main" id="{E3B20C49-C8B4-A00F-8B2C-D793670D3414}"/>
              </a:ext>
            </a:extLst>
          </p:cNvPr>
          <p:cNvPicPr>
            <a:picLocks noChangeAspect="1"/>
          </p:cNvPicPr>
          <p:nvPr/>
        </p:nvPicPr>
        <p:blipFill>
          <a:blip r:embed="rId2"/>
          <a:stretch>
            <a:fillRect/>
          </a:stretch>
        </p:blipFill>
        <p:spPr>
          <a:xfrm>
            <a:off x="9613747" y="2381829"/>
            <a:ext cx="1187430" cy="590704"/>
          </a:xfrm>
          <a:prstGeom prst="rect">
            <a:avLst/>
          </a:prstGeom>
        </p:spPr>
      </p:pic>
      <p:sp>
        <p:nvSpPr>
          <p:cNvPr id="4" name="Rektangel: afrundede hjørner 3">
            <a:extLst>
              <a:ext uri="{FF2B5EF4-FFF2-40B4-BE49-F238E27FC236}">
                <a16:creationId xmlns:a16="http://schemas.microsoft.com/office/drawing/2014/main" id="{459EEED5-75E2-23D1-6A29-D5B58FA8213D}"/>
              </a:ext>
            </a:extLst>
          </p:cNvPr>
          <p:cNvSpPr/>
          <p:nvPr/>
        </p:nvSpPr>
        <p:spPr>
          <a:xfrm>
            <a:off x="804436" y="2203199"/>
            <a:ext cx="10906918" cy="944282"/>
          </a:xfrm>
          <a:prstGeom prst="roundRect">
            <a:avLst>
              <a:gd name="adj" fmla="val 12585"/>
            </a:avLst>
          </a:prstGeom>
          <a:noFill/>
          <a:ln w="25400">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t"/>
          <a:lstStyle/>
          <a:p>
            <a:r>
              <a:rPr lang="da-DK" sz="1200" b="1" dirty="0">
                <a:solidFill>
                  <a:schemeClr val="tx1"/>
                </a:solidFill>
                <a:latin typeface="Verdana" panose="020B0604030504040204" pitchFamily="34" charset="0"/>
                <a:ea typeface="Verdana" panose="020B0604030504040204" pitchFamily="34" charset="0"/>
              </a:rPr>
              <a:t>2: Find relevant område i Innovationshuset</a:t>
            </a:r>
          </a:p>
          <a:p>
            <a:r>
              <a:rPr lang="da-DK" sz="1200" dirty="0">
                <a:solidFill>
                  <a:schemeClr val="tx1"/>
                </a:solidFill>
                <a:latin typeface="Verdana" panose="020B0604030504040204" pitchFamily="34" charset="0"/>
                <a:ea typeface="Verdana" panose="020B0604030504040204" pitchFamily="34" charset="0"/>
              </a:rPr>
              <a:t>På slide 3-4 kan du danne dig overblik over elementerne i </a:t>
            </a:r>
          </a:p>
          <a:p>
            <a:r>
              <a:rPr lang="da-DK" sz="1200" dirty="0">
                <a:solidFill>
                  <a:schemeClr val="tx1"/>
                </a:solidFill>
                <a:latin typeface="Verdana" panose="020B0604030504040204" pitchFamily="34" charset="0"/>
                <a:ea typeface="Verdana" panose="020B0604030504040204" pitchFamily="34" charset="0"/>
              </a:rPr>
              <a:t>Innovationshuset og finde den/de overskrift(er) der vedrører </a:t>
            </a:r>
          </a:p>
          <a:p>
            <a:r>
              <a:rPr lang="da-DK" sz="1200" dirty="0">
                <a:solidFill>
                  <a:schemeClr val="tx1"/>
                </a:solidFill>
                <a:latin typeface="Verdana" panose="020B0604030504040204" pitchFamily="34" charset="0"/>
                <a:ea typeface="Verdana" panose="020B0604030504040204" pitchFamily="34" charset="0"/>
              </a:rPr>
              <a:t>den ledelsesopgave du står overfor.</a:t>
            </a:r>
          </a:p>
        </p:txBody>
      </p:sp>
      <p:pic>
        <p:nvPicPr>
          <p:cNvPr id="5" name="Billede 4">
            <a:extLst>
              <a:ext uri="{FF2B5EF4-FFF2-40B4-BE49-F238E27FC236}">
                <a16:creationId xmlns:a16="http://schemas.microsoft.com/office/drawing/2014/main" id="{92D30A73-470F-3825-D56A-A3C60C7657D8}"/>
              </a:ext>
            </a:extLst>
          </p:cNvPr>
          <p:cNvPicPr>
            <a:picLocks noChangeAspect="1"/>
          </p:cNvPicPr>
          <p:nvPr/>
        </p:nvPicPr>
        <p:blipFill>
          <a:blip r:embed="rId3"/>
          <a:stretch>
            <a:fillRect/>
          </a:stretch>
        </p:blipFill>
        <p:spPr>
          <a:xfrm>
            <a:off x="7903937" y="2373879"/>
            <a:ext cx="1187430" cy="590704"/>
          </a:xfrm>
          <a:prstGeom prst="rect">
            <a:avLst/>
          </a:prstGeom>
        </p:spPr>
      </p:pic>
      <p:cxnSp>
        <p:nvCxnSpPr>
          <p:cNvPr id="9" name="Lige pilforbindelse 8">
            <a:extLst>
              <a:ext uri="{FF2B5EF4-FFF2-40B4-BE49-F238E27FC236}">
                <a16:creationId xmlns:a16="http://schemas.microsoft.com/office/drawing/2014/main" id="{B13FACE3-0377-A786-D058-879B94FB2E8E}"/>
              </a:ext>
            </a:extLst>
          </p:cNvPr>
          <p:cNvCxnSpPr/>
          <p:nvPr/>
        </p:nvCxnSpPr>
        <p:spPr>
          <a:xfrm>
            <a:off x="9267094" y="2669231"/>
            <a:ext cx="246184"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Ellipse 9">
            <a:extLst>
              <a:ext uri="{FF2B5EF4-FFF2-40B4-BE49-F238E27FC236}">
                <a16:creationId xmlns:a16="http://schemas.microsoft.com/office/drawing/2014/main" id="{D1E732D5-5669-E5E5-3624-703A0892C02B}"/>
              </a:ext>
            </a:extLst>
          </p:cNvPr>
          <p:cNvSpPr/>
          <p:nvPr/>
        </p:nvSpPr>
        <p:spPr>
          <a:xfrm>
            <a:off x="7971757" y="2504355"/>
            <a:ext cx="504027" cy="117728"/>
          </a:xfrm>
          <a:prstGeom prst="ellipse">
            <a:avLst/>
          </a:prstGeom>
          <a:noFill/>
          <a:ln w="1905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2" name="Ellipse 11">
            <a:extLst>
              <a:ext uri="{FF2B5EF4-FFF2-40B4-BE49-F238E27FC236}">
                <a16:creationId xmlns:a16="http://schemas.microsoft.com/office/drawing/2014/main" id="{B9A69379-BFE2-4227-0031-38A3D1152CEF}"/>
              </a:ext>
            </a:extLst>
          </p:cNvPr>
          <p:cNvSpPr/>
          <p:nvPr/>
        </p:nvSpPr>
        <p:spPr>
          <a:xfrm>
            <a:off x="9902293" y="2540029"/>
            <a:ext cx="246685" cy="105808"/>
          </a:xfrm>
          <a:prstGeom prst="ellipse">
            <a:avLst/>
          </a:prstGeom>
          <a:noFill/>
          <a:ln w="1905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Tekstfelt 12">
            <a:extLst>
              <a:ext uri="{FF2B5EF4-FFF2-40B4-BE49-F238E27FC236}">
                <a16:creationId xmlns:a16="http://schemas.microsoft.com/office/drawing/2014/main" id="{FEA5F5D3-5415-94EC-9910-0146F0CCFD0D}"/>
              </a:ext>
            </a:extLst>
          </p:cNvPr>
          <p:cNvSpPr txBox="1"/>
          <p:nvPr/>
        </p:nvSpPr>
        <p:spPr>
          <a:xfrm>
            <a:off x="7381557" y="2569459"/>
            <a:ext cx="492443" cy="215444"/>
          </a:xfrm>
          <a:prstGeom prst="rect">
            <a:avLst/>
          </a:prstGeom>
          <a:noFill/>
        </p:spPr>
        <p:txBody>
          <a:bodyPr wrap="none" rtlCol="0">
            <a:spAutoFit/>
          </a:bodyPr>
          <a:lstStyle/>
          <a:p>
            <a:r>
              <a:rPr lang="da-DK" sz="800" i="1" dirty="0">
                <a:solidFill>
                  <a:schemeClr val="bg1">
                    <a:lumMod val="50000"/>
                  </a:schemeClr>
                </a:solidFill>
                <a:latin typeface="Verdana" panose="020B0604030504040204" pitchFamily="34" charset="0"/>
                <a:ea typeface="Verdana" panose="020B0604030504040204" pitchFamily="34" charset="0"/>
              </a:rPr>
              <a:t>F.eks.</a:t>
            </a:r>
          </a:p>
        </p:txBody>
      </p:sp>
      <p:sp>
        <p:nvSpPr>
          <p:cNvPr id="17" name="Rektangel: afrundede hjørner 16">
            <a:extLst>
              <a:ext uri="{FF2B5EF4-FFF2-40B4-BE49-F238E27FC236}">
                <a16:creationId xmlns:a16="http://schemas.microsoft.com/office/drawing/2014/main" id="{8A96181C-F89C-8F1B-AFF7-97BCED9FD4F8}"/>
              </a:ext>
            </a:extLst>
          </p:cNvPr>
          <p:cNvSpPr/>
          <p:nvPr/>
        </p:nvSpPr>
        <p:spPr>
          <a:xfrm>
            <a:off x="795551" y="1057534"/>
            <a:ext cx="10906918" cy="944282"/>
          </a:xfrm>
          <a:prstGeom prst="roundRect">
            <a:avLst>
              <a:gd name="adj" fmla="val 15113"/>
            </a:avLst>
          </a:prstGeom>
          <a:noFill/>
          <a:ln w="25400">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t"/>
          <a:lstStyle/>
          <a:p>
            <a:r>
              <a:rPr lang="da-DK" sz="1200" b="1" dirty="0">
                <a:solidFill>
                  <a:schemeClr val="tx1"/>
                </a:solidFill>
                <a:latin typeface="Verdana" panose="020B0604030504040204" pitchFamily="34" charset="0"/>
                <a:ea typeface="Verdana" panose="020B0604030504040204" pitchFamily="34" charset="0"/>
              </a:rPr>
              <a:t>1: Tag afsæt i din ledelsesopgave</a:t>
            </a:r>
          </a:p>
          <a:p>
            <a:r>
              <a:rPr lang="da-DK" sz="1200" dirty="0">
                <a:solidFill>
                  <a:schemeClr val="tx1"/>
                </a:solidFill>
                <a:latin typeface="Verdana" panose="020B0604030504040204" pitchFamily="34" charset="0"/>
                <a:ea typeface="Verdana" panose="020B0604030504040204" pitchFamily="34" charset="0"/>
              </a:rPr>
              <a:t>Det kan være relevant at kigge i Innovationshuset, hvis du står </a:t>
            </a:r>
          </a:p>
          <a:p>
            <a:r>
              <a:rPr lang="da-DK" sz="1200" dirty="0">
                <a:solidFill>
                  <a:schemeClr val="tx1"/>
                </a:solidFill>
                <a:latin typeface="Verdana" panose="020B0604030504040204" pitchFamily="34" charset="0"/>
                <a:ea typeface="Verdana" panose="020B0604030504040204" pitchFamily="34" charset="0"/>
              </a:rPr>
              <a:t>overfor en ledelsesopgave eller problemstilling, der vedrører </a:t>
            </a:r>
            <a:br>
              <a:rPr lang="da-DK" sz="1200" dirty="0">
                <a:solidFill>
                  <a:schemeClr val="tx1"/>
                </a:solidFill>
                <a:latin typeface="Verdana" panose="020B0604030504040204" pitchFamily="34" charset="0"/>
                <a:ea typeface="Verdana" panose="020B0604030504040204" pitchFamily="34" charset="0"/>
              </a:rPr>
            </a:br>
            <a:r>
              <a:rPr lang="da-DK" sz="1200" dirty="0">
                <a:solidFill>
                  <a:schemeClr val="tx1"/>
                </a:solidFill>
                <a:latin typeface="Verdana" panose="020B0604030504040204" pitchFamily="34" charset="0"/>
                <a:ea typeface="Verdana" panose="020B0604030504040204" pitchFamily="34" charset="0"/>
              </a:rPr>
              <a:t>organisering eller understøttelse af innovationsindsatsen i RM.</a:t>
            </a:r>
          </a:p>
        </p:txBody>
      </p:sp>
      <p:sp>
        <p:nvSpPr>
          <p:cNvPr id="18" name="Rektangel: afrundede hjørner 17">
            <a:extLst>
              <a:ext uri="{FF2B5EF4-FFF2-40B4-BE49-F238E27FC236}">
                <a16:creationId xmlns:a16="http://schemas.microsoft.com/office/drawing/2014/main" id="{7E3EAD47-7798-F066-258C-251F2BC50578}"/>
              </a:ext>
            </a:extLst>
          </p:cNvPr>
          <p:cNvSpPr/>
          <p:nvPr/>
        </p:nvSpPr>
        <p:spPr>
          <a:xfrm>
            <a:off x="795551" y="3326111"/>
            <a:ext cx="10906918" cy="944282"/>
          </a:xfrm>
          <a:prstGeom prst="roundRect">
            <a:avLst>
              <a:gd name="adj" fmla="val 15113"/>
            </a:avLst>
          </a:prstGeom>
          <a:noFill/>
          <a:ln w="25400">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t"/>
          <a:lstStyle/>
          <a:p>
            <a:r>
              <a:rPr lang="da-DK" sz="1200" b="1" dirty="0">
                <a:solidFill>
                  <a:schemeClr val="tx1"/>
                </a:solidFill>
                <a:latin typeface="Verdana" panose="020B0604030504040204" pitchFamily="34" charset="0"/>
                <a:ea typeface="Verdana" panose="020B0604030504040204" pitchFamily="34" charset="0"/>
              </a:rPr>
              <a:t>3: Orienter dig i arkene</a:t>
            </a:r>
          </a:p>
          <a:p>
            <a:r>
              <a:rPr lang="da-DK" sz="1200" dirty="0">
                <a:solidFill>
                  <a:schemeClr val="tx1"/>
                </a:solidFill>
                <a:latin typeface="Verdana" panose="020B0604030504040204" pitchFamily="34" charset="0"/>
                <a:ea typeface="Verdana" panose="020B0604030504040204" pitchFamily="34" charset="0"/>
              </a:rPr>
              <a:t>Under hver overskrift i Innovationshuset er der udarbejdet et </a:t>
            </a:r>
            <a:br>
              <a:rPr lang="da-DK" sz="1200" dirty="0">
                <a:solidFill>
                  <a:schemeClr val="tx1"/>
                </a:solidFill>
                <a:latin typeface="Verdana" panose="020B0604030504040204" pitchFamily="34" charset="0"/>
                <a:ea typeface="Verdana" panose="020B0604030504040204" pitchFamily="34" charset="0"/>
              </a:rPr>
            </a:br>
            <a:r>
              <a:rPr lang="da-DK" sz="1200" dirty="0">
                <a:solidFill>
                  <a:schemeClr val="tx1"/>
                </a:solidFill>
                <a:latin typeface="Verdana" panose="020B0604030504040204" pitchFamily="34" charset="0"/>
                <a:ea typeface="Verdana" panose="020B0604030504040204" pitchFamily="34" charset="0"/>
              </a:rPr>
              <a:t>ark med indikatorer og forhold, der kan være relevante at overveje </a:t>
            </a:r>
            <a:br>
              <a:rPr lang="da-DK" sz="1200" dirty="0">
                <a:solidFill>
                  <a:schemeClr val="tx1"/>
                </a:solidFill>
                <a:latin typeface="Verdana" panose="020B0604030504040204" pitchFamily="34" charset="0"/>
                <a:ea typeface="Verdana" panose="020B0604030504040204" pitchFamily="34" charset="0"/>
              </a:rPr>
            </a:br>
            <a:r>
              <a:rPr lang="da-DK" sz="1200" dirty="0">
                <a:solidFill>
                  <a:schemeClr val="tx1"/>
                </a:solidFill>
                <a:latin typeface="Verdana" panose="020B0604030504040204" pitchFamily="34" charset="0"/>
                <a:ea typeface="Verdana" panose="020B0604030504040204" pitchFamily="34" charset="0"/>
              </a:rPr>
              <a:t>og drøfte i relation til den konkrete opgave.</a:t>
            </a:r>
          </a:p>
        </p:txBody>
      </p:sp>
      <p:pic>
        <p:nvPicPr>
          <p:cNvPr id="21" name="Billede 20">
            <a:extLst>
              <a:ext uri="{FF2B5EF4-FFF2-40B4-BE49-F238E27FC236}">
                <a16:creationId xmlns:a16="http://schemas.microsoft.com/office/drawing/2014/main" id="{96286BAC-B102-DB08-8D19-B3AF0B12050C}"/>
              </a:ext>
            </a:extLst>
          </p:cNvPr>
          <p:cNvPicPr>
            <a:picLocks noChangeAspect="1"/>
          </p:cNvPicPr>
          <p:nvPr/>
        </p:nvPicPr>
        <p:blipFill rotWithShape="1">
          <a:blip r:embed="rId4"/>
          <a:srcRect t="5385" b="5128"/>
          <a:stretch/>
        </p:blipFill>
        <p:spPr>
          <a:xfrm>
            <a:off x="8020186" y="3543438"/>
            <a:ext cx="911195" cy="509627"/>
          </a:xfrm>
          <a:prstGeom prst="rect">
            <a:avLst/>
          </a:prstGeom>
        </p:spPr>
      </p:pic>
      <p:sp>
        <p:nvSpPr>
          <p:cNvPr id="24" name="Ellipse 23">
            <a:extLst>
              <a:ext uri="{FF2B5EF4-FFF2-40B4-BE49-F238E27FC236}">
                <a16:creationId xmlns:a16="http://schemas.microsoft.com/office/drawing/2014/main" id="{7C6D6899-1D3C-A928-1220-7B11D6DFDB04}"/>
              </a:ext>
            </a:extLst>
          </p:cNvPr>
          <p:cNvSpPr/>
          <p:nvPr/>
        </p:nvSpPr>
        <p:spPr>
          <a:xfrm>
            <a:off x="7956689" y="3604846"/>
            <a:ext cx="202573" cy="341532"/>
          </a:xfrm>
          <a:prstGeom prst="ellipse">
            <a:avLst/>
          </a:prstGeom>
          <a:noFill/>
          <a:ln w="1905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6" name="Rektangel: afrundede hjørner 25">
            <a:extLst>
              <a:ext uri="{FF2B5EF4-FFF2-40B4-BE49-F238E27FC236}">
                <a16:creationId xmlns:a16="http://schemas.microsoft.com/office/drawing/2014/main" id="{4499A078-E1D7-3106-A8F8-7D7E7794AD5B}"/>
              </a:ext>
            </a:extLst>
          </p:cNvPr>
          <p:cNvSpPr/>
          <p:nvPr/>
        </p:nvSpPr>
        <p:spPr>
          <a:xfrm>
            <a:off x="789691" y="4445666"/>
            <a:ext cx="10906918" cy="1541896"/>
          </a:xfrm>
          <a:prstGeom prst="roundRect">
            <a:avLst>
              <a:gd name="adj" fmla="val 8840"/>
            </a:avLst>
          </a:prstGeom>
          <a:noFill/>
          <a:ln w="25400">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t"/>
          <a:lstStyle/>
          <a:p>
            <a:r>
              <a:rPr lang="da-DK" sz="1200" b="1" dirty="0">
                <a:solidFill>
                  <a:schemeClr val="tx1"/>
                </a:solidFill>
                <a:latin typeface="Verdana" panose="020B0604030504040204" pitchFamily="34" charset="0"/>
                <a:ea typeface="Verdana" panose="020B0604030504040204" pitchFamily="34" charset="0"/>
              </a:rPr>
              <a:t>4: Brug arket som afsæt for selvevaluering</a:t>
            </a:r>
          </a:p>
          <a:p>
            <a:r>
              <a:rPr lang="da-DK" sz="1200" dirty="0">
                <a:solidFill>
                  <a:schemeClr val="tx1"/>
                </a:solidFill>
                <a:latin typeface="Verdana" panose="020B0604030504040204" pitchFamily="34" charset="0"/>
                <a:ea typeface="Verdana" panose="020B0604030504040204" pitchFamily="34" charset="0"/>
              </a:rPr>
              <a:t>Under de enkelte indikatorer er der en hjælpetekst, der er formuleret </a:t>
            </a:r>
            <a:br>
              <a:rPr lang="da-DK" sz="1200" dirty="0">
                <a:solidFill>
                  <a:schemeClr val="tx1"/>
                </a:solidFill>
                <a:latin typeface="Verdana" panose="020B0604030504040204" pitchFamily="34" charset="0"/>
                <a:ea typeface="Verdana" panose="020B0604030504040204" pitchFamily="34" charset="0"/>
              </a:rPr>
            </a:br>
            <a:r>
              <a:rPr lang="da-DK" sz="1200" dirty="0">
                <a:solidFill>
                  <a:schemeClr val="tx1"/>
                </a:solidFill>
                <a:latin typeface="Verdana" panose="020B0604030504040204" pitchFamily="34" charset="0"/>
                <a:ea typeface="Verdana" panose="020B0604030504040204" pitchFamily="34" charset="0"/>
              </a:rPr>
              <a:t>så den kan danne afsæt for en selvevaluering af den nuværende status. </a:t>
            </a:r>
          </a:p>
          <a:p>
            <a:r>
              <a:rPr lang="da-DK" sz="1200" dirty="0">
                <a:solidFill>
                  <a:schemeClr val="tx1"/>
                </a:solidFill>
                <a:latin typeface="Verdana" panose="020B0604030504040204" pitchFamily="34" charset="0"/>
                <a:ea typeface="Verdana" panose="020B0604030504040204" pitchFamily="34" charset="0"/>
              </a:rPr>
              <a:t>På denne måde kan du holde de forskellige indikatorer op mod hinanden </a:t>
            </a:r>
          </a:p>
          <a:p>
            <a:r>
              <a:rPr lang="da-DK" sz="1200" dirty="0">
                <a:solidFill>
                  <a:schemeClr val="tx1"/>
                </a:solidFill>
                <a:latin typeface="Verdana" panose="020B0604030504040204" pitchFamily="34" charset="0"/>
                <a:ea typeface="Verdana" panose="020B0604030504040204" pitchFamily="34" charset="0"/>
              </a:rPr>
              <a:t>og danne dig et indtryk af, om der er beslægtede problemstillinger eller </a:t>
            </a:r>
            <a:br>
              <a:rPr lang="da-DK" sz="1200" dirty="0">
                <a:solidFill>
                  <a:schemeClr val="tx1"/>
                </a:solidFill>
                <a:latin typeface="Verdana" panose="020B0604030504040204" pitchFamily="34" charset="0"/>
                <a:ea typeface="Verdana" panose="020B0604030504040204" pitchFamily="34" charset="0"/>
              </a:rPr>
            </a:br>
            <a:r>
              <a:rPr lang="da-DK" sz="1200" dirty="0">
                <a:solidFill>
                  <a:schemeClr val="tx1"/>
                </a:solidFill>
                <a:latin typeface="Verdana" panose="020B0604030504040204" pitchFamily="34" charset="0"/>
                <a:ea typeface="Verdana" panose="020B0604030504040204" pitchFamily="34" charset="0"/>
              </a:rPr>
              <a:t>forhold, der kunne være særlige vigtige at sætte fokus på i din </a:t>
            </a:r>
            <a:br>
              <a:rPr lang="da-DK" sz="1200" dirty="0">
                <a:solidFill>
                  <a:schemeClr val="tx1"/>
                </a:solidFill>
                <a:latin typeface="Verdana" panose="020B0604030504040204" pitchFamily="34" charset="0"/>
                <a:ea typeface="Verdana" panose="020B0604030504040204" pitchFamily="34" charset="0"/>
              </a:rPr>
            </a:br>
            <a:r>
              <a:rPr lang="da-DK" sz="1200" dirty="0">
                <a:solidFill>
                  <a:schemeClr val="tx1"/>
                </a:solidFill>
                <a:latin typeface="Verdana" panose="020B0604030504040204" pitchFamily="34" charset="0"/>
                <a:ea typeface="Verdana" panose="020B0604030504040204" pitchFamily="34" charset="0"/>
              </a:rPr>
              <a:t>ledelsesopgave.</a:t>
            </a:r>
            <a:endParaRPr lang="da-DK" sz="1200" dirty="0">
              <a:solidFill>
                <a:schemeClr val="tx1"/>
              </a:solidFill>
              <a:highlight>
                <a:srgbClr val="FFFF00"/>
              </a:highlight>
              <a:latin typeface="Verdana" panose="020B0604030504040204" pitchFamily="34" charset="0"/>
              <a:ea typeface="Verdana" panose="020B0604030504040204" pitchFamily="34" charset="0"/>
            </a:endParaRPr>
          </a:p>
        </p:txBody>
      </p:sp>
      <p:pic>
        <p:nvPicPr>
          <p:cNvPr id="27" name="Billede 26">
            <a:extLst>
              <a:ext uri="{FF2B5EF4-FFF2-40B4-BE49-F238E27FC236}">
                <a16:creationId xmlns:a16="http://schemas.microsoft.com/office/drawing/2014/main" id="{5B6E9155-4ACC-B88C-B7EE-11A25AE5CA8D}"/>
              </a:ext>
            </a:extLst>
          </p:cNvPr>
          <p:cNvPicPr>
            <a:picLocks noChangeAspect="1"/>
          </p:cNvPicPr>
          <p:nvPr/>
        </p:nvPicPr>
        <p:blipFill rotWithShape="1">
          <a:blip r:embed="rId4"/>
          <a:srcRect t="5385" b="5128"/>
          <a:stretch/>
        </p:blipFill>
        <p:spPr>
          <a:xfrm>
            <a:off x="8014326" y="4935559"/>
            <a:ext cx="911195" cy="509627"/>
          </a:xfrm>
          <a:prstGeom prst="rect">
            <a:avLst/>
          </a:prstGeom>
        </p:spPr>
      </p:pic>
      <p:sp>
        <p:nvSpPr>
          <p:cNvPr id="28" name="Ellipse 27">
            <a:extLst>
              <a:ext uri="{FF2B5EF4-FFF2-40B4-BE49-F238E27FC236}">
                <a16:creationId xmlns:a16="http://schemas.microsoft.com/office/drawing/2014/main" id="{09E3EBF3-8026-DE34-5D65-45D0B9E6CDCA}"/>
              </a:ext>
            </a:extLst>
          </p:cNvPr>
          <p:cNvSpPr/>
          <p:nvPr/>
        </p:nvSpPr>
        <p:spPr>
          <a:xfrm>
            <a:off x="8092128" y="4970590"/>
            <a:ext cx="911195" cy="448219"/>
          </a:xfrm>
          <a:prstGeom prst="ellipse">
            <a:avLst/>
          </a:prstGeom>
          <a:noFill/>
          <a:ln w="1905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9" name="Tekstfelt 28">
            <a:extLst>
              <a:ext uri="{FF2B5EF4-FFF2-40B4-BE49-F238E27FC236}">
                <a16:creationId xmlns:a16="http://schemas.microsoft.com/office/drawing/2014/main" id="{CD275F4E-031F-8497-AA0E-C36321081EE9}"/>
              </a:ext>
            </a:extLst>
          </p:cNvPr>
          <p:cNvSpPr txBox="1"/>
          <p:nvPr/>
        </p:nvSpPr>
        <p:spPr>
          <a:xfrm>
            <a:off x="789691" y="6266082"/>
            <a:ext cx="10906918" cy="446276"/>
          </a:xfrm>
          <a:prstGeom prst="rect">
            <a:avLst/>
          </a:prstGeom>
          <a:noFill/>
        </p:spPr>
        <p:txBody>
          <a:bodyPr wrap="square" rtlCol="0">
            <a:spAutoFit/>
          </a:bodyPr>
          <a:lstStyle/>
          <a:p>
            <a:pPr algn="ctr"/>
            <a:r>
              <a:rPr lang="da-DK" sz="1200" b="1" i="1" dirty="0">
                <a:latin typeface="Verdana" panose="020B0604030504040204" pitchFamily="34" charset="0"/>
                <a:ea typeface="Verdana" panose="020B0604030504040204" pitchFamily="34" charset="0"/>
              </a:rPr>
              <a:t>OBS: </a:t>
            </a:r>
          </a:p>
          <a:p>
            <a:pPr algn="ctr"/>
            <a:r>
              <a:rPr lang="da-DK" sz="1100" i="1" dirty="0">
                <a:latin typeface="Verdana" panose="020B0604030504040204" pitchFamily="34" charset="0"/>
                <a:ea typeface="Verdana" panose="020B0604030504040204" pitchFamily="34" charset="0"/>
              </a:rPr>
              <a:t>Hvis du vil dykke dybere ned i elementerne under de enkelte indikatorer vil det være oplagt at kigge videre i materialet under </a:t>
            </a:r>
            <a:r>
              <a:rPr lang="da-DK" sz="1100" i="1" dirty="0">
                <a:latin typeface="Verdana" panose="020B0604030504040204" pitchFamily="34" charset="0"/>
                <a:ea typeface="Verdana" panose="020B0604030504040204" pitchFamily="34" charset="0"/>
                <a:hlinkClick r:id="rId5"/>
              </a:rPr>
              <a:t>ISO 56000 standarden</a:t>
            </a:r>
            <a:endParaRPr lang="da-DK" sz="1100" i="1" dirty="0">
              <a:highlight>
                <a:srgbClr val="FFFF00"/>
              </a:highlight>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321472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frundet rektangel 30"/>
          <p:cNvSpPr/>
          <p:nvPr/>
        </p:nvSpPr>
        <p:spPr>
          <a:xfrm>
            <a:off x="750768" y="875899"/>
            <a:ext cx="10818796" cy="538052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026" name="Picture 2" descr="https://intranet.rm.dk/globalassets/foralle/falles-grafik/falles-ikoner/falles-ikoner-uden-baggrund/hje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4593" y="1113710"/>
            <a:ext cx="4285377" cy="4825078"/>
          </a:xfrm>
          <a:prstGeom prst="rect">
            <a:avLst/>
          </a:prstGeom>
          <a:noFill/>
          <a:extLst>
            <a:ext uri="{909E8E84-426E-40DD-AFC4-6F175D3DCCD1}">
              <a14:hiddenFill xmlns:a14="http://schemas.microsoft.com/office/drawing/2010/main">
                <a:solidFill>
                  <a:srgbClr val="FFFFFF"/>
                </a:solidFill>
              </a14:hiddenFill>
            </a:ext>
          </a:extLst>
        </p:spPr>
      </p:pic>
      <p:sp>
        <p:nvSpPr>
          <p:cNvPr id="24" name="Afrundet rektangel 23"/>
          <p:cNvSpPr/>
          <p:nvPr/>
        </p:nvSpPr>
        <p:spPr>
          <a:xfrm>
            <a:off x="2165682" y="5226518"/>
            <a:ext cx="3031957" cy="508038"/>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Innovationsstøtte</a:t>
            </a:r>
          </a:p>
        </p:txBody>
      </p:sp>
      <p:sp>
        <p:nvSpPr>
          <p:cNvPr id="26" name="Afrundet rektangel 25"/>
          <p:cNvSpPr/>
          <p:nvPr/>
        </p:nvSpPr>
        <p:spPr>
          <a:xfrm>
            <a:off x="2273800" y="2327389"/>
            <a:ext cx="2964580" cy="508038"/>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Retning og lederskab</a:t>
            </a:r>
          </a:p>
        </p:txBody>
      </p:sp>
      <p:pic>
        <p:nvPicPr>
          <p:cNvPr id="1030" name="Picture 6" descr="https://intranet.rm.dk/globalassets/foralle/falles-grafik/falles-ikoner/falles-ikoner-uden-baggrund/introdukti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37336" y="5348795"/>
            <a:ext cx="279380" cy="32919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s://intranet.rm.dk/globalassets/foralle/falles-grafik/falles-ikoner/falles-ikoner-uden-baggrund/megafon.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79853" y="2484845"/>
            <a:ext cx="324844" cy="246849"/>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https://intranet.rm.dk/globalassets/foralle/falles-grafik/falles-ikoner/falles-ikoner-uden-baggrund/vaerktoejskasse.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70380" y="5415635"/>
            <a:ext cx="263482" cy="214573"/>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https://intranet.rm.dk/globalassets/foralle/falles-grafik/falles-ikoner/falles-ikoner-uden-baggrund/vis-vejen.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728609" y="2420403"/>
            <a:ext cx="415056" cy="311292"/>
          </a:xfrm>
          <a:prstGeom prst="rect">
            <a:avLst/>
          </a:prstGeom>
          <a:noFill/>
          <a:extLst>
            <a:ext uri="{909E8E84-426E-40DD-AFC4-6F175D3DCCD1}">
              <a14:hiddenFill xmlns:a14="http://schemas.microsoft.com/office/drawing/2010/main">
                <a:solidFill>
                  <a:srgbClr val="FFFFFF"/>
                </a:solidFill>
              </a14:hiddenFill>
            </a:ext>
          </a:extLst>
        </p:spPr>
      </p:pic>
      <p:sp>
        <p:nvSpPr>
          <p:cNvPr id="48" name="Afrundet rektangel 47"/>
          <p:cNvSpPr/>
          <p:nvPr/>
        </p:nvSpPr>
        <p:spPr>
          <a:xfrm>
            <a:off x="5601900" y="3739154"/>
            <a:ext cx="1831118" cy="508038"/>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Samspil og partnerskaber</a:t>
            </a:r>
          </a:p>
        </p:txBody>
      </p:sp>
      <p:pic>
        <p:nvPicPr>
          <p:cNvPr id="1056" name="Picture 32" descr="https://intranet.rm.dk/globalassets/foralle/falles-grafik/falles-ikoner/falles-ikoner-uden-baggrund/tilbagepil.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49185" y="3141100"/>
            <a:ext cx="914661" cy="541310"/>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32" descr="https://intranet.rm.dk/globalassets/foralle/falles-grafik/falles-ikoner/falles-ikoner-uden-baggrund/tilbagepil.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flipV="1">
            <a:off x="6098423" y="4309248"/>
            <a:ext cx="902947" cy="534377"/>
          </a:xfrm>
          <a:prstGeom prst="rect">
            <a:avLst/>
          </a:prstGeom>
          <a:noFill/>
          <a:extLst>
            <a:ext uri="{909E8E84-426E-40DD-AFC4-6F175D3DCCD1}">
              <a14:hiddenFill xmlns:a14="http://schemas.microsoft.com/office/drawing/2010/main">
                <a:solidFill>
                  <a:srgbClr val="FFFFFF"/>
                </a:solidFill>
              </a14:hiddenFill>
            </a:ext>
          </a:extLst>
        </p:spPr>
      </p:pic>
      <p:sp>
        <p:nvSpPr>
          <p:cNvPr id="51" name="Tekstfelt 50"/>
          <p:cNvSpPr txBox="1"/>
          <p:nvPr/>
        </p:nvSpPr>
        <p:spPr>
          <a:xfrm>
            <a:off x="683396" y="285841"/>
            <a:ext cx="11276632" cy="553998"/>
          </a:xfrm>
          <a:prstGeom prst="rect">
            <a:avLst/>
          </a:prstGeom>
          <a:noFill/>
        </p:spPr>
        <p:txBody>
          <a:bodyPr wrap="square" rtlCol="0">
            <a:spAutoFit/>
          </a:bodyPr>
          <a:lstStyle/>
          <a:p>
            <a:r>
              <a:rPr lang="da-DK" sz="3000" b="1" dirty="0"/>
              <a:t>Innovation i Region Midtjylland – </a:t>
            </a:r>
            <a:r>
              <a:rPr lang="da-DK" sz="3000" b="1" dirty="0" err="1"/>
              <a:t>egenvurdering</a:t>
            </a:r>
            <a:r>
              <a:rPr lang="da-DK" sz="3000" b="1" dirty="0"/>
              <a:t> </a:t>
            </a:r>
            <a:r>
              <a:rPr lang="da-DK" sz="3000" b="1" dirty="0">
                <a:solidFill>
                  <a:srgbClr val="FF0000"/>
                </a:solidFill>
              </a:rPr>
              <a:t>(</a:t>
            </a:r>
            <a:r>
              <a:rPr lang="da-DK" sz="3000" b="1" i="1" dirty="0">
                <a:solidFill>
                  <a:srgbClr val="FF0000"/>
                </a:solidFill>
              </a:rPr>
              <a:t>EKSEMPEL</a:t>
            </a:r>
            <a:r>
              <a:rPr lang="da-DK" sz="3000" b="1" dirty="0">
                <a:solidFill>
                  <a:srgbClr val="FF0000"/>
                </a:solidFill>
              </a:rPr>
              <a:t>)</a:t>
            </a:r>
          </a:p>
        </p:txBody>
      </p:sp>
      <p:sp>
        <p:nvSpPr>
          <p:cNvPr id="52" name="Afrundet rektangel 51"/>
          <p:cNvSpPr/>
          <p:nvPr/>
        </p:nvSpPr>
        <p:spPr>
          <a:xfrm>
            <a:off x="1679394" y="1211062"/>
            <a:ext cx="1674644"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Region Midtjylland</a:t>
            </a:r>
          </a:p>
        </p:txBody>
      </p:sp>
      <p:sp>
        <p:nvSpPr>
          <p:cNvPr id="23" name="Afrundet rektangel 22"/>
          <p:cNvSpPr/>
          <p:nvPr/>
        </p:nvSpPr>
        <p:spPr>
          <a:xfrm>
            <a:off x="2807578" y="3141100"/>
            <a:ext cx="1921031" cy="181381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Innovative</a:t>
            </a:r>
          </a:p>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aktiviteter</a:t>
            </a:r>
          </a:p>
        </p:txBody>
      </p:sp>
      <p:pic>
        <p:nvPicPr>
          <p:cNvPr id="1044" name="Picture 20" descr="https://intranet.rm.dk/globalassets/foralle/falles-grafik/falles-ikoner/falles-ikoner-uden-baggrund/tandhjul.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2969908" y="4416821"/>
            <a:ext cx="464567" cy="391852"/>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https://intranet.rm.dk/globalassets/foralle/falles-grafik/falles-ikoner/falles-ikoner-uden-baggrund/paere.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969908" y="3258132"/>
            <a:ext cx="483472" cy="392944"/>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s://intranet.rm.dk/globalassets/foralle/falles-grafik/falles-ikoner/falles-ikoner-uden-baggrund/pdsa.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151059" y="4416821"/>
            <a:ext cx="443651" cy="426804"/>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s://intranet.rm.dk/globalassets/foralle/falles-grafik/falles-ikoner/falles-ikoner-uden-baggrund/samarbejde3.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114175" y="3291009"/>
            <a:ext cx="480535" cy="384304"/>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4" descr="https://intranet.rm.dk/globalassets/foralle/falles-grafik/falles-ikoner/falles-ikoner-uden-baggrund/netvaerk.png">
            <a:extLst>
              <a:ext uri="{FF2B5EF4-FFF2-40B4-BE49-F238E27FC236}">
                <a16:creationId xmlns:a16="http://schemas.microsoft.com/office/drawing/2014/main" id="{9C6CAECC-77AA-D0D7-2607-BD8B0F78800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rot="375853">
            <a:off x="7247118" y="2723546"/>
            <a:ext cx="3941954" cy="3133056"/>
          </a:xfrm>
          <a:prstGeom prst="rect">
            <a:avLst/>
          </a:prstGeom>
          <a:noFill/>
          <a:extLst>
            <a:ext uri="{909E8E84-426E-40DD-AFC4-6F175D3DCCD1}">
              <a14:hiddenFill xmlns:a14="http://schemas.microsoft.com/office/drawing/2010/main">
                <a:solidFill>
                  <a:srgbClr val="FFFFFF"/>
                </a:solidFill>
              </a14:hiddenFill>
            </a:ext>
          </a:extLst>
        </p:spPr>
      </p:pic>
      <p:sp>
        <p:nvSpPr>
          <p:cNvPr id="3" name="Afrundet rektangel 32">
            <a:extLst>
              <a:ext uri="{FF2B5EF4-FFF2-40B4-BE49-F238E27FC236}">
                <a16:creationId xmlns:a16="http://schemas.microsoft.com/office/drawing/2014/main" id="{0D9A3CAC-E7FD-3E37-B64A-7AC8FF925846}"/>
              </a:ext>
            </a:extLst>
          </p:cNvPr>
          <p:cNvSpPr/>
          <p:nvPr/>
        </p:nvSpPr>
        <p:spPr>
          <a:xfrm>
            <a:off x="8665098" y="2263820"/>
            <a:ext cx="1623066"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Økosystem</a:t>
            </a:r>
          </a:p>
        </p:txBody>
      </p:sp>
      <p:pic>
        <p:nvPicPr>
          <p:cNvPr id="4" name="Picture 4" descr="https://intranet.rm.dk/globalassets/foralle/falles-grafik/falles-ikoner/falles-ikoner-uden-baggrund/staa_fast.png">
            <a:extLst>
              <a:ext uri="{FF2B5EF4-FFF2-40B4-BE49-F238E27FC236}">
                <a16:creationId xmlns:a16="http://schemas.microsoft.com/office/drawing/2014/main" id="{41C8845D-EB1D-E00E-CDC9-9383145C9D53}"/>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740921" y="5027076"/>
            <a:ext cx="230551" cy="429947"/>
          </a:xfrm>
          <a:prstGeom prst="rect">
            <a:avLst/>
          </a:prstGeom>
          <a:noFill/>
          <a:extLst>
            <a:ext uri="{909E8E84-426E-40DD-AFC4-6F175D3DCCD1}">
              <a14:hiddenFill xmlns:a14="http://schemas.microsoft.com/office/drawing/2010/main">
                <a:solidFill>
                  <a:srgbClr val="FFFFFF"/>
                </a:solidFill>
              </a14:hiddenFill>
            </a:ext>
          </a:extLst>
        </p:spPr>
      </p:pic>
      <p:pic>
        <p:nvPicPr>
          <p:cNvPr id="5" name="Billede 4">
            <a:extLst>
              <a:ext uri="{FF2B5EF4-FFF2-40B4-BE49-F238E27FC236}">
                <a16:creationId xmlns:a16="http://schemas.microsoft.com/office/drawing/2014/main" id="{70E76CBA-8578-F1D8-034F-5FD0E91CFFC2}"/>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916841" y="2638039"/>
            <a:ext cx="453115" cy="416451"/>
          </a:xfrm>
          <a:prstGeom prst="rect">
            <a:avLst/>
          </a:prstGeom>
        </p:spPr>
      </p:pic>
      <p:pic>
        <p:nvPicPr>
          <p:cNvPr id="6" name="Billede 5">
            <a:extLst>
              <a:ext uri="{FF2B5EF4-FFF2-40B4-BE49-F238E27FC236}">
                <a16:creationId xmlns:a16="http://schemas.microsoft.com/office/drawing/2014/main" id="{6C4B73E1-4DCB-66FF-9AAA-1443628B5EEE}"/>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803304" y="3482874"/>
            <a:ext cx="636369" cy="379716"/>
          </a:xfrm>
          <a:prstGeom prst="rect">
            <a:avLst/>
          </a:prstGeom>
        </p:spPr>
      </p:pic>
      <p:pic>
        <p:nvPicPr>
          <p:cNvPr id="7" name="Billede 6">
            <a:extLst>
              <a:ext uri="{FF2B5EF4-FFF2-40B4-BE49-F238E27FC236}">
                <a16:creationId xmlns:a16="http://schemas.microsoft.com/office/drawing/2014/main" id="{2C09A770-452E-FCFB-8E63-69F230AE6813}"/>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959600" y="4798980"/>
            <a:ext cx="462005" cy="453619"/>
          </a:xfrm>
          <a:prstGeom prst="rect">
            <a:avLst/>
          </a:prstGeom>
        </p:spPr>
      </p:pic>
      <p:pic>
        <p:nvPicPr>
          <p:cNvPr id="8" name="Billede 7">
            <a:extLst>
              <a:ext uri="{FF2B5EF4-FFF2-40B4-BE49-F238E27FC236}">
                <a16:creationId xmlns:a16="http://schemas.microsoft.com/office/drawing/2014/main" id="{6685312A-1FC3-D10D-221E-674E73E0F73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9016886" y="4079571"/>
            <a:ext cx="538746" cy="353351"/>
          </a:xfrm>
          <a:prstGeom prst="rect">
            <a:avLst/>
          </a:prstGeom>
        </p:spPr>
      </p:pic>
      <p:pic>
        <p:nvPicPr>
          <p:cNvPr id="9" name="Billede 8">
            <a:extLst>
              <a:ext uri="{FF2B5EF4-FFF2-40B4-BE49-F238E27FC236}">
                <a16:creationId xmlns:a16="http://schemas.microsoft.com/office/drawing/2014/main" id="{8D524E5B-63E9-6513-1400-55B340B95420}"/>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9755254" y="5027758"/>
            <a:ext cx="516441" cy="435195"/>
          </a:xfrm>
          <a:prstGeom prst="rect">
            <a:avLst/>
          </a:prstGeom>
        </p:spPr>
      </p:pic>
      <p:pic>
        <p:nvPicPr>
          <p:cNvPr id="10" name="Picture 2" descr="https://intranet.rm.dk/globalassets/foralle/falles-grafik/falles-ikoner/falles-ikoner-uden-baggrund/fabrik.png">
            <a:extLst>
              <a:ext uri="{FF2B5EF4-FFF2-40B4-BE49-F238E27FC236}">
                <a16:creationId xmlns:a16="http://schemas.microsoft.com/office/drawing/2014/main" id="{4ACEB6C6-DE4A-6A71-CD2E-528847190C9D}"/>
              </a:ext>
            </a:extLst>
          </p:cNvPr>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10348241" y="4149133"/>
            <a:ext cx="462897" cy="435196"/>
          </a:xfrm>
          <a:prstGeom prst="rect">
            <a:avLst/>
          </a:prstGeom>
          <a:noFill/>
          <a:extLst>
            <a:ext uri="{909E8E84-426E-40DD-AFC4-6F175D3DCCD1}">
              <a14:hiddenFill xmlns:a14="http://schemas.microsoft.com/office/drawing/2010/main">
                <a:solidFill>
                  <a:srgbClr val="FFFFFF"/>
                </a:solidFill>
              </a14:hiddenFill>
            </a:ext>
          </a:extLst>
        </p:spPr>
      </p:pic>
      <p:pic>
        <p:nvPicPr>
          <p:cNvPr id="11" name="Billede 10">
            <a:extLst>
              <a:ext uri="{FF2B5EF4-FFF2-40B4-BE49-F238E27FC236}">
                <a16:creationId xmlns:a16="http://schemas.microsoft.com/office/drawing/2014/main" id="{EB275774-DCAF-B0E6-6CA2-7EB0F12C62BB}"/>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8969818" y="3608591"/>
            <a:ext cx="496553" cy="296419"/>
          </a:xfrm>
          <a:prstGeom prst="rect">
            <a:avLst/>
          </a:prstGeom>
        </p:spPr>
      </p:pic>
      <p:pic>
        <p:nvPicPr>
          <p:cNvPr id="12" name="Billede 11">
            <a:extLst>
              <a:ext uri="{FF2B5EF4-FFF2-40B4-BE49-F238E27FC236}">
                <a16:creationId xmlns:a16="http://schemas.microsoft.com/office/drawing/2014/main" id="{A88A83F0-1A33-1777-F67A-E0AC90F28A26}"/>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10045163" y="3075108"/>
            <a:ext cx="636369" cy="508931"/>
          </a:xfrm>
          <a:prstGeom prst="rect">
            <a:avLst/>
          </a:prstGeom>
        </p:spPr>
      </p:pic>
      <p:pic>
        <p:nvPicPr>
          <p:cNvPr id="13" name="Billede 12">
            <a:extLst>
              <a:ext uri="{FF2B5EF4-FFF2-40B4-BE49-F238E27FC236}">
                <a16:creationId xmlns:a16="http://schemas.microsoft.com/office/drawing/2014/main" id="{FA6CB85F-12CC-7E3C-477E-02F5ED988B93}"/>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8251463" y="4044480"/>
            <a:ext cx="376420" cy="418327"/>
          </a:xfrm>
          <a:prstGeom prst="rect">
            <a:avLst/>
          </a:prstGeom>
        </p:spPr>
      </p:pic>
      <p:pic>
        <p:nvPicPr>
          <p:cNvPr id="14" name="Billede 13">
            <a:extLst>
              <a:ext uri="{FF2B5EF4-FFF2-40B4-BE49-F238E27FC236}">
                <a16:creationId xmlns:a16="http://schemas.microsoft.com/office/drawing/2014/main" id="{8BECA122-1615-E156-7FFA-4192CF7421D6}"/>
              </a:ext>
            </a:extLst>
          </p:cNvPr>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9627546" y="4378387"/>
            <a:ext cx="283675" cy="297961"/>
          </a:xfrm>
          <a:prstGeom prst="rect">
            <a:avLst/>
          </a:prstGeom>
        </p:spPr>
      </p:pic>
      <p:graphicFrame>
        <p:nvGraphicFramePr>
          <p:cNvPr id="15" name="Tabel 14">
            <a:extLst>
              <a:ext uri="{FF2B5EF4-FFF2-40B4-BE49-F238E27FC236}">
                <a16:creationId xmlns:a16="http://schemas.microsoft.com/office/drawing/2014/main" id="{289C5E29-31C0-F8FD-8F32-9097BA9EFB27}"/>
              </a:ext>
            </a:extLst>
          </p:cNvPr>
          <p:cNvGraphicFramePr>
            <a:graphicFrameLocks noGrp="1"/>
          </p:cNvGraphicFramePr>
          <p:nvPr>
            <p:extLst>
              <p:ext uri="{D42A27DB-BD31-4B8C-83A1-F6EECF244321}">
                <p14:modId xmlns:p14="http://schemas.microsoft.com/office/powerpoint/2010/main" val="2025000687"/>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2543442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frundet rektangel 30"/>
          <p:cNvSpPr/>
          <p:nvPr/>
        </p:nvSpPr>
        <p:spPr>
          <a:xfrm>
            <a:off x="683396" y="847020"/>
            <a:ext cx="10818796" cy="538052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026" name="Picture 2" descr="https://intranet.rm.dk/globalassets/foralle/falles-grafik/falles-ikoner/falles-ikoner-uden-baggrund/hje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7221" y="1084831"/>
            <a:ext cx="4285377" cy="4825078"/>
          </a:xfrm>
          <a:prstGeom prst="rect">
            <a:avLst/>
          </a:prstGeom>
          <a:noFill/>
          <a:extLst>
            <a:ext uri="{909E8E84-426E-40DD-AFC4-6F175D3DCCD1}">
              <a14:hiddenFill xmlns:a14="http://schemas.microsoft.com/office/drawing/2010/main">
                <a:solidFill>
                  <a:srgbClr val="FFFFFF"/>
                </a:solidFill>
              </a14:hiddenFill>
            </a:ext>
          </a:extLst>
        </p:spPr>
      </p:pic>
      <p:sp>
        <p:nvSpPr>
          <p:cNvPr id="23" name="Afrundet rektangel 22"/>
          <p:cNvSpPr/>
          <p:nvPr/>
        </p:nvSpPr>
        <p:spPr>
          <a:xfrm>
            <a:off x="2280779" y="3460281"/>
            <a:ext cx="1364369" cy="373750"/>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Behovsafdækning og prioritering</a:t>
            </a:r>
          </a:p>
        </p:txBody>
      </p:sp>
      <p:pic>
        <p:nvPicPr>
          <p:cNvPr id="1056" name="Picture 32" descr="https://intranet.rm.dk/globalassets/foralle/falles-grafik/falles-ikoner/falles-ikoner-uden-baggrund/tilbagepil.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18188" y="2756078"/>
            <a:ext cx="914661" cy="541310"/>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32" descr="https://intranet.rm.dk/globalassets/foralle/falles-grafik/falles-ikoner/falles-ikoner-uden-baggrund/tilbagepi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flipV="1">
            <a:off x="6031051" y="4424744"/>
            <a:ext cx="902947" cy="534377"/>
          </a:xfrm>
          <a:prstGeom prst="rect">
            <a:avLst/>
          </a:prstGeom>
          <a:noFill/>
          <a:extLst>
            <a:ext uri="{909E8E84-426E-40DD-AFC4-6F175D3DCCD1}">
              <a14:hiddenFill xmlns:a14="http://schemas.microsoft.com/office/drawing/2010/main">
                <a:solidFill>
                  <a:srgbClr val="FFFFFF"/>
                </a:solidFill>
              </a14:hiddenFill>
            </a:ext>
          </a:extLst>
        </p:spPr>
      </p:pic>
      <p:sp>
        <p:nvSpPr>
          <p:cNvPr id="32" name="Tekstfelt 31"/>
          <p:cNvSpPr txBox="1"/>
          <p:nvPr/>
        </p:nvSpPr>
        <p:spPr>
          <a:xfrm>
            <a:off x="683395" y="285841"/>
            <a:ext cx="11057187" cy="553998"/>
          </a:xfrm>
          <a:prstGeom prst="rect">
            <a:avLst/>
          </a:prstGeom>
          <a:noFill/>
        </p:spPr>
        <p:txBody>
          <a:bodyPr wrap="square" rtlCol="0">
            <a:spAutoFit/>
          </a:bodyPr>
          <a:lstStyle/>
          <a:p>
            <a:r>
              <a:rPr lang="da-DK" sz="3000" b="1" dirty="0"/>
              <a:t>Innovation i Region Midtjylland – </a:t>
            </a:r>
            <a:r>
              <a:rPr lang="da-DK" sz="3000" b="1" dirty="0" err="1"/>
              <a:t>egenvurdering</a:t>
            </a:r>
            <a:r>
              <a:rPr lang="da-DK" sz="3000" b="1" dirty="0"/>
              <a:t> </a:t>
            </a:r>
            <a:r>
              <a:rPr lang="da-DK" sz="3000" b="1" dirty="0">
                <a:solidFill>
                  <a:srgbClr val="FF0000"/>
                </a:solidFill>
              </a:rPr>
              <a:t>(</a:t>
            </a:r>
            <a:r>
              <a:rPr lang="da-DK" sz="3000" b="1" i="1" dirty="0">
                <a:solidFill>
                  <a:srgbClr val="FF0000"/>
                </a:solidFill>
              </a:rPr>
              <a:t>EKSEMPEL</a:t>
            </a:r>
            <a:r>
              <a:rPr lang="da-DK" sz="3000" b="1" dirty="0">
                <a:solidFill>
                  <a:srgbClr val="FF0000"/>
                </a:solidFill>
              </a:rPr>
              <a:t>)</a:t>
            </a:r>
          </a:p>
        </p:txBody>
      </p:sp>
      <p:sp>
        <p:nvSpPr>
          <p:cNvPr id="34" name="Afrundet rektangel 33"/>
          <p:cNvSpPr/>
          <p:nvPr/>
        </p:nvSpPr>
        <p:spPr>
          <a:xfrm>
            <a:off x="1637581" y="1196325"/>
            <a:ext cx="1674644"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Region Midtjylland</a:t>
            </a:r>
          </a:p>
        </p:txBody>
      </p:sp>
      <p:sp>
        <p:nvSpPr>
          <p:cNvPr id="36" name="Afrundet rektangel 35"/>
          <p:cNvSpPr/>
          <p:nvPr/>
        </p:nvSpPr>
        <p:spPr>
          <a:xfrm>
            <a:off x="3702121" y="3455465"/>
            <a:ext cx="1364369" cy="37375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Udvikling og validering</a:t>
            </a:r>
          </a:p>
        </p:txBody>
      </p:sp>
      <p:sp>
        <p:nvSpPr>
          <p:cNvPr id="37" name="Afrundet rektangel 36"/>
          <p:cNvSpPr/>
          <p:nvPr/>
        </p:nvSpPr>
        <p:spPr>
          <a:xfrm>
            <a:off x="2280779" y="3896994"/>
            <a:ext cx="1364369" cy="37375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Implementering og værdirealisering</a:t>
            </a:r>
          </a:p>
        </p:txBody>
      </p:sp>
      <p:sp>
        <p:nvSpPr>
          <p:cNvPr id="38" name="Afrundet rektangel 37"/>
          <p:cNvSpPr/>
          <p:nvPr/>
        </p:nvSpPr>
        <p:spPr>
          <a:xfrm>
            <a:off x="3702121" y="3887369"/>
            <a:ext cx="1364369" cy="37375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Evaluering og forbedring</a:t>
            </a:r>
          </a:p>
        </p:txBody>
      </p:sp>
      <p:sp>
        <p:nvSpPr>
          <p:cNvPr id="43" name="Afrundet rektangel 42"/>
          <p:cNvSpPr/>
          <p:nvPr/>
        </p:nvSpPr>
        <p:spPr>
          <a:xfrm>
            <a:off x="2288804" y="4883215"/>
            <a:ext cx="1364369" cy="37375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Ressourcer</a:t>
            </a:r>
          </a:p>
        </p:txBody>
      </p:sp>
      <p:sp>
        <p:nvSpPr>
          <p:cNvPr id="44" name="Afrundet rektangel 43"/>
          <p:cNvSpPr/>
          <p:nvPr/>
        </p:nvSpPr>
        <p:spPr>
          <a:xfrm>
            <a:off x="3710146" y="4878399"/>
            <a:ext cx="1364369" cy="37375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Kompetencer</a:t>
            </a:r>
          </a:p>
        </p:txBody>
      </p:sp>
      <p:sp>
        <p:nvSpPr>
          <p:cNvPr id="45" name="Afrundet rektangel 44"/>
          <p:cNvSpPr/>
          <p:nvPr/>
        </p:nvSpPr>
        <p:spPr>
          <a:xfrm>
            <a:off x="2288804" y="5319928"/>
            <a:ext cx="1364369" cy="37375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Værktøjer og metoder</a:t>
            </a:r>
          </a:p>
        </p:txBody>
      </p:sp>
      <p:sp>
        <p:nvSpPr>
          <p:cNvPr id="46" name="Afrundet rektangel 45"/>
          <p:cNvSpPr/>
          <p:nvPr/>
        </p:nvSpPr>
        <p:spPr>
          <a:xfrm>
            <a:off x="3710146" y="5310303"/>
            <a:ext cx="1364369" cy="37375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IPR og aftaler</a:t>
            </a:r>
          </a:p>
        </p:txBody>
      </p:sp>
      <p:sp>
        <p:nvSpPr>
          <p:cNvPr id="47" name="Afrundet rektangel 46"/>
          <p:cNvSpPr/>
          <p:nvPr/>
        </p:nvSpPr>
        <p:spPr>
          <a:xfrm>
            <a:off x="2288805" y="4599869"/>
            <a:ext cx="2785710" cy="243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200" dirty="0">
                <a:solidFill>
                  <a:schemeClr val="bg1"/>
                </a:solidFill>
                <a:latin typeface="Verdana" panose="020B0604030504040204" pitchFamily="34" charset="0"/>
                <a:ea typeface="Verdana" panose="020B0604030504040204" pitchFamily="34" charset="0"/>
                <a:cs typeface="Verdana" panose="020B0604030504040204" pitchFamily="34" charset="0"/>
              </a:rPr>
              <a:t>Innovationsstøtte</a:t>
            </a:r>
          </a:p>
        </p:txBody>
      </p:sp>
      <p:sp>
        <p:nvSpPr>
          <p:cNvPr id="49" name="Afrundet rektangel 48"/>
          <p:cNvSpPr/>
          <p:nvPr/>
        </p:nvSpPr>
        <p:spPr>
          <a:xfrm>
            <a:off x="2280779" y="3183125"/>
            <a:ext cx="2793736" cy="243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200" dirty="0">
                <a:solidFill>
                  <a:schemeClr val="bg1"/>
                </a:solidFill>
                <a:latin typeface="Verdana" panose="020B0604030504040204" pitchFamily="34" charset="0"/>
                <a:ea typeface="Verdana" panose="020B0604030504040204" pitchFamily="34" charset="0"/>
                <a:cs typeface="Verdana" panose="020B0604030504040204" pitchFamily="34" charset="0"/>
              </a:rPr>
              <a:t>Innovative aktiviteter</a:t>
            </a:r>
          </a:p>
        </p:txBody>
      </p:sp>
      <p:sp>
        <p:nvSpPr>
          <p:cNvPr id="51" name="Afrundet rektangel 50"/>
          <p:cNvSpPr/>
          <p:nvPr/>
        </p:nvSpPr>
        <p:spPr>
          <a:xfrm>
            <a:off x="2288804" y="2111134"/>
            <a:ext cx="1364369" cy="37375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Vision, strategi og målsætning</a:t>
            </a:r>
          </a:p>
        </p:txBody>
      </p:sp>
      <p:sp>
        <p:nvSpPr>
          <p:cNvPr id="52" name="Afrundet rektangel 51"/>
          <p:cNvSpPr/>
          <p:nvPr/>
        </p:nvSpPr>
        <p:spPr>
          <a:xfrm>
            <a:off x="3710146" y="2106318"/>
            <a:ext cx="1364369" cy="37375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Ledelse</a:t>
            </a:r>
          </a:p>
        </p:txBody>
      </p:sp>
      <p:sp>
        <p:nvSpPr>
          <p:cNvPr id="53" name="Afrundet rektangel 52"/>
          <p:cNvSpPr/>
          <p:nvPr/>
        </p:nvSpPr>
        <p:spPr>
          <a:xfrm>
            <a:off x="2288804" y="2547847"/>
            <a:ext cx="1364369" cy="37375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err="1">
                <a:solidFill>
                  <a:schemeClr val="tx1"/>
                </a:solidFill>
                <a:latin typeface="Verdana" panose="020B0604030504040204" pitchFamily="34" charset="0"/>
                <a:ea typeface="Verdana" panose="020B0604030504040204" pitchFamily="34" charset="0"/>
                <a:cs typeface="Verdana" panose="020B0604030504040204" pitchFamily="34" charset="0"/>
              </a:rPr>
              <a:t>Org</a:t>
            </a: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 kultur og incitamentsstruktur</a:t>
            </a:r>
          </a:p>
        </p:txBody>
      </p:sp>
      <p:sp>
        <p:nvSpPr>
          <p:cNvPr id="54" name="Afrundet rektangel 53"/>
          <p:cNvSpPr/>
          <p:nvPr/>
        </p:nvSpPr>
        <p:spPr>
          <a:xfrm>
            <a:off x="3710146" y="2538222"/>
            <a:ext cx="1364369" cy="37375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Strukturer og samarbejde</a:t>
            </a:r>
          </a:p>
        </p:txBody>
      </p:sp>
      <p:sp>
        <p:nvSpPr>
          <p:cNvPr id="55" name="Afrundet rektangel 54"/>
          <p:cNvSpPr/>
          <p:nvPr/>
        </p:nvSpPr>
        <p:spPr>
          <a:xfrm>
            <a:off x="2288804" y="1833978"/>
            <a:ext cx="2793736" cy="243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200" dirty="0">
                <a:solidFill>
                  <a:schemeClr val="bg1"/>
                </a:solidFill>
                <a:latin typeface="Verdana" panose="020B0604030504040204" pitchFamily="34" charset="0"/>
                <a:ea typeface="Verdana" panose="020B0604030504040204" pitchFamily="34" charset="0"/>
                <a:cs typeface="Verdana" panose="020B0604030504040204" pitchFamily="34" charset="0"/>
              </a:rPr>
              <a:t>Retning og lederskab</a:t>
            </a:r>
          </a:p>
        </p:txBody>
      </p:sp>
      <p:sp>
        <p:nvSpPr>
          <p:cNvPr id="56" name="Afrundet rektangel 55"/>
          <p:cNvSpPr/>
          <p:nvPr/>
        </p:nvSpPr>
        <p:spPr>
          <a:xfrm>
            <a:off x="5749571" y="3992093"/>
            <a:ext cx="1364369" cy="37375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Bidrag til økosystemet</a:t>
            </a:r>
          </a:p>
        </p:txBody>
      </p:sp>
      <p:sp>
        <p:nvSpPr>
          <p:cNvPr id="57" name="Afrundet rektangel 56"/>
          <p:cNvSpPr/>
          <p:nvPr/>
        </p:nvSpPr>
        <p:spPr>
          <a:xfrm>
            <a:off x="5749571" y="3314835"/>
            <a:ext cx="1364369" cy="37375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Bidrag fra økosystemet</a:t>
            </a:r>
          </a:p>
        </p:txBody>
      </p:sp>
      <p:sp>
        <p:nvSpPr>
          <p:cNvPr id="2" name="Rektangel 1"/>
          <p:cNvSpPr/>
          <p:nvPr/>
        </p:nvSpPr>
        <p:spPr>
          <a:xfrm>
            <a:off x="5381993" y="3706350"/>
            <a:ext cx="2178802" cy="276999"/>
          </a:xfrm>
          <a:prstGeom prst="rect">
            <a:avLst/>
          </a:prstGeom>
        </p:spPr>
        <p:txBody>
          <a:bodyPr wrap="none">
            <a:spAutoFit/>
          </a:bodyPr>
          <a:lstStyle/>
          <a:p>
            <a:pPr algn="ctr"/>
            <a:r>
              <a:rPr lang="da-DK" sz="1200" dirty="0">
                <a:latin typeface="Verdana" panose="020B0604030504040204" pitchFamily="34" charset="0"/>
                <a:ea typeface="Verdana" panose="020B0604030504040204" pitchFamily="34" charset="0"/>
                <a:cs typeface="Verdana" panose="020B0604030504040204" pitchFamily="34" charset="0"/>
              </a:rPr>
              <a:t>Samspil og partnerskaber</a:t>
            </a:r>
          </a:p>
        </p:txBody>
      </p:sp>
      <p:pic>
        <p:nvPicPr>
          <p:cNvPr id="3" name="Picture 4" descr="https://intranet.rm.dk/globalassets/foralle/falles-grafik/falles-ikoner/falles-ikoner-uden-baggrund/netvaerk.png">
            <a:extLst>
              <a:ext uri="{FF2B5EF4-FFF2-40B4-BE49-F238E27FC236}">
                <a16:creationId xmlns:a16="http://schemas.microsoft.com/office/drawing/2014/main" id="{F5A0BE53-4322-2C94-9F68-1DED9E0D50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375853">
            <a:off x="7247118" y="2723546"/>
            <a:ext cx="3941954" cy="3133056"/>
          </a:xfrm>
          <a:prstGeom prst="rect">
            <a:avLst/>
          </a:prstGeom>
          <a:noFill/>
          <a:extLst>
            <a:ext uri="{909E8E84-426E-40DD-AFC4-6F175D3DCCD1}">
              <a14:hiddenFill xmlns:a14="http://schemas.microsoft.com/office/drawing/2010/main">
                <a:solidFill>
                  <a:srgbClr val="FFFFFF"/>
                </a:solidFill>
              </a14:hiddenFill>
            </a:ext>
          </a:extLst>
        </p:spPr>
      </p:pic>
      <p:sp>
        <p:nvSpPr>
          <p:cNvPr id="4" name="Afrundet rektangel 32">
            <a:extLst>
              <a:ext uri="{FF2B5EF4-FFF2-40B4-BE49-F238E27FC236}">
                <a16:creationId xmlns:a16="http://schemas.microsoft.com/office/drawing/2014/main" id="{36CF059B-1A11-48BB-13A8-FFAA4EA35821}"/>
              </a:ext>
            </a:extLst>
          </p:cNvPr>
          <p:cNvSpPr/>
          <p:nvPr/>
        </p:nvSpPr>
        <p:spPr>
          <a:xfrm>
            <a:off x="8665098" y="2263820"/>
            <a:ext cx="1623066"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Økosystem</a:t>
            </a:r>
          </a:p>
        </p:txBody>
      </p:sp>
      <p:pic>
        <p:nvPicPr>
          <p:cNvPr id="5" name="Picture 4" descr="https://intranet.rm.dk/globalassets/foralle/falles-grafik/falles-ikoner/falles-ikoner-uden-baggrund/staa_fast.png">
            <a:extLst>
              <a:ext uri="{FF2B5EF4-FFF2-40B4-BE49-F238E27FC236}">
                <a16:creationId xmlns:a16="http://schemas.microsoft.com/office/drawing/2014/main" id="{FC4D3BE5-9504-A9EF-3333-6F97C28D8C0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740921" y="5027076"/>
            <a:ext cx="230551" cy="429947"/>
          </a:xfrm>
          <a:prstGeom prst="rect">
            <a:avLst/>
          </a:prstGeom>
          <a:noFill/>
          <a:extLst>
            <a:ext uri="{909E8E84-426E-40DD-AFC4-6F175D3DCCD1}">
              <a14:hiddenFill xmlns:a14="http://schemas.microsoft.com/office/drawing/2010/main">
                <a:solidFill>
                  <a:srgbClr val="FFFFFF"/>
                </a:solidFill>
              </a14:hiddenFill>
            </a:ext>
          </a:extLst>
        </p:spPr>
      </p:pic>
      <p:pic>
        <p:nvPicPr>
          <p:cNvPr id="6" name="Billede 5">
            <a:extLst>
              <a:ext uri="{FF2B5EF4-FFF2-40B4-BE49-F238E27FC236}">
                <a16:creationId xmlns:a16="http://schemas.microsoft.com/office/drawing/2014/main" id="{77D67604-EC0D-DFD0-EC7B-BD4EF419EE1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16841" y="2638039"/>
            <a:ext cx="453115" cy="416451"/>
          </a:xfrm>
          <a:prstGeom prst="rect">
            <a:avLst/>
          </a:prstGeom>
        </p:spPr>
      </p:pic>
      <p:pic>
        <p:nvPicPr>
          <p:cNvPr id="7" name="Billede 6">
            <a:extLst>
              <a:ext uri="{FF2B5EF4-FFF2-40B4-BE49-F238E27FC236}">
                <a16:creationId xmlns:a16="http://schemas.microsoft.com/office/drawing/2014/main" id="{66C0BE60-5104-F24D-FFA3-4B7B2245F04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803304" y="3482874"/>
            <a:ext cx="636369" cy="379716"/>
          </a:xfrm>
          <a:prstGeom prst="rect">
            <a:avLst/>
          </a:prstGeom>
        </p:spPr>
      </p:pic>
      <p:pic>
        <p:nvPicPr>
          <p:cNvPr id="8" name="Billede 7">
            <a:extLst>
              <a:ext uri="{FF2B5EF4-FFF2-40B4-BE49-F238E27FC236}">
                <a16:creationId xmlns:a16="http://schemas.microsoft.com/office/drawing/2014/main" id="{E798D556-3B4D-B0DA-0E32-E81DD9B0E1A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59600" y="4798980"/>
            <a:ext cx="462005" cy="453619"/>
          </a:xfrm>
          <a:prstGeom prst="rect">
            <a:avLst/>
          </a:prstGeom>
        </p:spPr>
      </p:pic>
      <p:pic>
        <p:nvPicPr>
          <p:cNvPr id="9" name="Billede 8">
            <a:extLst>
              <a:ext uri="{FF2B5EF4-FFF2-40B4-BE49-F238E27FC236}">
                <a16:creationId xmlns:a16="http://schemas.microsoft.com/office/drawing/2014/main" id="{B2BACA26-679A-775B-F962-C613E057EF6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16886" y="4079571"/>
            <a:ext cx="538746" cy="353351"/>
          </a:xfrm>
          <a:prstGeom prst="rect">
            <a:avLst/>
          </a:prstGeom>
        </p:spPr>
      </p:pic>
      <p:pic>
        <p:nvPicPr>
          <p:cNvPr id="10" name="Billede 9">
            <a:extLst>
              <a:ext uri="{FF2B5EF4-FFF2-40B4-BE49-F238E27FC236}">
                <a16:creationId xmlns:a16="http://schemas.microsoft.com/office/drawing/2014/main" id="{5BDA4B45-0141-7C0C-A051-95F7DD61D5C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755254" y="5027758"/>
            <a:ext cx="516441" cy="435195"/>
          </a:xfrm>
          <a:prstGeom prst="rect">
            <a:avLst/>
          </a:prstGeom>
        </p:spPr>
      </p:pic>
      <p:pic>
        <p:nvPicPr>
          <p:cNvPr id="11" name="Picture 2" descr="https://intranet.rm.dk/globalassets/foralle/falles-grafik/falles-ikoner/falles-ikoner-uden-baggrund/fabrik.png">
            <a:extLst>
              <a:ext uri="{FF2B5EF4-FFF2-40B4-BE49-F238E27FC236}">
                <a16:creationId xmlns:a16="http://schemas.microsoft.com/office/drawing/2014/main" id="{C260A1D7-8F83-A2FF-D3B6-CB0F0F1E318C}"/>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348241" y="4149133"/>
            <a:ext cx="462897" cy="435196"/>
          </a:xfrm>
          <a:prstGeom prst="rect">
            <a:avLst/>
          </a:prstGeom>
          <a:noFill/>
          <a:extLst>
            <a:ext uri="{909E8E84-426E-40DD-AFC4-6F175D3DCCD1}">
              <a14:hiddenFill xmlns:a14="http://schemas.microsoft.com/office/drawing/2010/main">
                <a:solidFill>
                  <a:srgbClr val="FFFFFF"/>
                </a:solidFill>
              </a14:hiddenFill>
            </a:ext>
          </a:extLst>
        </p:spPr>
      </p:pic>
      <p:pic>
        <p:nvPicPr>
          <p:cNvPr id="12" name="Billede 11">
            <a:extLst>
              <a:ext uri="{FF2B5EF4-FFF2-40B4-BE49-F238E27FC236}">
                <a16:creationId xmlns:a16="http://schemas.microsoft.com/office/drawing/2014/main" id="{0E50644E-9163-6905-3956-FF4C26B0D46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969818" y="3608591"/>
            <a:ext cx="496553" cy="296419"/>
          </a:xfrm>
          <a:prstGeom prst="rect">
            <a:avLst/>
          </a:prstGeom>
        </p:spPr>
      </p:pic>
      <p:pic>
        <p:nvPicPr>
          <p:cNvPr id="13" name="Billede 12">
            <a:extLst>
              <a:ext uri="{FF2B5EF4-FFF2-40B4-BE49-F238E27FC236}">
                <a16:creationId xmlns:a16="http://schemas.microsoft.com/office/drawing/2014/main" id="{C3AF9229-1C02-F36E-459E-B09699A04291}"/>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045163" y="3075108"/>
            <a:ext cx="636369" cy="508931"/>
          </a:xfrm>
          <a:prstGeom prst="rect">
            <a:avLst/>
          </a:prstGeom>
        </p:spPr>
      </p:pic>
      <p:pic>
        <p:nvPicPr>
          <p:cNvPr id="14" name="Billede 13">
            <a:extLst>
              <a:ext uri="{FF2B5EF4-FFF2-40B4-BE49-F238E27FC236}">
                <a16:creationId xmlns:a16="http://schemas.microsoft.com/office/drawing/2014/main" id="{2BFE8D37-686E-8D32-53C3-A3652CF5F625}"/>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251463" y="4044480"/>
            <a:ext cx="376420" cy="418327"/>
          </a:xfrm>
          <a:prstGeom prst="rect">
            <a:avLst/>
          </a:prstGeom>
        </p:spPr>
      </p:pic>
      <p:pic>
        <p:nvPicPr>
          <p:cNvPr id="15" name="Billede 14">
            <a:extLst>
              <a:ext uri="{FF2B5EF4-FFF2-40B4-BE49-F238E27FC236}">
                <a16:creationId xmlns:a16="http://schemas.microsoft.com/office/drawing/2014/main" id="{64B525D9-96CA-87CC-9424-19B6FE8CC8CB}"/>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9627546" y="4378387"/>
            <a:ext cx="283675" cy="297961"/>
          </a:xfrm>
          <a:prstGeom prst="rect">
            <a:avLst/>
          </a:prstGeom>
        </p:spPr>
      </p:pic>
      <p:graphicFrame>
        <p:nvGraphicFramePr>
          <p:cNvPr id="16" name="Tabel 15">
            <a:extLst>
              <a:ext uri="{FF2B5EF4-FFF2-40B4-BE49-F238E27FC236}">
                <a16:creationId xmlns:a16="http://schemas.microsoft.com/office/drawing/2014/main" id="{0590DD63-89E7-C361-4B0F-96F08B378570}"/>
              </a:ext>
            </a:extLst>
          </p:cNvPr>
          <p:cNvGraphicFramePr>
            <a:graphicFrameLocks noGrp="1"/>
          </p:cNvGraphicFramePr>
          <p:nvPr>
            <p:extLst>
              <p:ext uri="{D42A27DB-BD31-4B8C-83A1-F6EECF244321}">
                <p14:modId xmlns:p14="http://schemas.microsoft.com/office/powerpoint/2010/main" val="2025000687"/>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1038950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683396" y="285841"/>
            <a:ext cx="9071858" cy="553998"/>
          </a:xfrm>
          <a:prstGeom prst="rect">
            <a:avLst/>
          </a:prstGeom>
          <a:noFill/>
        </p:spPr>
        <p:txBody>
          <a:bodyPr wrap="square" rtlCol="0">
            <a:spAutoFit/>
          </a:bodyPr>
          <a:lstStyle/>
          <a:p>
            <a:r>
              <a:rPr lang="da-DK" sz="3000" b="1" dirty="0"/>
              <a:t>Hvad forstås ved Økosystem?</a:t>
            </a:r>
          </a:p>
        </p:txBody>
      </p:sp>
      <p:sp>
        <p:nvSpPr>
          <p:cNvPr id="17" name="Rektangel: afrundede hjørner 16">
            <a:extLst>
              <a:ext uri="{FF2B5EF4-FFF2-40B4-BE49-F238E27FC236}">
                <a16:creationId xmlns:a16="http://schemas.microsoft.com/office/drawing/2014/main" id="{8A96181C-F89C-8F1B-AFF7-97BCED9FD4F8}"/>
              </a:ext>
            </a:extLst>
          </p:cNvPr>
          <p:cNvSpPr/>
          <p:nvPr/>
        </p:nvSpPr>
        <p:spPr>
          <a:xfrm>
            <a:off x="795551" y="1057534"/>
            <a:ext cx="10906918" cy="5343266"/>
          </a:xfrm>
          <a:prstGeom prst="roundRect">
            <a:avLst>
              <a:gd name="adj" fmla="val 4044"/>
            </a:avLst>
          </a:prstGeom>
          <a:noFill/>
          <a:ln w="25400">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t"/>
          <a:lstStyle/>
          <a:p>
            <a:r>
              <a:rPr lang="da-DK" sz="1200" dirty="0">
                <a:solidFill>
                  <a:schemeClr val="tx1"/>
                </a:solidFill>
                <a:latin typeface="Verdana" panose="020B0604030504040204" pitchFamily="34" charset="0"/>
                <a:ea typeface="Verdana" panose="020B0604030504040204" pitchFamily="34" charset="0"/>
              </a:rPr>
              <a:t>Økosystemer er et begreb, der i de senere år har vundet mere og mere indpas som en beskrivelse af de forhold, der samlet set er muliggørende for at skabe udvikling inden for et givet erhvervsområde – i dette tilfælde sundhedsområdet. Når begrebet har vundet indpas, skyldes det en erkendelse af, at områder, der formår at skabe udvikling ud over det sædvanlige og over længere tid, er kendetegnet af stærke økosystemer snarere end af succesfulde enkeltinitiativer eller enkeltstående aktører, der er særligt fremragende.​</a:t>
            </a:r>
          </a:p>
          <a:p>
            <a:endParaRPr lang="da-DK" sz="1200" dirty="0">
              <a:solidFill>
                <a:schemeClr val="tx1"/>
              </a:solidFill>
              <a:latin typeface="Verdana" panose="020B0604030504040204" pitchFamily="34" charset="0"/>
              <a:ea typeface="Verdana" panose="020B0604030504040204" pitchFamily="34" charset="0"/>
            </a:endParaRPr>
          </a:p>
          <a:p>
            <a:r>
              <a:rPr lang="da-DK" sz="1200" dirty="0">
                <a:solidFill>
                  <a:schemeClr val="tx1"/>
                </a:solidFill>
                <a:latin typeface="Verdana" panose="020B0604030504040204" pitchFamily="34" charset="0"/>
                <a:ea typeface="Verdana" panose="020B0604030504040204" pitchFamily="34" charset="0"/>
              </a:rPr>
              <a:t>Et økosystem er både struktur og interaktion mellem aktører. Herudover er der også en kognitiv dimension, der betoner eksistensen af en fælles vision for udviklingen af økosystemet. Denne dimension kan også lidt mere pragmatisk beskrives som et spørgsmål om erkendelsen af, hvorvidt man som aktør inden for sundhedsinnovation oplever en gensidig afhængighed, således at ens egne muligheder for at realisere sine mål afhænger af, hvor velfungerende økosystemet er. Jo mere velfungerende et økosystem, jo større mulighed for egen succes med deraf følgende parathed til at engagere sig og bidrage til det. </a:t>
            </a:r>
          </a:p>
          <a:p>
            <a:endParaRPr lang="da-DK" sz="1200" dirty="0">
              <a:solidFill>
                <a:schemeClr val="tx1"/>
              </a:solidFill>
              <a:latin typeface="Verdana" panose="020B0604030504040204" pitchFamily="34" charset="0"/>
              <a:ea typeface="Verdana" panose="020B0604030504040204" pitchFamily="34" charset="0"/>
            </a:endParaRPr>
          </a:p>
          <a:p>
            <a:r>
              <a:rPr lang="da-DK" sz="1200" dirty="0">
                <a:solidFill>
                  <a:schemeClr val="tx1"/>
                </a:solidFill>
                <a:latin typeface="Verdana" panose="020B0604030504040204" pitchFamily="34" charset="0"/>
                <a:ea typeface="Verdana" panose="020B0604030504040204" pitchFamily="34" charset="0"/>
              </a:rPr>
              <a:t>Centrale spørgsmål i arbejdet med økosystemer er:</a:t>
            </a:r>
          </a:p>
        </p:txBody>
      </p:sp>
      <p:sp>
        <p:nvSpPr>
          <p:cNvPr id="15" name="Rektangel: afrundede hjørner 14">
            <a:extLst>
              <a:ext uri="{FF2B5EF4-FFF2-40B4-BE49-F238E27FC236}">
                <a16:creationId xmlns:a16="http://schemas.microsoft.com/office/drawing/2014/main" id="{8C66F582-E4EF-5720-6738-90D76FD2BB6E}"/>
              </a:ext>
            </a:extLst>
          </p:cNvPr>
          <p:cNvSpPr/>
          <p:nvPr/>
        </p:nvSpPr>
        <p:spPr>
          <a:xfrm>
            <a:off x="2038576" y="4070262"/>
            <a:ext cx="2520000" cy="199221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da-DK" sz="1200" b="1" dirty="0">
              <a:solidFill>
                <a:schemeClr val="tx1"/>
              </a:solidFill>
              <a:latin typeface="Verdana" panose="020B0604030504040204" pitchFamily="34" charset="0"/>
              <a:ea typeface="Verdana" panose="020B0604030504040204" pitchFamily="34" charset="0"/>
            </a:endParaRPr>
          </a:p>
          <a:p>
            <a:pPr algn="ctr"/>
            <a:endParaRPr lang="da-DK" sz="1200" b="1" dirty="0">
              <a:solidFill>
                <a:schemeClr val="tx1"/>
              </a:solidFill>
              <a:latin typeface="Verdana" panose="020B0604030504040204" pitchFamily="34" charset="0"/>
              <a:ea typeface="Verdana" panose="020B0604030504040204" pitchFamily="34" charset="0"/>
            </a:endParaRPr>
          </a:p>
          <a:p>
            <a:pPr algn="ctr">
              <a:spcAft>
                <a:spcPts val="600"/>
              </a:spcAft>
            </a:pPr>
            <a:r>
              <a:rPr lang="da-DK" sz="1200" b="1" dirty="0">
                <a:solidFill>
                  <a:schemeClr val="tx1"/>
                </a:solidFill>
                <a:latin typeface="Verdana" panose="020B0604030504040204" pitchFamily="34" charset="0"/>
                <a:ea typeface="Verdana" panose="020B0604030504040204" pitchFamily="34" charset="0"/>
              </a:rPr>
              <a:t>Struktur</a:t>
            </a:r>
          </a:p>
          <a:p>
            <a:pPr algn="ctr"/>
            <a:r>
              <a:rPr lang="da-DK" sz="1200" dirty="0">
                <a:solidFill>
                  <a:schemeClr val="tx1"/>
                </a:solidFill>
                <a:latin typeface="Verdana" panose="020B0604030504040204" pitchFamily="34" charset="0"/>
                <a:ea typeface="Verdana" panose="020B0604030504040204" pitchFamily="34" charset="0"/>
              </a:rPr>
              <a:t>Er alle relevante aktører </a:t>
            </a:r>
            <a:br>
              <a:rPr lang="da-DK" sz="1200" dirty="0">
                <a:solidFill>
                  <a:schemeClr val="tx1"/>
                </a:solidFill>
                <a:latin typeface="Verdana" panose="020B0604030504040204" pitchFamily="34" charset="0"/>
                <a:ea typeface="Verdana" panose="020B0604030504040204" pitchFamily="34" charset="0"/>
              </a:rPr>
            </a:br>
            <a:r>
              <a:rPr lang="da-DK" sz="1200" dirty="0">
                <a:solidFill>
                  <a:schemeClr val="tx1"/>
                </a:solidFill>
                <a:latin typeface="Verdana" panose="020B0604030504040204" pitchFamily="34" charset="0"/>
                <a:ea typeface="Verdana" panose="020B0604030504040204" pitchFamily="34" charset="0"/>
              </a:rPr>
              <a:t>til stede og aktive i økosystemet?</a:t>
            </a:r>
          </a:p>
          <a:p>
            <a:pPr algn="ctr"/>
            <a:endParaRPr lang="da-DK" sz="1200" dirty="0">
              <a:solidFill>
                <a:schemeClr val="tx1"/>
              </a:solidFill>
              <a:latin typeface="Verdana" panose="020B0604030504040204" pitchFamily="34" charset="0"/>
              <a:ea typeface="Verdana" panose="020B0604030504040204" pitchFamily="34" charset="0"/>
            </a:endParaRPr>
          </a:p>
          <a:p>
            <a:endParaRPr lang="da-DK" sz="1200" dirty="0">
              <a:solidFill>
                <a:schemeClr val="tx1"/>
              </a:solidFill>
              <a:latin typeface="Verdana" panose="020B0604030504040204" pitchFamily="34" charset="0"/>
              <a:ea typeface="Verdana" panose="020B0604030504040204" pitchFamily="34" charset="0"/>
            </a:endParaRPr>
          </a:p>
          <a:p>
            <a:endParaRPr lang="da-DK" sz="1200" dirty="0">
              <a:solidFill>
                <a:schemeClr val="tx1"/>
              </a:solidFill>
              <a:latin typeface="Verdana" panose="020B0604030504040204" pitchFamily="34" charset="0"/>
              <a:ea typeface="Verdana" panose="020B0604030504040204" pitchFamily="34" charset="0"/>
            </a:endParaRPr>
          </a:p>
        </p:txBody>
      </p:sp>
      <p:sp>
        <p:nvSpPr>
          <p:cNvPr id="16" name="Rektangel: afrundede hjørner 15">
            <a:extLst>
              <a:ext uri="{FF2B5EF4-FFF2-40B4-BE49-F238E27FC236}">
                <a16:creationId xmlns:a16="http://schemas.microsoft.com/office/drawing/2014/main" id="{983F16BC-C4A3-C605-76CC-1322FDBF5FA6}"/>
              </a:ext>
            </a:extLst>
          </p:cNvPr>
          <p:cNvSpPr/>
          <p:nvPr/>
        </p:nvSpPr>
        <p:spPr>
          <a:xfrm>
            <a:off x="5019514" y="4065511"/>
            <a:ext cx="2520000" cy="199221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da-DK" sz="1200" b="1" dirty="0">
              <a:solidFill>
                <a:schemeClr val="tx1"/>
              </a:solidFill>
              <a:latin typeface="Verdana" panose="020B0604030504040204" pitchFamily="34" charset="0"/>
              <a:ea typeface="Verdana" panose="020B0604030504040204" pitchFamily="34" charset="0"/>
            </a:endParaRPr>
          </a:p>
          <a:p>
            <a:pPr algn="ctr"/>
            <a:endParaRPr lang="da-DK" sz="1200" b="1" dirty="0">
              <a:solidFill>
                <a:schemeClr val="tx1"/>
              </a:solidFill>
              <a:latin typeface="Verdana" panose="020B0604030504040204" pitchFamily="34" charset="0"/>
              <a:ea typeface="Verdana" panose="020B0604030504040204" pitchFamily="34" charset="0"/>
            </a:endParaRPr>
          </a:p>
          <a:p>
            <a:pPr algn="ctr">
              <a:spcAft>
                <a:spcPts val="600"/>
              </a:spcAft>
            </a:pPr>
            <a:r>
              <a:rPr lang="da-DK" sz="1200" b="1" dirty="0">
                <a:solidFill>
                  <a:schemeClr val="tx1"/>
                </a:solidFill>
                <a:latin typeface="Verdana" panose="020B0604030504040204" pitchFamily="34" charset="0"/>
                <a:ea typeface="Verdana" panose="020B0604030504040204" pitchFamily="34" charset="0"/>
              </a:rPr>
              <a:t>Interaktion</a:t>
            </a:r>
          </a:p>
          <a:p>
            <a:pPr algn="ctr"/>
            <a:r>
              <a:rPr lang="da-DK" sz="1200" dirty="0">
                <a:solidFill>
                  <a:schemeClr val="tx1"/>
                </a:solidFill>
                <a:latin typeface="Verdana" panose="020B0604030504040204" pitchFamily="34" charset="0"/>
                <a:ea typeface="Verdana" panose="020B0604030504040204" pitchFamily="34" charset="0"/>
              </a:rPr>
              <a:t>Hvordan interagerer aktørerne i økosystemet – herunder ikke mindst typer af aktører, der ikke naturligt interagerer?</a:t>
            </a:r>
          </a:p>
        </p:txBody>
      </p:sp>
      <p:sp>
        <p:nvSpPr>
          <p:cNvPr id="19" name="Rektangel: afrundede hjørner 18">
            <a:extLst>
              <a:ext uri="{FF2B5EF4-FFF2-40B4-BE49-F238E27FC236}">
                <a16:creationId xmlns:a16="http://schemas.microsoft.com/office/drawing/2014/main" id="{09694D6B-B7DF-CB49-56E2-DF7B27AA40DA}"/>
              </a:ext>
            </a:extLst>
          </p:cNvPr>
          <p:cNvSpPr/>
          <p:nvPr/>
        </p:nvSpPr>
        <p:spPr>
          <a:xfrm>
            <a:off x="8000452" y="4065511"/>
            <a:ext cx="2520000" cy="199221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da-DK" sz="1200" b="1" dirty="0">
              <a:solidFill>
                <a:schemeClr val="tx1"/>
              </a:solidFill>
              <a:latin typeface="Verdana" panose="020B0604030504040204" pitchFamily="34" charset="0"/>
              <a:ea typeface="Verdana" panose="020B0604030504040204" pitchFamily="34" charset="0"/>
            </a:endParaRPr>
          </a:p>
          <a:p>
            <a:pPr algn="ctr"/>
            <a:endParaRPr lang="da-DK" sz="1200" b="1" dirty="0">
              <a:solidFill>
                <a:schemeClr val="tx1"/>
              </a:solidFill>
              <a:latin typeface="Verdana" panose="020B0604030504040204" pitchFamily="34" charset="0"/>
              <a:ea typeface="Verdana" panose="020B0604030504040204" pitchFamily="34" charset="0"/>
            </a:endParaRPr>
          </a:p>
          <a:p>
            <a:pPr algn="ctr">
              <a:spcAft>
                <a:spcPts val="600"/>
              </a:spcAft>
            </a:pPr>
            <a:r>
              <a:rPr lang="da-DK" sz="1200" b="1" dirty="0">
                <a:solidFill>
                  <a:schemeClr val="tx1"/>
                </a:solidFill>
                <a:latin typeface="Verdana" panose="020B0604030504040204" pitchFamily="34" charset="0"/>
                <a:ea typeface="Verdana" panose="020B0604030504040204" pitchFamily="34" charset="0"/>
              </a:rPr>
              <a:t>Mindset</a:t>
            </a:r>
          </a:p>
          <a:p>
            <a:pPr algn="ctr"/>
            <a:r>
              <a:rPr lang="da-DK" sz="1200" dirty="0">
                <a:solidFill>
                  <a:schemeClr val="tx1"/>
                </a:solidFill>
                <a:latin typeface="Verdana" panose="020B0604030504040204" pitchFamily="34" charset="0"/>
                <a:ea typeface="Verdana" panose="020B0604030504040204" pitchFamily="34" charset="0"/>
              </a:rPr>
              <a:t>I hvor høj grad opfatter aktørerne økosystemet som en forudsætning for egen succes?</a:t>
            </a:r>
          </a:p>
          <a:p>
            <a:pPr algn="ctr"/>
            <a:endParaRPr lang="da-DK" sz="1200" dirty="0">
              <a:solidFill>
                <a:schemeClr val="tx1"/>
              </a:solidFill>
              <a:latin typeface="Verdana" panose="020B0604030504040204" pitchFamily="34" charset="0"/>
              <a:ea typeface="Verdana" panose="020B0604030504040204" pitchFamily="34" charset="0"/>
            </a:endParaRPr>
          </a:p>
          <a:p>
            <a:pPr algn="ctr"/>
            <a:endParaRPr lang="da-DK" sz="1200" dirty="0">
              <a:solidFill>
                <a:schemeClr val="tx1"/>
              </a:solidFill>
              <a:latin typeface="Verdana" panose="020B0604030504040204" pitchFamily="34" charset="0"/>
              <a:ea typeface="Verdana" panose="020B0604030504040204" pitchFamily="34" charset="0"/>
            </a:endParaRPr>
          </a:p>
        </p:txBody>
      </p:sp>
      <p:pic>
        <p:nvPicPr>
          <p:cNvPr id="20" name="Grafik 19" descr="Forbindelser kontur">
            <a:extLst>
              <a:ext uri="{FF2B5EF4-FFF2-40B4-BE49-F238E27FC236}">
                <a16:creationId xmlns:a16="http://schemas.microsoft.com/office/drawing/2014/main" id="{1F6D4982-82CD-F7EC-99EE-9376B9FB48A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84576" y="3704263"/>
            <a:ext cx="828000" cy="828000"/>
          </a:xfrm>
          <a:prstGeom prst="rect">
            <a:avLst/>
          </a:prstGeom>
        </p:spPr>
      </p:pic>
      <p:pic>
        <p:nvPicPr>
          <p:cNvPr id="22" name="Grafik 21" descr="Skål kontur">
            <a:extLst>
              <a:ext uri="{FF2B5EF4-FFF2-40B4-BE49-F238E27FC236}">
                <a16:creationId xmlns:a16="http://schemas.microsoft.com/office/drawing/2014/main" id="{0ACA5917-58C2-0A9F-7A70-DAF3128C31F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52594" y="3695471"/>
            <a:ext cx="828000" cy="828000"/>
          </a:xfrm>
          <a:prstGeom prst="rect">
            <a:avLst/>
          </a:prstGeom>
        </p:spPr>
      </p:pic>
      <p:pic>
        <p:nvPicPr>
          <p:cNvPr id="23" name="Grafik 22" descr="Hoved med tandhjul kontur">
            <a:extLst>
              <a:ext uri="{FF2B5EF4-FFF2-40B4-BE49-F238E27FC236}">
                <a16:creationId xmlns:a16="http://schemas.microsoft.com/office/drawing/2014/main" id="{EE7B4AD1-D210-69A2-C994-B00D04E6584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851532" y="3686679"/>
            <a:ext cx="828000" cy="828000"/>
          </a:xfrm>
          <a:prstGeom prst="rect">
            <a:avLst/>
          </a:prstGeom>
        </p:spPr>
      </p:pic>
    </p:spTree>
    <p:extLst>
      <p:ext uri="{BB962C8B-B14F-4D97-AF65-F5344CB8AC3E}">
        <p14:creationId xmlns:p14="http://schemas.microsoft.com/office/powerpoint/2010/main" val="2432606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frundet rektangel 30"/>
          <p:cNvSpPr/>
          <p:nvPr/>
        </p:nvSpPr>
        <p:spPr>
          <a:xfrm>
            <a:off x="683396" y="1280157"/>
            <a:ext cx="10818796" cy="538052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026" name="Picture 2" descr="https://intranet.rm.dk/globalassets/foralle/falles-grafik/falles-ikoner/falles-ikoner-uden-baggrund/hje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7221" y="1517968"/>
            <a:ext cx="4285377" cy="4825078"/>
          </a:xfrm>
          <a:prstGeom prst="rect">
            <a:avLst/>
          </a:prstGeom>
          <a:noFill/>
          <a:extLst>
            <a:ext uri="{909E8E84-426E-40DD-AFC4-6F175D3DCCD1}">
              <a14:hiddenFill xmlns:a14="http://schemas.microsoft.com/office/drawing/2010/main">
                <a:solidFill>
                  <a:srgbClr val="FFFFFF"/>
                </a:solidFill>
              </a14:hiddenFill>
            </a:ext>
          </a:extLst>
        </p:spPr>
      </p:pic>
      <p:sp>
        <p:nvSpPr>
          <p:cNvPr id="23" name="Afrundet rektangel 22"/>
          <p:cNvSpPr/>
          <p:nvPr/>
        </p:nvSpPr>
        <p:spPr>
          <a:xfrm>
            <a:off x="2740206" y="3545358"/>
            <a:ext cx="1921031" cy="18138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Innovative</a:t>
            </a:r>
          </a:p>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aktiviteter</a:t>
            </a:r>
          </a:p>
        </p:txBody>
      </p:sp>
      <p:sp>
        <p:nvSpPr>
          <p:cNvPr id="24" name="Afrundet rektangel 23"/>
          <p:cNvSpPr/>
          <p:nvPr/>
        </p:nvSpPr>
        <p:spPr>
          <a:xfrm>
            <a:off x="2098310" y="5630776"/>
            <a:ext cx="3031957" cy="50803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Innovationsstøtte</a:t>
            </a:r>
          </a:p>
        </p:txBody>
      </p:sp>
      <p:sp>
        <p:nvSpPr>
          <p:cNvPr id="26" name="Afrundet rektangel 25"/>
          <p:cNvSpPr/>
          <p:nvPr/>
        </p:nvSpPr>
        <p:spPr>
          <a:xfrm>
            <a:off x="2206428" y="2731647"/>
            <a:ext cx="2964580" cy="50803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Retning og lederskab</a:t>
            </a:r>
          </a:p>
        </p:txBody>
      </p:sp>
      <p:pic>
        <p:nvPicPr>
          <p:cNvPr id="1030" name="Picture 6" descr="https://intranet.rm.dk/globalassets/foralle/falles-grafik/falles-ikoner/falles-ikoner-uden-baggrund/introdukti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69964" y="5753053"/>
            <a:ext cx="279380" cy="32919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s://intranet.rm.dk/globalassets/foralle/falles-grafik/falles-ikoner/falles-ikoner-uden-baggrund/megafon.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12481" y="2889103"/>
            <a:ext cx="324844" cy="246849"/>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s://intranet.rm.dk/globalassets/foralle/falles-grafik/falles-ikoner/falles-ikoner-uden-baggrund/tandhjul.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2902536" y="4821079"/>
            <a:ext cx="464567" cy="391852"/>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https://intranet.rm.dk/globalassets/foralle/falles-grafik/falles-ikoner/falles-ikoner-uden-baggrund/vaerktoejskass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03008" y="5819893"/>
            <a:ext cx="263482" cy="214573"/>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https://intranet.rm.dk/globalassets/foralle/falles-grafik/falles-ikoner/falles-ikoner-uden-baggrund/vis-vejen.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61237" y="2824661"/>
            <a:ext cx="415056" cy="311292"/>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https://intranet.rm.dk/globalassets/foralle/falles-grafik/falles-ikoner/falles-ikoner-uden-baggrund/paere.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02536" y="3662390"/>
            <a:ext cx="483472" cy="392944"/>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s://intranet.rm.dk/globalassets/foralle/falles-grafik/falles-ikoner/falles-ikoner-uden-baggrund/pdsa.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083687" y="4821079"/>
            <a:ext cx="443651" cy="426804"/>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s://intranet.rm.dk/globalassets/foralle/falles-grafik/falles-ikoner/falles-ikoner-uden-baggrund/samarbejde3.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46803" y="3695267"/>
            <a:ext cx="480535" cy="384304"/>
          </a:xfrm>
          <a:prstGeom prst="rect">
            <a:avLst/>
          </a:prstGeom>
          <a:noFill/>
          <a:extLst>
            <a:ext uri="{909E8E84-426E-40DD-AFC4-6F175D3DCCD1}">
              <a14:hiddenFill xmlns:a14="http://schemas.microsoft.com/office/drawing/2010/main">
                <a:solidFill>
                  <a:srgbClr val="FFFFFF"/>
                </a:solidFill>
              </a14:hiddenFill>
            </a:ext>
          </a:extLst>
        </p:spPr>
      </p:pic>
      <p:sp>
        <p:nvSpPr>
          <p:cNvPr id="48" name="Afrundet rektangel 47"/>
          <p:cNvSpPr/>
          <p:nvPr/>
        </p:nvSpPr>
        <p:spPr>
          <a:xfrm>
            <a:off x="5534528" y="4143412"/>
            <a:ext cx="1831118" cy="50803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Samspil og partnerskaber</a:t>
            </a:r>
          </a:p>
        </p:txBody>
      </p:sp>
      <p:pic>
        <p:nvPicPr>
          <p:cNvPr id="1056" name="Picture 32" descr="https://intranet.rm.dk/globalassets/foralle/falles-grafik/falles-ikoner/falles-ikoner-uden-baggrund/tilbagepil.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81813" y="3545358"/>
            <a:ext cx="914661" cy="541310"/>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32" descr="https://intranet.rm.dk/globalassets/foralle/falles-grafik/falles-ikoner/falles-ikoner-uden-baggrund/tilbagepil.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flipH="1" flipV="1">
            <a:off x="6031051" y="4713506"/>
            <a:ext cx="902947" cy="534377"/>
          </a:xfrm>
          <a:prstGeom prst="rect">
            <a:avLst/>
          </a:prstGeom>
          <a:noFill/>
          <a:extLst>
            <a:ext uri="{909E8E84-426E-40DD-AFC4-6F175D3DCCD1}">
              <a14:hiddenFill xmlns:a14="http://schemas.microsoft.com/office/drawing/2010/main">
                <a:solidFill>
                  <a:srgbClr val="FFFFFF"/>
                </a:solidFill>
              </a14:hiddenFill>
            </a:ext>
          </a:extLst>
        </p:spPr>
      </p:pic>
      <p:sp>
        <p:nvSpPr>
          <p:cNvPr id="32" name="Tekstfelt 31"/>
          <p:cNvSpPr txBox="1"/>
          <p:nvPr/>
        </p:nvSpPr>
        <p:spPr>
          <a:xfrm>
            <a:off x="683396" y="285841"/>
            <a:ext cx="9071858" cy="553998"/>
          </a:xfrm>
          <a:prstGeom prst="rect">
            <a:avLst/>
          </a:prstGeom>
          <a:noFill/>
        </p:spPr>
        <p:txBody>
          <a:bodyPr wrap="square" rtlCol="0">
            <a:spAutoFit/>
          </a:bodyPr>
          <a:lstStyle/>
          <a:p>
            <a:r>
              <a:rPr lang="da-DK" sz="3000" b="1" dirty="0"/>
              <a:t>Innovation i Region Midtjylland (Kompleksitetsniveau 1)</a:t>
            </a:r>
          </a:p>
        </p:txBody>
      </p:sp>
      <p:sp>
        <p:nvSpPr>
          <p:cNvPr id="34" name="Afrundet rektangel 33"/>
          <p:cNvSpPr/>
          <p:nvPr/>
        </p:nvSpPr>
        <p:spPr>
          <a:xfrm>
            <a:off x="1637581" y="1629462"/>
            <a:ext cx="1674644"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Region Midtjylland</a:t>
            </a:r>
          </a:p>
        </p:txBody>
      </p:sp>
      <p:pic>
        <p:nvPicPr>
          <p:cNvPr id="38" name="Picture 4" descr="https://intranet.rm.dk/globalassets/foralle/falles-grafik/falles-ikoner/falles-ikoner-uden-baggrund/netvaerk.pn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rot="375853">
            <a:off x="7247118" y="2723546"/>
            <a:ext cx="3941954" cy="3133056"/>
          </a:xfrm>
          <a:prstGeom prst="rect">
            <a:avLst/>
          </a:prstGeom>
          <a:noFill/>
          <a:extLst>
            <a:ext uri="{909E8E84-426E-40DD-AFC4-6F175D3DCCD1}">
              <a14:hiddenFill xmlns:a14="http://schemas.microsoft.com/office/drawing/2010/main">
                <a:solidFill>
                  <a:srgbClr val="FFFFFF"/>
                </a:solidFill>
              </a14:hiddenFill>
            </a:ext>
          </a:extLst>
        </p:spPr>
      </p:pic>
      <p:sp>
        <p:nvSpPr>
          <p:cNvPr id="40" name="Afrundet rektangel 39"/>
          <p:cNvSpPr/>
          <p:nvPr/>
        </p:nvSpPr>
        <p:spPr>
          <a:xfrm>
            <a:off x="8665098" y="2263820"/>
            <a:ext cx="1623066"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Økosystem</a:t>
            </a:r>
          </a:p>
        </p:txBody>
      </p:sp>
      <p:pic>
        <p:nvPicPr>
          <p:cNvPr id="41" name="Picture 2" descr="https://intranet.rm.dk/globalassets/foralle/falles-grafik/falles-ikoner/falles-ikoner-uden-baggrund/fabrik.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348241" y="4149133"/>
            <a:ext cx="462897" cy="435196"/>
          </a:xfrm>
          <a:prstGeom prst="rect">
            <a:avLst/>
          </a:prstGeom>
          <a:noFill/>
          <a:extLst>
            <a:ext uri="{909E8E84-426E-40DD-AFC4-6F175D3DCCD1}">
              <a14:hiddenFill xmlns:a14="http://schemas.microsoft.com/office/drawing/2010/main">
                <a:solidFill>
                  <a:srgbClr val="FFFFFF"/>
                </a:solidFill>
              </a14:hiddenFill>
            </a:ext>
          </a:extLst>
        </p:spPr>
      </p:pic>
      <p:pic>
        <p:nvPicPr>
          <p:cNvPr id="14" name="Billede 13">
            <a:extLst>
              <a:ext uri="{FF2B5EF4-FFF2-40B4-BE49-F238E27FC236}">
                <a16:creationId xmlns:a16="http://schemas.microsoft.com/office/drawing/2014/main" id="{85770C05-0CC6-A49C-C783-CB08FE6B9182}"/>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803304" y="3482874"/>
            <a:ext cx="636369" cy="379716"/>
          </a:xfrm>
          <a:prstGeom prst="rect">
            <a:avLst/>
          </a:prstGeom>
        </p:spPr>
      </p:pic>
      <p:pic>
        <p:nvPicPr>
          <p:cNvPr id="17" name="Billede 16">
            <a:extLst>
              <a:ext uri="{FF2B5EF4-FFF2-40B4-BE49-F238E27FC236}">
                <a16:creationId xmlns:a16="http://schemas.microsoft.com/office/drawing/2014/main" id="{E8497F29-883D-CEB1-153E-C30ED37D32F6}"/>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969818" y="3608591"/>
            <a:ext cx="496553" cy="296419"/>
          </a:xfrm>
          <a:prstGeom prst="rect">
            <a:avLst/>
          </a:prstGeom>
        </p:spPr>
      </p:pic>
      <p:pic>
        <p:nvPicPr>
          <p:cNvPr id="19" name="Billede 18">
            <a:extLst>
              <a:ext uri="{FF2B5EF4-FFF2-40B4-BE49-F238E27FC236}">
                <a16:creationId xmlns:a16="http://schemas.microsoft.com/office/drawing/2014/main" id="{48FD9CE5-121F-0961-A616-DAC00456AB6D}"/>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9016886" y="4079571"/>
            <a:ext cx="538746" cy="353351"/>
          </a:xfrm>
          <a:prstGeom prst="rect">
            <a:avLst/>
          </a:prstGeom>
        </p:spPr>
      </p:pic>
      <p:pic>
        <p:nvPicPr>
          <p:cNvPr id="20" name="Billede 19">
            <a:extLst>
              <a:ext uri="{FF2B5EF4-FFF2-40B4-BE49-F238E27FC236}">
                <a16:creationId xmlns:a16="http://schemas.microsoft.com/office/drawing/2014/main" id="{CB3A5ABB-A80B-26C7-62C2-8D5E6FD9B396}"/>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9755254" y="5027758"/>
            <a:ext cx="516441" cy="435195"/>
          </a:xfrm>
          <a:prstGeom prst="rect">
            <a:avLst/>
          </a:prstGeom>
        </p:spPr>
      </p:pic>
      <p:pic>
        <p:nvPicPr>
          <p:cNvPr id="25" name="Billede 24">
            <a:extLst>
              <a:ext uri="{FF2B5EF4-FFF2-40B4-BE49-F238E27FC236}">
                <a16:creationId xmlns:a16="http://schemas.microsoft.com/office/drawing/2014/main" id="{1C490F31-3563-6C18-7EA3-A431572119B0}"/>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7916841" y="2638039"/>
            <a:ext cx="453115" cy="416451"/>
          </a:xfrm>
          <a:prstGeom prst="rect">
            <a:avLst/>
          </a:prstGeom>
        </p:spPr>
      </p:pic>
      <p:pic>
        <p:nvPicPr>
          <p:cNvPr id="27" name="Billede 26">
            <a:extLst>
              <a:ext uri="{FF2B5EF4-FFF2-40B4-BE49-F238E27FC236}">
                <a16:creationId xmlns:a16="http://schemas.microsoft.com/office/drawing/2014/main" id="{AB237C96-E53B-2869-08D7-3FA4E346132A}"/>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7959600" y="4798980"/>
            <a:ext cx="462005" cy="453619"/>
          </a:xfrm>
          <a:prstGeom prst="rect">
            <a:avLst/>
          </a:prstGeom>
        </p:spPr>
      </p:pic>
      <p:pic>
        <p:nvPicPr>
          <p:cNvPr id="28" name="Billede 27">
            <a:extLst>
              <a:ext uri="{FF2B5EF4-FFF2-40B4-BE49-F238E27FC236}">
                <a16:creationId xmlns:a16="http://schemas.microsoft.com/office/drawing/2014/main" id="{C8C573C0-8A96-DE1A-3EB4-AE77ED0DAE3A}"/>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10045163" y="3075108"/>
            <a:ext cx="636369" cy="508931"/>
          </a:xfrm>
          <a:prstGeom prst="rect">
            <a:avLst/>
          </a:prstGeom>
        </p:spPr>
      </p:pic>
      <p:pic>
        <p:nvPicPr>
          <p:cNvPr id="30" name="Billede 29">
            <a:extLst>
              <a:ext uri="{FF2B5EF4-FFF2-40B4-BE49-F238E27FC236}">
                <a16:creationId xmlns:a16="http://schemas.microsoft.com/office/drawing/2014/main" id="{77E69DA0-3A27-95A6-7B59-DE678612D95B}"/>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8251463" y="4044480"/>
            <a:ext cx="376420" cy="418327"/>
          </a:xfrm>
          <a:prstGeom prst="rect">
            <a:avLst/>
          </a:prstGeom>
        </p:spPr>
      </p:pic>
      <p:pic>
        <p:nvPicPr>
          <p:cNvPr id="33" name="Billede 32">
            <a:extLst>
              <a:ext uri="{FF2B5EF4-FFF2-40B4-BE49-F238E27FC236}">
                <a16:creationId xmlns:a16="http://schemas.microsoft.com/office/drawing/2014/main" id="{E30879EE-00F1-ABC7-48B3-9B97A2EAE48C}"/>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9627546" y="4378387"/>
            <a:ext cx="283675" cy="297961"/>
          </a:xfrm>
          <a:prstGeom prst="rect">
            <a:avLst/>
          </a:prstGeom>
        </p:spPr>
      </p:pic>
      <p:pic>
        <p:nvPicPr>
          <p:cNvPr id="2" name="Picture 4" descr="https://intranet.rm.dk/globalassets/foralle/falles-grafik/falles-ikoner/falles-ikoner-uden-baggrund/staa_fast.png">
            <a:extLst>
              <a:ext uri="{FF2B5EF4-FFF2-40B4-BE49-F238E27FC236}">
                <a16:creationId xmlns:a16="http://schemas.microsoft.com/office/drawing/2014/main" id="{28F11002-FCAF-7540-2342-9262F2ECFAAF}"/>
              </a:ext>
            </a:extLst>
          </p:cNvPr>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8740921" y="5027076"/>
            <a:ext cx="230551" cy="429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2448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frundet rektangel 30"/>
          <p:cNvSpPr/>
          <p:nvPr/>
        </p:nvSpPr>
        <p:spPr>
          <a:xfrm>
            <a:off x="683396" y="1280157"/>
            <a:ext cx="10818796" cy="538052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026" name="Picture 2" descr="https://intranet.rm.dk/globalassets/foralle/falles-grafik/falles-ikoner/falles-ikoner-uden-baggrund/hje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7221" y="1525919"/>
            <a:ext cx="4285377" cy="4825078"/>
          </a:xfrm>
          <a:prstGeom prst="rect">
            <a:avLst/>
          </a:prstGeom>
          <a:noFill/>
          <a:extLst>
            <a:ext uri="{909E8E84-426E-40DD-AFC4-6F175D3DCCD1}">
              <a14:hiddenFill xmlns:a14="http://schemas.microsoft.com/office/drawing/2010/main">
                <a:solidFill>
                  <a:srgbClr val="FFFFFF"/>
                </a:solidFill>
              </a14:hiddenFill>
            </a:ext>
          </a:extLst>
        </p:spPr>
      </p:pic>
      <p:sp>
        <p:nvSpPr>
          <p:cNvPr id="23" name="Afrundet rektangel 22"/>
          <p:cNvSpPr/>
          <p:nvPr/>
        </p:nvSpPr>
        <p:spPr>
          <a:xfrm>
            <a:off x="2280779" y="3893418"/>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Behovsafdækning og planlægning</a:t>
            </a:r>
          </a:p>
        </p:txBody>
      </p:sp>
      <p:pic>
        <p:nvPicPr>
          <p:cNvPr id="1028" name="Picture 4" descr="https://intranet.rm.dk/globalassets/foralle/falles-grafik/falles-ikoner/falles-ikoner-uden-baggrund/netvaerk.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375853">
            <a:off x="7247118" y="2723546"/>
            <a:ext cx="3941954" cy="3133056"/>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https://intranet.rm.dk/globalassets/foralle/falles-grafik/falles-ikoner/falles-ikoner-uden-baggrund/tilbagepil.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18188" y="3189215"/>
            <a:ext cx="914661" cy="541310"/>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32" descr="https://intranet.rm.dk/globalassets/foralle/falles-grafik/falles-ikoner/falles-ikoner-uden-baggrund/tilbagepil.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flipV="1">
            <a:off x="6031051" y="4857881"/>
            <a:ext cx="902947" cy="534377"/>
          </a:xfrm>
          <a:prstGeom prst="rect">
            <a:avLst/>
          </a:prstGeom>
          <a:noFill/>
          <a:extLst>
            <a:ext uri="{909E8E84-426E-40DD-AFC4-6F175D3DCCD1}">
              <a14:hiddenFill xmlns:a14="http://schemas.microsoft.com/office/drawing/2010/main">
                <a:solidFill>
                  <a:srgbClr val="FFFFFF"/>
                </a:solidFill>
              </a14:hiddenFill>
            </a:ext>
          </a:extLst>
        </p:spPr>
      </p:pic>
      <p:sp>
        <p:nvSpPr>
          <p:cNvPr id="32" name="Tekstfelt 31"/>
          <p:cNvSpPr txBox="1"/>
          <p:nvPr/>
        </p:nvSpPr>
        <p:spPr>
          <a:xfrm>
            <a:off x="683396" y="285841"/>
            <a:ext cx="9071858" cy="553998"/>
          </a:xfrm>
          <a:prstGeom prst="rect">
            <a:avLst/>
          </a:prstGeom>
          <a:noFill/>
        </p:spPr>
        <p:txBody>
          <a:bodyPr wrap="square" rtlCol="0">
            <a:spAutoFit/>
          </a:bodyPr>
          <a:lstStyle/>
          <a:p>
            <a:r>
              <a:rPr lang="da-DK" sz="3000" b="1" dirty="0"/>
              <a:t>Innovation i Region Midtjylland (Kompleksitetsniveau 2)</a:t>
            </a:r>
          </a:p>
        </p:txBody>
      </p:sp>
      <p:sp>
        <p:nvSpPr>
          <p:cNvPr id="33" name="Afrundet rektangel 32"/>
          <p:cNvSpPr/>
          <p:nvPr/>
        </p:nvSpPr>
        <p:spPr>
          <a:xfrm>
            <a:off x="8665098" y="2263820"/>
            <a:ext cx="1623066"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Økosystem</a:t>
            </a:r>
          </a:p>
        </p:txBody>
      </p:sp>
      <p:sp>
        <p:nvSpPr>
          <p:cNvPr id="34" name="Afrundet rektangel 33"/>
          <p:cNvSpPr/>
          <p:nvPr/>
        </p:nvSpPr>
        <p:spPr>
          <a:xfrm>
            <a:off x="1637581" y="1629462"/>
            <a:ext cx="1674644" cy="5080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Verdana" panose="020B0604030504040204" pitchFamily="34" charset="0"/>
                <a:ea typeface="Verdana" panose="020B0604030504040204" pitchFamily="34" charset="0"/>
                <a:cs typeface="Verdana" panose="020B0604030504040204" pitchFamily="34" charset="0"/>
              </a:rPr>
              <a:t>Region Midtjylland</a:t>
            </a:r>
          </a:p>
        </p:txBody>
      </p:sp>
      <p:sp>
        <p:nvSpPr>
          <p:cNvPr id="36" name="Afrundet rektangel 35"/>
          <p:cNvSpPr/>
          <p:nvPr/>
        </p:nvSpPr>
        <p:spPr>
          <a:xfrm>
            <a:off x="3702121" y="3896553"/>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Udvikling og validering</a:t>
            </a:r>
          </a:p>
        </p:txBody>
      </p:sp>
      <p:sp>
        <p:nvSpPr>
          <p:cNvPr id="37" name="Afrundet rektangel 36"/>
          <p:cNvSpPr/>
          <p:nvPr/>
        </p:nvSpPr>
        <p:spPr>
          <a:xfrm>
            <a:off x="2280779" y="4330131"/>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Implementering og værdirealisering</a:t>
            </a:r>
          </a:p>
        </p:txBody>
      </p:sp>
      <p:sp>
        <p:nvSpPr>
          <p:cNvPr id="38" name="Afrundet rektangel 37"/>
          <p:cNvSpPr/>
          <p:nvPr/>
        </p:nvSpPr>
        <p:spPr>
          <a:xfrm>
            <a:off x="3702121" y="4328457"/>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Evaluering og forbedring</a:t>
            </a:r>
          </a:p>
        </p:txBody>
      </p:sp>
      <p:sp>
        <p:nvSpPr>
          <p:cNvPr id="43" name="Afrundet rektangel 42"/>
          <p:cNvSpPr/>
          <p:nvPr/>
        </p:nvSpPr>
        <p:spPr>
          <a:xfrm>
            <a:off x="2288804" y="5316352"/>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Ressourcer</a:t>
            </a:r>
          </a:p>
        </p:txBody>
      </p:sp>
      <p:sp>
        <p:nvSpPr>
          <p:cNvPr id="44" name="Afrundet rektangel 43"/>
          <p:cNvSpPr/>
          <p:nvPr/>
        </p:nvSpPr>
        <p:spPr>
          <a:xfrm>
            <a:off x="3710146" y="5319487"/>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Kompetencer</a:t>
            </a:r>
          </a:p>
        </p:txBody>
      </p:sp>
      <p:sp>
        <p:nvSpPr>
          <p:cNvPr id="45" name="Afrundet rektangel 44"/>
          <p:cNvSpPr/>
          <p:nvPr/>
        </p:nvSpPr>
        <p:spPr>
          <a:xfrm>
            <a:off x="2288804" y="5753065"/>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Værktøjer og metoder</a:t>
            </a:r>
          </a:p>
        </p:txBody>
      </p:sp>
      <p:sp>
        <p:nvSpPr>
          <p:cNvPr id="46" name="Afrundet rektangel 45"/>
          <p:cNvSpPr/>
          <p:nvPr/>
        </p:nvSpPr>
        <p:spPr>
          <a:xfrm>
            <a:off x="3710146" y="5751391"/>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IPR og aftaler</a:t>
            </a:r>
          </a:p>
        </p:txBody>
      </p:sp>
      <p:sp>
        <p:nvSpPr>
          <p:cNvPr id="47" name="Afrundet rektangel 46"/>
          <p:cNvSpPr/>
          <p:nvPr/>
        </p:nvSpPr>
        <p:spPr>
          <a:xfrm>
            <a:off x="2288805" y="5033006"/>
            <a:ext cx="2785710" cy="243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200" dirty="0">
                <a:solidFill>
                  <a:schemeClr val="bg1"/>
                </a:solidFill>
                <a:latin typeface="Verdana" panose="020B0604030504040204" pitchFamily="34" charset="0"/>
                <a:ea typeface="Verdana" panose="020B0604030504040204" pitchFamily="34" charset="0"/>
                <a:cs typeface="Verdana" panose="020B0604030504040204" pitchFamily="34" charset="0"/>
              </a:rPr>
              <a:t>Innovationsstøtte</a:t>
            </a:r>
          </a:p>
        </p:txBody>
      </p:sp>
      <p:sp>
        <p:nvSpPr>
          <p:cNvPr id="49" name="Afrundet rektangel 48"/>
          <p:cNvSpPr/>
          <p:nvPr/>
        </p:nvSpPr>
        <p:spPr>
          <a:xfrm>
            <a:off x="2280779" y="3616262"/>
            <a:ext cx="2793736" cy="243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200" dirty="0">
                <a:solidFill>
                  <a:schemeClr val="bg1"/>
                </a:solidFill>
                <a:latin typeface="Verdana" panose="020B0604030504040204" pitchFamily="34" charset="0"/>
                <a:ea typeface="Verdana" panose="020B0604030504040204" pitchFamily="34" charset="0"/>
                <a:cs typeface="Verdana" panose="020B0604030504040204" pitchFamily="34" charset="0"/>
              </a:rPr>
              <a:t>Innovative aktiviteter</a:t>
            </a:r>
          </a:p>
        </p:txBody>
      </p:sp>
      <p:sp>
        <p:nvSpPr>
          <p:cNvPr id="51" name="Afrundet rektangel 50"/>
          <p:cNvSpPr/>
          <p:nvPr/>
        </p:nvSpPr>
        <p:spPr>
          <a:xfrm>
            <a:off x="2288804" y="2544271"/>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Vision, strategi og målsætning</a:t>
            </a:r>
          </a:p>
        </p:txBody>
      </p:sp>
      <p:sp>
        <p:nvSpPr>
          <p:cNvPr id="52" name="Afrundet rektangel 51"/>
          <p:cNvSpPr/>
          <p:nvPr/>
        </p:nvSpPr>
        <p:spPr>
          <a:xfrm>
            <a:off x="3710146" y="2547338"/>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Ledelse</a:t>
            </a:r>
          </a:p>
        </p:txBody>
      </p:sp>
      <p:sp>
        <p:nvSpPr>
          <p:cNvPr id="53" name="Afrundet rektangel 52"/>
          <p:cNvSpPr/>
          <p:nvPr/>
        </p:nvSpPr>
        <p:spPr>
          <a:xfrm>
            <a:off x="2288804" y="2980984"/>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err="1">
                <a:solidFill>
                  <a:schemeClr val="tx1"/>
                </a:solidFill>
                <a:latin typeface="Verdana" panose="020B0604030504040204" pitchFamily="34" charset="0"/>
                <a:ea typeface="Verdana" panose="020B0604030504040204" pitchFamily="34" charset="0"/>
                <a:cs typeface="Verdana" panose="020B0604030504040204" pitchFamily="34" charset="0"/>
              </a:rPr>
              <a:t>Org</a:t>
            </a: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 kultur og incitamentsstruktur</a:t>
            </a:r>
          </a:p>
        </p:txBody>
      </p:sp>
      <p:sp>
        <p:nvSpPr>
          <p:cNvPr id="54" name="Afrundet rektangel 53"/>
          <p:cNvSpPr/>
          <p:nvPr/>
        </p:nvSpPr>
        <p:spPr>
          <a:xfrm>
            <a:off x="3710146" y="2979242"/>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Strukturer og samarbejde</a:t>
            </a:r>
          </a:p>
        </p:txBody>
      </p:sp>
      <p:sp>
        <p:nvSpPr>
          <p:cNvPr id="55" name="Afrundet rektangel 54"/>
          <p:cNvSpPr/>
          <p:nvPr/>
        </p:nvSpPr>
        <p:spPr>
          <a:xfrm>
            <a:off x="2288804" y="2267115"/>
            <a:ext cx="2793736" cy="243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200" dirty="0">
                <a:solidFill>
                  <a:schemeClr val="bg1"/>
                </a:solidFill>
                <a:latin typeface="Verdana" panose="020B0604030504040204" pitchFamily="34" charset="0"/>
                <a:ea typeface="Verdana" panose="020B0604030504040204" pitchFamily="34" charset="0"/>
                <a:cs typeface="Verdana" panose="020B0604030504040204" pitchFamily="34" charset="0"/>
              </a:rPr>
              <a:t>Retning og lederskab</a:t>
            </a:r>
          </a:p>
        </p:txBody>
      </p:sp>
      <p:sp>
        <p:nvSpPr>
          <p:cNvPr id="56" name="Afrundet rektangel 55"/>
          <p:cNvSpPr/>
          <p:nvPr/>
        </p:nvSpPr>
        <p:spPr>
          <a:xfrm>
            <a:off x="5749571" y="4425230"/>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Bidrag til økosystemet</a:t>
            </a:r>
          </a:p>
        </p:txBody>
      </p:sp>
      <p:sp>
        <p:nvSpPr>
          <p:cNvPr id="57" name="Afrundet rektangel 56"/>
          <p:cNvSpPr/>
          <p:nvPr/>
        </p:nvSpPr>
        <p:spPr>
          <a:xfrm>
            <a:off x="5749571" y="3747972"/>
            <a:ext cx="1364369" cy="3737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a-DK" sz="1000" dirty="0">
                <a:solidFill>
                  <a:schemeClr val="tx1"/>
                </a:solidFill>
                <a:latin typeface="Verdana" panose="020B0604030504040204" pitchFamily="34" charset="0"/>
                <a:ea typeface="Verdana" panose="020B0604030504040204" pitchFamily="34" charset="0"/>
                <a:cs typeface="Verdana" panose="020B0604030504040204" pitchFamily="34" charset="0"/>
              </a:rPr>
              <a:t>Bidrag fra økosystemet</a:t>
            </a:r>
          </a:p>
        </p:txBody>
      </p:sp>
      <p:sp>
        <p:nvSpPr>
          <p:cNvPr id="2" name="Rektangel 1"/>
          <p:cNvSpPr/>
          <p:nvPr/>
        </p:nvSpPr>
        <p:spPr>
          <a:xfrm>
            <a:off x="5381994" y="4139487"/>
            <a:ext cx="2178802" cy="276999"/>
          </a:xfrm>
          <a:prstGeom prst="rect">
            <a:avLst/>
          </a:prstGeom>
        </p:spPr>
        <p:txBody>
          <a:bodyPr wrap="none">
            <a:spAutoFit/>
          </a:bodyPr>
          <a:lstStyle/>
          <a:p>
            <a:pPr algn="ctr"/>
            <a:r>
              <a:rPr lang="da-DK" sz="1200" dirty="0">
                <a:latin typeface="Verdana" panose="020B0604030504040204" pitchFamily="34" charset="0"/>
                <a:ea typeface="Verdana" panose="020B0604030504040204" pitchFamily="34" charset="0"/>
                <a:cs typeface="Verdana" panose="020B0604030504040204" pitchFamily="34" charset="0"/>
              </a:rPr>
              <a:t>Samspil og partnerskaber</a:t>
            </a:r>
          </a:p>
        </p:txBody>
      </p:sp>
      <p:pic>
        <p:nvPicPr>
          <p:cNvPr id="60" name="Picture 4" descr="https://intranet.rm.dk/globalassets/foralle/falles-grafik/falles-ikoner/falles-ikoner-uden-baggrund/staa_fast.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740921" y="5027076"/>
            <a:ext cx="230551" cy="429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lede 2">
            <a:extLst>
              <a:ext uri="{FF2B5EF4-FFF2-40B4-BE49-F238E27FC236}">
                <a16:creationId xmlns:a16="http://schemas.microsoft.com/office/drawing/2014/main" id="{033150E4-828D-74B0-171C-5B568B91181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16841" y="2638039"/>
            <a:ext cx="453115" cy="416451"/>
          </a:xfrm>
          <a:prstGeom prst="rect">
            <a:avLst/>
          </a:prstGeom>
        </p:spPr>
      </p:pic>
      <p:pic>
        <p:nvPicPr>
          <p:cNvPr id="5" name="Billede 4">
            <a:extLst>
              <a:ext uri="{FF2B5EF4-FFF2-40B4-BE49-F238E27FC236}">
                <a16:creationId xmlns:a16="http://schemas.microsoft.com/office/drawing/2014/main" id="{9A2C1261-0D0E-EBE1-30DA-1215B281388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03304" y="3482874"/>
            <a:ext cx="636369" cy="379716"/>
          </a:xfrm>
          <a:prstGeom prst="rect">
            <a:avLst/>
          </a:prstGeom>
        </p:spPr>
      </p:pic>
      <p:pic>
        <p:nvPicPr>
          <p:cNvPr id="8" name="Billede 7">
            <a:extLst>
              <a:ext uri="{FF2B5EF4-FFF2-40B4-BE49-F238E27FC236}">
                <a16:creationId xmlns:a16="http://schemas.microsoft.com/office/drawing/2014/main" id="{8C799A18-818F-3434-1CAB-8198D208C78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59600" y="4798980"/>
            <a:ext cx="462005" cy="453619"/>
          </a:xfrm>
          <a:prstGeom prst="rect">
            <a:avLst/>
          </a:prstGeom>
        </p:spPr>
      </p:pic>
      <p:pic>
        <p:nvPicPr>
          <p:cNvPr id="11" name="Billede 10">
            <a:extLst>
              <a:ext uri="{FF2B5EF4-FFF2-40B4-BE49-F238E27FC236}">
                <a16:creationId xmlns:a16="http://schemas.microsoft.com/office/drawing/2014/main" id="{4781529D-025C-7B5C-D99D-70DA28EE225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016886" y="4079571"/>
            <a:ext cx="538746" cy="353351"/>
          </a:xfrm>
          <a:prstGeom prst="rect">
            <a:avLst/>
          </a:prstGeom>
        </p:spPr>
      </p:pic>
      <p:pic>
        <p:nvPicPr>
          <p:cNvPr id="14" name="Billede 13">
            <a:extLst>
              <a:ext uri="{FF2B5EF4-FFF2-40B4-BE49-F238E27FC236}">
                <a16:creationId xmlns:a16="http://schemas.microsoft.com/office/drawing/2014/main" id="{63C3AF3E-6204-B091-0749-3ADE33AA2058}"/>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755254" y="5027758"/>
            <a:ext cx="516441" cy="435195"/>
          </a:xfrm>
          <a:prstGeom prst="rect">
            <a:avLst/>
          </a:prstGeom>
        </p:spPr>
      </p:pic>
      <p:pic>
        <p:nvPicPr>
          <p:cNvPr id="15" name="Picture 2" descr="https://intranet.rm.dk/globalassets/foralle/falles-grafik/falles-ikoner/falles-ikoner-uden-baggrund/fabrik.png">
            <a:extLst>
              <a:ext uri="{FF2B5EF4-FFF2-40B4-BE49-F238E27FC236}">
                <a16:creationId xmlns:a16="http://schemas.microsoft.com/office/drawing/2014/main" id="{EF637E1F-B632-961D-14F7-A26B99302407}"/>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48241" y="4149133"/>
            <a:ext cx="462897" cy="435196"/>
          </a:xfrm>
          <a:prstGeom prst="rect">
            <a:avLst/>
          </a:prstGeom>
          <a:noFill/>
          <a:extLst>
            <a:ext uri="{909E8E84-426E-40DD-AFC4-6F175D3DCCD1}">
              <a14:hiddenFill xmlns:a14="http://schemas.microsoft.com/office/drawing/2010/main">
                <a:solidFill>
                  <a:srgbClr val="FFFFFF"/>
                </a:solidFill>
              </a14:hiddenFill>
            </a:ext>
          </a:extLst>
        </p:spPr>
      </p:pic>
      <p:pic>
        <p:nvPicPr>
          <p:cNvPr id="16" name="Billede 15">
            <a:extLst>
              <a:ext uri="{FF2B5EF4-FFF2-40B4-BE49-F238E27FC236}">
                <a16:creationId xmlns:a16="http://schemas.microsoft.com/office/drawing/2014/main" id="{56B1398B-C1B3-F362-8A94-4436AFB4E5DC}"/>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969818" y="3608591"/>
            <a:ext cx="496553" cy="296419"/>
          </a:xfrm>
          <a:prstGeom prst="rect">
            <a:avLst/>
          </a:prstGeom>
        </p:spPr>
      </p:pic>
      <p:pic>
        <p:nvPicPr>
          <p:cNvPr id="18" name="Billede 17">
            <a:extLst>
              <a:ext uri="{FF2B5EF4-FFF2-40B4-BE49-F238E27FC236}">
                <a16:creationId xmlns:a16="http://schemas.microsoft.com/office/drawing/2014/main" id="{8FF7CDCC-EE84-BB29-3512-0FB518C861A8}"/>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045163" y="3075108"/>
            <a:ext cx="636369" cy="508931"/>
          </a:xfrm>
          <a:prstGeom prst="rect">
            <a:avLst/>
          </a:prstGeom>
        </p:spPr>
      </p:pic>
      <p:pic>
        <p:nvPicPr>
          <p:cNvPr id="19" name="Billede 18">
            <a:extLst>
              <a:ext uri="{FF2B5EF4-FFF2-40B4-BE49-F238E27FC236}">
                <a16:creationId xmlns:a16="http://schemas.microsoft.com/office/drawing/2014/main" id="{19BE58FE-5C78-4771-486D-4BC8596D722D}"/>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251463" y="4044480"/>
            <a:ext cx="376420" cy="418327"/>
          </a:xfrm>
          <a:prstGeom prst="rect">
            <a:avLst/>
          </a:prstGeom>
        </p:spPr>
      </p:pic>
      <p:pic>
        <p:nvPicPr>
          <p:cNvPr id="21" name="Billede 20">
            <a:extLst>
              <a:ext uri="{FF2B5EF4-FFF2-40B4-BE49-F238E27FC236}">
                <a16:creationId xmlns:a16="http://schemas.microsoft.com/office/drawing/2014/main" id="{36D7CE69-3C38-BE96-4E8E-F1110A00DF1A}"/>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9627546" y="4378387"/>
            <a:ext cx="283675" cy="297961"/>
          </a:xfrm>
          <a:prstGeom prst="rect">
            <a:avLst/>
          </a:prstGeom>
        </p:spPr>
      </p:pic>
    </p:spTree>
    <p:extLst>
      <p:ext uri="{BB962C8B-B14F-4D97-AF65-F5344CB8AC3E}">
        <p14:creationId xmlns:p14="http://schemas.microsoft.com/office/powerpoint/2010/main" val="2177811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Retning og lederskab (1)</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Vision, strategi og målsætning (1)</a:t>
            </a:r>
          </a:p>
        </p:txBody>
      </p:sp>
      <p:graphicFrame>
        <p:nvGraphicFramePr>
          <p:cNvPr id="2" name="Tabel 1"/>
          <p:cNvGraphicFramePr>
            <a:graphicFrameLocks noGrp="1"/>
          </p:cNvGraphicFramePr>
          <p:nvPr>
            <p:extLst>
              <p:ext uri="{D42A27DB-BD31-4B8C-83A1-F6EECF244321}">
                <p14:modId xmlns:p14="http://schemas.microsoft.com/office/powerpoint/2010/main" val="471736451"/>
              </p:ext>
            </p:extLst>
          </p:nvPr>
        </p:nvGraphicFramePr>
        <p:xfrm>
          <a:off x="127590" y="877428"/>
          <a:ext cx="7886363" cy="427228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Vision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latin typeface="Verdana"/>
                          <a:ea typeface="Verdana"/>
                          <a:cs typeface="Verdana" panose="020B0604030504040204" pitchFamily="34" charset="0"/>
                        </a:rPr>
                        <a:t>Er der vedtaget en </a:t>
                      </a:r>
                      <a:r>
                        <a:rPr lang="da-DK" sz="900" b="1" dirty="0">
                          <a:latin typeface="Verdana"/>
                          <a:ea typeface="Verdana"/>
                          <a:cs typeface="Verdana" panose="020B0604030504040204" pitchFamily="34" charset="0"/>
                        </a:rPr>
                        <a:t>innovationsvision</a:t>
                      </a:r>
                      <a:r>
                        <a:rPr lang="da-DK" sz="900" dirty="0">
                          <a:latin typeface="Verdana"/>
                          <a:ea typeface="Verdana"/>
                          <a:cs typeface="Verdana" panose="020B0604030504040204" pitchFamily="34" charset="0"/>
                        </a:rPr>
                        <a:t>, der beskriver en tydelig og ambitiøs retning og giver en ramme for at fastlægge innovationsstrategi, -politik og -mål?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Strategi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Er der vedtaget en </a:t>
                      </a:r>
                      <a:r>
                        <a:rPr lang="da-DK" sz="900" b="1" dirty="0">
                          <a:latin typeface="Verdana"/>
                          <a:ea typeface="Verdana"/>
                          <a:cs typeface="Verdana" panose="020B0604030504040204" pitchFamily="34" charset="0"/>
                        </a:rPr>
                        <a:t>innovationsstrategi</a:t>
                      </a:r>
                      <a:r>
                        <a:rPr lang="da-DK" sz="900" b="0" dirty="0">
                          <a:latin typeface="Verdana"/>
                          <a:ea typeface="Verdana"/>
                          <a:cs typeface="Verdana" panose="020B0604030504040204" pitchFamily="34" charset="0"/>
                        </a:rPr>
                        <a:t>, der beskriver, hvorfor innovationsaktiviteter er vigtige for organisationen, og som er fleksibel og tilpasningsdygtig så den kan ændres som resultat af feedback og realiserede innovationsaktiviteter?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Politik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Er der etableret og implementeret en </a:t>
                      </a:r>
                      <a:r>
                        <a:rPr lang="da-DK" sz="900" b="1" dirty="0">
                          <a:latin typeface="Verdana"/>
                          <a:ea typeface="Verdana"/>
                          <a:cs typeface="Verdana" panose="020B0604030504040204" pitchFamily="34" charset="0"/>
                        </a:rPr>
                        <a:t>innovationspolitik</a:t>
                      </a:r>
                      <a:r>
                        <a:rPr lang="da-DK" sz="900" b="0" dirty="0">
                          <a:latin typeface="Verdana"/>
                          <a:ea typeface="Verdana"/>
                          <a:cs typeface="Verdana" panose="020B0604030504040204" pitchFamily="34" charset="0"/>
                        </a:rPr>
                        <a:t>, der beskriver forpligtelsen til innovationsaktiviteter, og som giver en ramme for fastlæggelse af innovationsstrategi og –mål og en forpligtelse til kontinuerlig forbedring af innovationssystemet?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Mål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Er der formuleret relevante målbare </a:t>
                      </a:r>
                      <a:r>
                        <a:rPr lang="da-DK" sz="900" b="1" dirty="0">
                          <a:latin typeface="Verdana"/>
                          <a:ea typeface="Verdana"/>
                          <a:cs typeface="Verdana" panose="020B0604030504040204" pitchFamily="34" charset="0"/>
                        </a:rPr>
                        <a:t>innovationsmål</a:t>
                      </a:r>
                      <a:r>
                        <a:rPr lang="da-DK" sz="900" b="0" dirty="0">
                          <a:latin typeface="Verdana"/>
                          <a:ea typeface="Verdana"/>
                          <a:cs typeface="Verdana" panose="020B0604030504040204" pitchFamily="34" charset="0"/>
                        </a:rPr>
                        <a:t> på relevante funktioner og niveauer i organisationen?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a:ea typeface="Verdana"/>
                          <a:cs typeface="Verdana" panose="020B0604030504040204" pitchFamily="34" charset="0"/>
                        </a:rPr>
                        <a:t>Kommunikerbar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Kan vision, strategi og mål </a:t>
                      </a:r>
                      <a:r>
                        <a:rPr lang="da-DK" sz="900" b="1" dirty="0">
                          <a:latin typeface="Verdana"/>
                          <a:ea typeface="Verdana"/>
                          <a:cs typeface="Verdana" panose="020B0604030504040204" pitchFamily="34" charset="0"/>
                        </a:rPr>
                        <a:t>kommunikeres og forstås</a:t>
                      </a:r>
                      <a:r>
                        <a:rPr lang="da-DK" sz="900" b="0" dirty="0">
                          <a:latin typeface="Verdana"/>
                          <a:ea typeface="Verdana"/>
                          <a:cs typeface="Verdana" panose="020B0604030504040204" pitchFamily="34" charset="0"/>
                        </a:rPr>
                        <a:t> af relevante interne og eksterne interessenter?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Konsistens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Er innovationsvision, -strategi, -politik og de formulerede mål </a:t>
                      </a:r>
                      <a:r>
                        <a:rPr lang="da-DK" sz="900" b="1" dirty="0">
                          <a:latin typeface="Verdana"/>
                          <a:ea typeface="Verdana"/>
                          <a:cs typeface="Verdana" panose="020B0604030504040204" pitchFamily="34" charset="0"/>
                        </a:rPr>
                        <a:t>konsistente</a:t>
                      </a:r>
                      <a:r>
                        <a:rPr lang="da-DK" sz="900" b="0" dirty="0">
                          <a:latin typeface="Verdana"/>
                          <a:ea typeface="Verdana"/>
                          <a:cs typeface="Verdana" panose="020B0604030504040204" pitchFamily="34" charset="0"/>
                        </a:rPr>
                        <a:t> og i </a:t>
                      </a:r>
                      <a:r>
                        <a:rPr lang="da-DK" sz="900" b="1" dirty="0">
                          <a:latin typeface="Verdana"/>
                          <a:ea typeface="Verdana"/>
                          <a:cs typeface="Verdana" panose="020B0604030504040204" pitchFamily="34" charset="0"/>
                        </a:rPr>
                        <a:t>overensstemmelse</a:t>
                      </a:r>
                      <a:r>
                        <a:rPr lang="da-DK" sz="900" b="0" dirty="0">
                          <a:latin typeface="Verdana"/>
                          <a:ea typeface="Verdana"/>
                          <a:cs typeface="Verdana" panose="020B0604030504040204" pitchFamily="34" charset="0"/>
                        </a:rPr>
                        <a:t> med konteksten og organisationens strategiske retning?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287785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Hvad er 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a:t>
                      </a:r>
                      <a:r>
                        <a:rPr lang="da-DK" sz="900" i="0" dirty="0">
                          <a:latin typeface="Verdana" panose="020B0604030504040204" pitchFamily="34" charset="0"/>
                          <a:ea typeface="Verdana" panose="020B0604030504040204" pitchFamily="34" charset="0"/>
                          <a:cs typeface="Verdana" panose="020B0604030504040204" pitchFamily="34" charset="0"/>
                        </a:rPr>
                        <a:t>Vision, strategi og målsætning?</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02002650"/>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3750394911"/>
              </p:ext>
            </p:extLst>
          </p:nvPr>
        </p:nvGraphicFramePr>
        <p:xfrm>
          <a:off x="8275898" y="877746"/>
          <a:ext cx="3781063" cy="5940000"/>
        </p:xfrm>
        <a:graphic>
          <a:graphicData uri="http://schemas.openxmlformats.org/drawingml/2006/table">
            <a:tbl>
              <a:tblPr firstRow="1" bandRow="1">
                <a:tableStyleId>{2D5ABB26-0587-4C30-8999-92F81FD0307C}</a:tableStyleId>
              </a:tblPr>
              <a:tblGrid>
                <a:gridCol w="3781063">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baseline="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DBC8FB6B-D85F-F508-8C40-13829EFED050}"/>
              </a:ext>
            </a:extLst>
          </p:cNvPr>
          <p:cNvGraphicFramePr>
            <a:graphicFrameLocks noGrp="1"/>
          </p:cNvGraphicFramePr>
          <p:nvPr>
            <p:extLst>
              <p:ext uri="{D42A27DB-BD31-4B8C-83A1-F6EECF244321}">
                <p14:modId xmlns:p14="http://schemas.microsoft.com/office/powerpoint/2010/main" val="986764944"/>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3294570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Retning og lederskab (1)</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Ledelse (2)</a:t>
            </a:r>
          </a:p>
        </p:txBody>
      </p:sp>
      <p:graphicFrame>
        <p:nvGraphicFramePr>
          <p:cNvPr id="2" name="Tabel 1"/>
          <p:cNvGraphicFramePr>
            <a:graphicFrameLocks noGrp="1"/>
          </p:cNvGraphicFramePr>
          <p:nvPr>
            <p:extLst>
              <p:ext uri="{D42A27DB-BD31-4B8C-83A1-F6EECF244321}">
                <p14:modId xmlns:p14="http://schemas.microsoft.com/office/powerpoint/2010/main" val="4041292210"/>
              </p:ext>
            </p:extLst>
          </p:nvPr>
        </p:nvGraphicFramePr>
        <p:xfrm>
          <a:off x="127590" y="877428"/>
          <a:ext cx="7886363" cy="436880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Kultur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Fremmer det praktiserede lederskab fremmer en </a:t>
                      </a:r>
                      <a:r>
                        <a:rPr lang="da-DK" sz="900" b="1" dirty="0">
                          <a:latin typeface="Verdana"/>
                          <a:ea typeface="Verdana"/>
                          <a:cs typeface="Verdana" panose="020B0604030504040204" pitchFamily="34" charset="0"/>
                        </a:rPr>
                        <a:t>kultur</a:t>
                      </a:r>
                      <a:r>
                        <a:rPr lang="da-DK" sz="900" b="0" dirty="0">
                          <a:latin typeface="Verdana"/>
                          <a:ea typeface="Verdana"/>
                          <a:cs typeface="Verdana" panose="020B0604030504040204" pitchFamily="34" charset="0"/>
                        </a:rPr>
                        <a:t>, der støtter innovationsaktiviteter og sameksistens af kreative og operationsorienterede tankesæt og adfærd?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Lederskab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Hvordan </a:t>
                      </a:r>
                      <a:r>
                        <a:rPr lang="da-DK" sz="900" b="0" i="0" u="none" strike="noStrike" noProof="0" dirty="0">
                          <a:solidFill>
                            <a:srgbClr val="000000"/>
                          </a:solidFill>
                          <a:latin typeface="Verdana"/>
                        </a:rPr>
                        <a:t>støttes</a:t>
                      </a:r>
                      <a:r>
                        <a:rPr lang="da-DK" sz="900" b="0" dirty="0">
                          <a:latin typeface="Verdana"/>
                          <a:ea typeface="Verdana"/>
                        </a:rPr>
                        <a:t> </a:t>
                      </a:r>
                      <a:r>
                        <a:rPr lang="da-DK" sz="900" b="0" dirty="0">
                          <a:latin typeface="Verdana"/>
                          <a:ea typeface="Verdana"/>
                          <a:cs typeface="Verdana" panose="020B0604030504040204" pitchFamily="34" charset="0"/>
                        </a:rPr>
                        <a:t>ledere på alle niveauer og i uformelle ledelsesroller i at </a:t>
                      </a:r>
                      <a:r>
                        <a:rPr lang="da-DK" sz="900" b="1" dirty="0">
                          <a:latin typeface="Verdana"/>
                          <a:ea typeface="Verdana"/>
                          <a:cs typeface="Verdana" panose="020B0604030504040204" pitchFamily="34" charset="0"/>
                        </a:rPr>
                        <a:t>vise lederskab </a:t>
                      </a:r>
                      <a:r>
                        <a:rPr lang="da-DK" sz="900" b="0" dirty="0">
                          <a:latin typeface="Verdana"/>
                          <a:ea typeface="Verdana"/>
                          <a:cs typeface="Verdana" panose="020B0604030504040204" pitchFamily="34" charset="0"/>
                        </a:rPr>
                        <a:t>i forhold til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Fundament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Er ledelsen opmærksom på at sikre, at de </a:t>
                      </a:r>
                      <a:r>
                        <a:rPr lang="da-DK" sz="900" b="1" dirty="0">
                          <a:latin typeface="Verdana"/>
                          <a:ea typeface="Verdana"/>
                          <a:cs typeface="Verdana" panose="020B0604030504040204" pitchFamily="34" charset="0"/>
                        </a:rPr>
                        <a:t>strukturer, ressourcer og processer</a:t>
                      </a:r>
                      <a:r>
                        <a:rPr lang="da-DK" sz="900" b="0" dirty="0">
                          <a:latin typeface="Verdana"/>
                          <a:ea typeface="Verdana"/>
                          <a:cs typeface="Verdana" panose="020B0604030504040204" pitchFamily="34" charset="0"/>
                        </a:rPr>
                        <a:t>, der er nødvendige for innovation, er tilgængelige?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Bevidsthed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buNone/>
                      </a:pPr>
                      <a:r>
                        <a:rPr lang="da-DK" sz="900" b="0" i="0" u="none" strike="noStrike" noProof="0" dirty="0">
                          <a:solidFill>
                            <a:srgbClr val="000000"/>
                          </a:solidFill>
                          <a:latin typeface="Verdana"/>
                        </a:rPr>
                        <a:t>Kommunikerer</a:t>
                      </a:r>
                      <a:r>
                        <a:rPr lang="da-DK" sz="900" b="0" dirty="0">
                          <a:latin typeface="Verdana"/>
                          <a:ea typeface="Verdana"/>
                        </a:rPr>
                        <a:t> </a:t>
                      </a:r>
                      <a:r>
                        <a:rPr lang="da-DK" sz="900" b="0" dirty="0">
                          <a:latin typeface="Verdana"/>
                          <a:ea typeface="Verdana"/>
                          <a:cs typeface="Verdana" panose="020B0604030504040204" pitchFamily="34" charset="0"/>
                        </a:rPr>
                        <a:t>ledelsen på en måde, der skaber </a:t>
                      </a:r>
                      <a:r>
                        <a:rPr lang="da-DK" sz="900" b="1" dirty="0">
                          <a:latin typeface="Verdana"/>
                          <a:ea typeface="Verdana"/>
                          <a:cs typeface="Verdana" panose="020B0604030504040204" pitchFamily="34" charset="0"/>
                        </a:rPr>
                        <a:t>bevidsthed</a:t>
                      </a:r>
                      <a:r>
                        <a:rPr lang="da-DK" sz="900" b="0" dirty="0">
                          <a:latin typeface="Verdana"/>
                          <a:ea typeface="Verdana"/>
                          <a:cs typeface="Verdana" panose="020B0604030504040204" pitchFamily="34" charset="0"/>
                        </a:rPr>
                        <a:t> om vigtigheden af at prioritere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Gevinstrealisering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Sikrer det praktiserede lederskab fokus og forpligtelse på </a:t>
                      </a:r>
                      <a:r>
                        <a:rPr lang="da-DK" sz="900" b="1" dirty="0">
                          <a:latin typeface="Verdana"/>
                          <a:ea typeface="Verdana"/>
                          <a:cs typeface="Verdana" panose="020B0604030504040204" pitchFamily="34" charset="0"/>
                        </a:rPr>
                        <a:t>gevinstrealisering,</a:t>
                      </a:r>
                      <a:r>
                        <a:rPr lang="da-DK" sz="900" b="0" dirty="0">
                          <a:latin typeface="Verdana"/>
                          <a:ea typeface="Verdana"/>
                          <a:cs typeface="Verdana" panose="020B0604030504040204" pitchFamily="34" charset="0"/>
                        </a:rPr>
                        <a:t> og at opnås de tilsigtede resultater?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Monitorering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1" dirty="0">
                          <a:latin typeface="Verdana"/>
                          <a:ea typeface="Verdana"/>
                          <a:cs typeface="Verdana" panose="020B0604030504040204" pitchFamily="34" charset="0"/>
                        </a:rPr>
                        <a:t>Vurderer</a:t>
                      </a:r>
                      <a:r>
                        <a:rPr lang="da-DK" sz="900" b="0" dirty="0">
                          <a:latin typeface="Verdana"/>
                          <a:ea typeface="Verdana"/>
                          <a:cs typeface="Verdana" panose="020B0604030504040204" pitchFamily="34" charset="0"/>
                        </a:rPr>
                        <a:t> topledelsen løbende organisationens samlede innovationssystem for at sikre dets vedvarende egnethed, tilstrækkelighed, nyttevirkning og effektivitet?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Forbedringer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dirty="0">
                          <a:latin typeface="Verdana"/>
                          <a:ea typeface="Verdana"/>
                          <a:cs typeface="Verdana" panose="020B0604030504040204" pitchFamily="34" charset="0"/>
                        </a:rPr>
                        <a:t>Hvordan er arbejdet med løbende </a:t>
                      </a:r>
                      <a:r>
                        <a:rPr lang="da-DK" sz="900" b="1" dirty="0">
                          <a:latin typeface="Verdana"/>
                          <a:ea typeface="Verdana"/>
                          <a:cs typeface="Verdana" panose="020B0604030504040204" pitchFamily="34" charset="0"/>
                        </a:rPr>
                        <a:t>forbedringer </a:t>
                      </a:r>
                      <a:r>
                        <a:rPr lang="da-DK" sz="900" b="0" dirty="0">
                          <a:latin typeface="Verdana"/>
                          <a:ea typeface="Verdana"/>
                          <a:cs typeface="Verdana" panose="020B0604030504040204" pitchFamily="34" charset="0"/>
                        </a:rPr>
                        <a:t>med opmærksom på både 1) at opretholde eller forbedre styrker, 2) at håndtere svagheder, og 3) at forebygge eller reducere afvigelser og uoverensstemmelser?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292877855"/>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a:t>
                      </a:r>
                      <a:r>
                        <a:rPr lang="da-DK" sz="900" i="0" dirty="0">
                          <a:latin typeface="Verdana" panose="020B0604030504040204" pitchFamily="34" charset="0"/>
                          <a:ea typeface="Verdana" panose="020B0604030504040204" pitchFamily="34" charset="0"/>
                          <a:cs typeface="Verdana" panose="020B0604030504040204" pitchFamily="34" charset="0"/>
                        </a:rPr>
                        <a:t>Proaktiv ledelse?</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3220691667"/>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 </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E937AA16-7916-30C2-AD15-591CD1F01196}"/>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2569322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Retning og lederskab (1)</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Organisationskultur og incitamentsstruktur (3)</a:t>
            </a:r>
          </a:p>
        </p:txBody>
      </p:sp>
      <p:graphicFrame>
        <p:nvGraphicFramePr>
          <p:cNvPr id="2" name="Tabel 1"/>
          <p:cNvGraphicFramePr>
            <a:graphicFrameLocks noGrp="1"/>
          </p:cNvGraphicFramePr>
          <p:nvPr>
            <p:extLst>
              <p:ext uri="{D42A27DB-BD31-4B8C-83A1-F6EECF244321}">
                <p14:modId xmlns:p14="http://schemas.microsoft.com/office/powerpoint/2010/main" val="1202236312"/>
              </p:ext>
            </p:extLst>
          </p:nvPr>
        </p:nvGraphicFramePr>
        <p:xfrm>
          <a:off x="127590" y="877428"/>
          <a:ext cx="7886363" cy="4638040"/>
        </p:xfrm>
        <a:graphic>
          <a:graphicData uri="http://schemas.openxmlformats.org/drawingml/2006/table">
            <a:tbl>
              <a:tblPr firstRow="1" bandRow="1">
                <a:tableStyleId>{2D5ABB26-0587-4C30-8999-92F81FD0307C}</a:tableStyleId>
              </a:tblPr>
              <a:tblGrid>
                <a:gridCol w="1156461">
                  <a:extLst>
                    <a:ext uri="{9D8B030D-6E8A-4147-A177-3AD203B41FA5}">
                      <a16:colId xmlns:a16="http://schemas.microsoft.com/office/drawing/2014/main" val="3262572454"/>
                    </a:ext>
                  </a:extLst>
                </a:gridCol>
                <a:gridCol w="4929902">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dirty="0">
                          <a:latin typeface="Verdana" panose="020B0604030504040204" pitchFamily="34" charset="0"/>
                          <a:ea typeface="Verdana" panose="020B0604030504040204" pitchFamily="34" charset="0"/>
                          <a:cs typeface="Verdana" panose="020B0604030504040204" pitchFamily="34" charset="0"/>
                        </a:rPr>
                        <a:t>Sameksistens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rPr>
                        <a:t>Understøtter organisationskulturen innovationsaktiviteter og muliggør en </a:t>
                      </a:r>
                      <a:r>
                        <a:rPr lang="da-DK" sz="900" b="1" dirty="0">
                          <a:solidFill>
                            <a:schemeClr val="tx1"/>
                          </a:solidFill>
                          <a:latin typeface="Verdana" panose="020B0604030504040204" pitchFamily="34" charset="0"/>
                          <a:ea typeface="Verdana" panose="020B0604030504040204" pitchFamily="34" charset="0"/>
                          <a:cs typeface="Verdana" panose="020B0604030504040204" pitchFamily="34" charset="0"/>
                        </a:rPr>
                        <a:t>sameksistens</a:t>
                      </a:r>
                      <a:r>
                        <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rPr>
                        <a:t> af innovative- og driftsorienterede tankesæt og adfærd?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Incitamentsstruktur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solidFill>
                            <a:schemeClr val="tx1"/>
                          </a:solidFill>
                          <a:latin typeface="Verdana" panose="020B0604030504040204" pitchFamily="34" charset="0"/>
                          <a:ea typeface="Verdana" panose="020B0604030504040204" pitchFamily="34" charset="0"/>
                          <a:cs typeface="Verdana" panose="020B0604030504040204" pitchFamily="34" charset="0"/>
                        </a:rPr>
                        <a:t>Understøtter </a:t>
                      </a:r>
                      <a:r>
                        <a:rPr lang="da-DK" sz="900" b="1" dirty="0">
                          <a:solidFill>
                            <a:schemeClr val="tx1"/>
                          </a:solidFill>
                          <a:latin typeface="Verdana" panose="020B0604030504040204" pitchFamily="34" charset="0"/>
                          <a:ea typeface="Verdana" panose="020B0604030504040204" pitchFamily="34" charset="0"/>
                          <a:cs typeface="Verdana" panose="020B0604030504040204" pitchFamily="34" charset="0"/>
                        </a:rPr>
                        <a:t>incitamentsstrukturerne</a:t>
                      </a:r>
                      <a:r>
                        <a:rPr lang="da-DK" sz="900" dirty="0">
                          <a:solidFill>
                            <a:schemeClr val="tx1"/>
                          </a:solidFill>
                          <a:latin typeface="Verdana" panose="020B0604030504040204" pitchFamily="34" charset="0"/>
                          <a:ea typeface="Verdana" panose="020B0604030504040204" pitchFamily="34" charset="0"/>
                          <a:cs typeface="Verdana" panose="020B0604030504040204" pitchFamily="34" charset="0"/>
                        </a:rPr>
                        <a:t> generelt en prioritering af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11185995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Anerkendelse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1" dirty="0">
                          <a:solidFill>
                            <a:schemeClr val="tx1"/>
                          </a:solidFill>
                          <a:latin typeface="Verdana"/>
                          <a:ea typeface="Verdana"/>
                          <a:cs typeface="Verdana" panose="020B0604030504040204" pitchFamily="34" charset="0"/>
                        </a:rPr>
                        <a:t>Anerkender</a:t>
                      </a:r>
                      <a:r>
                        <a:rPr lang="da-DK" sz="900" dirty="0">
                          <a:solidFill>
                            <a:schemeClr val="tx1"/>
                          </a:solidFill>
                          <a:latin typeface="Verdana"/>
                          <a:ea typeface="Verdana"/>
                          <a:cs typeface="Verdana" panose="020B0604030504040204" pitchFamily="34" charset="0"/>
                        </a:rPr>
                        <a:t> </a:t>
                      </a:r>
                      <a:r>
                        <a:rPr lang="da-DK" sz="900" dirty="0">
                          <a:solidFill>
                            <a:schemeClr val="tx1"/>
                          </a:solidFill>
                          <a:latin typeface="Verdana"/>
                          <a:ea typeface="Verdana"/>
                        </a:rPr>
                        <a:t>o</a:t>
                      </a:r>
                      <a:r>
                        <a:rPr lang="da-DK" sz="900" b="0" i="0" u="none" strike="noStrike" noProof="0" dirty="0">
                          <a:solidFill>
                            <a:schemeClr val="tx1"/>
                          </a:solidFill>
                          <a:latin typeface="Verdana"/>
                        </a:rPr>
                        <a:t>rganisationen ledere og medarbejdere, der tilstræber god praksis, udviser engagement og faciliterer læring fra både succeser og fiaskoer?</a:t>
                      </a:r>
                      <a:endParaRPr lang="da-DK" sz="900" b="0" i="0" u="none" strike="noStrike" noProof="0" dirty="0">
                        <a:solidFill>
                          <a:srgbClr val="000000"/>
                        </a:solidFill>
                        <a:latin typeface="Verdan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Ansvar og beføjelser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a:t>
                      </a:r>
                      <a:r>
                        <a:rPr lang="da-DK" sz="900" b="1" dirty="0">
                          <a:solidFill>
                            <a:schemeClr val="tx1"/>
                          </a:solidFill>
                          <a:latin typeface="Verdana"/>
                          <a:ea typeface="Verdana"/>
                          <a:cs typeface="Verdana" panose="020B0604030504040204" pitchFamily="34" charset="0"/>
                        </a:rPr>
                        <a:t> ansvar og beføjelser </a:t>
                      </a:r>
                      <a:r>
                        <a:rPr lang="da-DK" sz="900" b="0" dirty="0">
                          <a:solidFill>
                            <a:schemeClr val="tx1"/>
                          </a:solidFill>
                          <a:latin typeface="Verdana"/>
                          <a:ea typeface="Verdana"/>
                          <a:cs typeface="Verdana" panose="020B0604030504040204" pitchFamily="34" charset="0"/>
                        </a:rPr>
                        <a:t>i forhold til innovation</a:t>
                      </a:r>
                      <a:r>
                        <a:rPr lang="da-DK" sz="900" dirty="0">
                          <a:solidFill>
                            <a:schemeClr val="tx1"/>
                          </a:solidFill>
                          <a:latin typeface="Verdana"/>
                          <a:ea typeface="Verdana"/>
                          <a:cs typeface="Verdana" panose="020B0604030504040204" pitchFamily="34" charset="0"/>
                        </a:rPr>
                        <a:t> tildelt, kommunikeret og forstået i organisationen?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Balancering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balancerer incitamentsstrukturerne</a:t>
                      </a:r>
                      <a:r>
                        <a:rPr lang="da-DK" sz="900" b="1" dirty="0">
                          <a:solidFill>
                            <a:schemeClr val="tx1"/>
                          </a:solidFill>
                          <a:latin typeface="Verdana"/>
                          <a:ea typeface="Verdana"/>
                          <a:cs typeface="Verdana" panose="020B0604030504040204" pitchFamily="34" charset="0"/>
                        </a:rPr>
                        <a:t> </a:t>
                      </a:r>
                      <a:r>
                        <a:rPr lang="da-DK" sz="900" dirty="0">
                          <a:solidFill>
                            <a:schemeClr val="tx1"/>
                          </a:solidFill>
                          <a:latin typeface="Verdana"/>
                          <a:ea typeface="Verdana"/>
                          <a:cs typeface="Verdana" panose="020B0604030504040204" pitchFamily="34" charset="0"/>
                        </a:rPr>
                        <a:t>mellem risiko versus afkast, graden af nyskabelse, typer af innovationer samt forskellige horisonter hvad angår tid og omfang?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Synergier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incitamentsstrukturernes fokus på realisering af </a:t>
                      </a:r>
                      <a:r>
                        <a:rPr lang="da-DK" sz="900" b="1" dirty="0">
                          <a:solidFill>
                            <a:schemeClr val="tx1"/>
                          </a:solidFill>
                          <a:latin typeface="Verdana"/>
                          <a:ea typeface="Verdana"/>
                          <a:cs typeface="Verdana" panose="020B0604030504040204" pitchFamily="34" charset="0"/>
                        </a:rPr>
                        <a:t>potentielle synergier </a:t>
                      </a:r>
                      <a:r>
                        <a:rPr lang="da-DK" sz="900" dirty="0">
                          <a:solidFill>
                            <a:schemeClr val="tx1"/>
                          </a:solidFill>
                          <a:latin typeface="Verdana"/>
                          <a:ea typeface="Verdana"/>
                          <a:cs typeface="Verdana" panose="020B0604030504040204" pitchFamily="34" charset="0"/>
                        </a:rPr>
                        <a:t>- herunder muligheder for samarbejder, genbrug og optimering af ressourcer, teknologier, platforme og processer?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Innovations-bevidsthed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er den generelle </a:t>
                      </a:r>
                      <a:r>
                        <a:rPr lang="da-DK" sz="900" b="1" dirty="0">
                          <a:solidFill>
                            <a:schemeClr val="tx1"/>
                          </a:solidFill>
                          <a:latin typeface="Verdana"/>
                          <a:ea typeface="Verdana"/>
                          <a:cs typeface="Verdana" panose="020B0604030504040204" pitchFamily="34" charset="0"/>
                        </a:rPr>
                        <a:t>innovationsbevidsthed</a:t>
                      </a:r>
                      <a:r>
                        <a:rPr lang="da-DK" sz="900" dirty="0">
                          <a:solidFill>
                            <a:schemeClr val="tx1"/>
                          </a:solidFill>
                          <a:latin typeface="Verdana"/>
                          <a:ea typeface="Verdana"/>
                          <a:cs typeface="Verdana" panose="020B0604030504040204" pitchFamily="34" charset="0"/>
                        </a:rPr>
                        <a:t> og herunder en bevidsthed om 1) betydningen af innovation i organisationen, 2) vigtigheden i at arbejde i fælles retning og konsekvenserne ved ikke at gøre det, 3) tilgængeligheden af støtte til innovationsaktiviteter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287785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a:t>
                      </a:r>
                      <a:r>
                        <a:rPr lang="da-DK" sz="900" i="0" dirty="0">
                          <a:latin typeface="Verdana" panose="020B0604030504040204" pitchFamily="34" charset="0"/>
                          <a:ea typeface="Verdana" panose="020B0604030504040204" pitchFamily="34" charset="0"/>
                          <a:cs typeface="Verdana" panose="020B0604030504040204" pitchFamily="34" charset="0"/>
                        </a:rPr>
                        <a:t>Organisationskultur og incitamentsstruktur?</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02002650"/>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2962125193"/>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B6F44FF1-4188-DE0F-3B32-E978042F4D45}"/>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1264064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kstfelt 31"/>
          <p:cNvSpPr txBox="1"/>
          <p:nvPr/>
        </p:nvSpPr>
        <p:spPr>
          <a:xfrm>
            <a:off x="55870" y="34821"/>
            <a:ext cx="9071858" cy="707886"/>
          </a:xfrm>
          <a:prstGeom prst="rect">
            <a:avLst/>
          </a:prstGeom>
          <a:noFill/>
        </p:spPr>
        <p:txBody>
          <a:bodyPr wrap="square" rtlCol="0">
            <a:spAutoFit/>
          </a:bodyPr>
          <a:lstStyle/>
          <a:p>
            <a:r>
              <a:rPr lang="da-DK" sz="2000" b="1" dirty="0">
                <a:latin typeface="Verdana" panose="020B0604030504040204" pitchFamily="34" charset="0"/>
                <a:ea typeface="Verdana" panose="020B0604030504040204" pitchFamily="34" charset="0"/>
                <a:cs typeface="Verdana" panose="020B0604030504040204" pitchFamily="34" charset="0"/>
              </a:rPr>
              <a:t>Retning og lederskab (1)</a:t>
            </a:r>
          </a:p>
          <a:p>
            <a:r>
              <a:rPr lang="da-DK" sz="2000" dirty="0">
                <a:latin typeface="Verdana" panose="020B0604030504040204" pitchFamily="34" charset="0"/>
                <a:ea typeface="Verdana" panose="020B0604030504040204" pitchFamily="34" charset="0"/>
                <a:cs typeface="Verdana" panose="020B0604030504040204" pitchFamily="34" charset="0"/>
              </a:rPr>
              <a:t>- </a:t>
            </a:r>
            <a:r>
              <a:rPr lang="da-DK" sz="2000" i="1" dirty="0">
                <a:latin typeface="Verdana" panose="020B0604030504040204" pitchFamily="34" charset="0"/>
                <a:ea typeface="Verdana" panose="020B0604030504040204" pitchFamily="34" charset="0"/>
                <a:cs typeface="Verdana" panose="020B0604030504040204" pitchFamily="34" charset="0"/>
              </a:rPr>
              <a:t>Strukturer og samarbejde (4)</a:t>
            </a:r>
          </a:p>
        </p:txBody>
      </p:sp>
      <p:graphicFrame>
        <p:nvGraphicFramePr>
          <p:cNvPr id="2" name="Tabel 1"/>
          <p:cNvGraphicFramePr>
            <a:graphicFrameLocks noGrp="1"/>
          </p:cNvGraphicFramePr>
          <p:nvPr>
            <p:extLst>
              <p:ext uri="{D42A27DB-BD31-4B8C-83A1-F6EECF244321}">
                <p14:modId xmlns:p14="http://schemas.microsoft.com/office/powerpoint/2010/main" val="3187394464"/>
              </p:ext>
            </p:extLst>
          </p:nvPr>
        </p:nvGraphicFramePr>
        <p:xfrm>
          <a:off x="127590" y="877428"/>
          <a:ext cx="7886363" cy="4368800"/>
        </p:xfrm>
        <a:graphic>
          <a:graphicData uri="http://schemas.openxmlformats.org/drawingml/2006/table">
            <a:tbl>
              <a:tblPr firstRow="1" bandRow="1">
                <a:tableStyleId>{2D5ABB26-0587-4C30-8999-92F81FD0307C}</a:tableStyleId>
              </a:tblPr>
              <a:tblGrid>
                <a:gridCol w="1154363">
                  <a:extLst>
                    <a:ext uri="{9D8B030D-6E8A-4147-A177-3AD203B41FA5}">
                      <a16:colId xmlns:a16="http://schemas.microsoft.com/office/drawing/2014/main" val="3262572454"/>
                    </a:ext>
                  </a:extLst>
                </a:gridCol>
                <a:gridCol w="4932000">
                  <a:extLst>
                    <a:ext uri="{9D8B030D-6E8A-4147-A177-3AD203B41FA5}">
                      <a16:colId xmlns:a16="http://schemas.microsoft.com/office/drawing/2014/main" val="3710683359"/>
                    </a:ext>
                  </a:extLst>
                </a:gridCol>
                <a:gridCol w="360000">
                  <a:extLst>
                    <a:ext uri="{9D8B030D-6E8A-4147-A177-3AD203B41FA5}">
                      <a16:colId xmlns:a16="http://schemas.microsoft.com/office/drawing/2014/main" val="2550245622"/>
                    </a:ext>
                  </a:extLst>
                </a:gridCol>
                <a:gridCol w="360000">
                  <a:extLst>
                    <a:ext uri="{9D8B030D-6E8A-4147-A177-3AD203B41FA5}">
                      <a16:colId xmlns:a16="http://schemas.microsoft.com/office/drawing/2014/main" val="3279974563"/>
                    </a:ext>
                  </a:extLst>
                </a:gridCol>
                <a:gridCol w="360000">
                  <a:extLst>
                    <a:ext uri="{9D8B030D-6E8A-4147-A177-3AD203B41FA5}">
                      <a16:colId xmlns:a16="http://schemas.microsoft.com/office/drawing/2014/main" val="1776101924"/>
                    </a:ext>
                  </a:extLst>
                </a:gridCol>
                <a:gridCol w="360000">
                  <a:extLst>
                    <a:ext uri="{9D8B030D-6E8A-4147-A177-3AD203B41FA5}">
                      <a16:colId xmlns:a16="http://schemas.microsoft.com/office/drawing/2014/main" val="1730452821"/>
                    </a:ext>
                  </a:extLst>
                </a:gridCol>
                <a:gridCol w="360000">
                  <a:extLst>
                    <a:ext uri="{9D8B030D-6E8A-4147-A177-3AD203B41FA5}">
                      <a16:colId xmlns:a16="http://schemas.microsoft.com/office/drawing/2014/main" val="2512683118"/>
                    </a:ext>
                  </a:extLst>
                </a:gridCol>
              </a:tblGrid>
              <a:tr h="360000">
                <a:tc rowSpan="2">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Indikator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2">
                  <a:txBody>
                    <a:bodyPr/>
                    <a:lstStyle/>
                    <a:p>
                      <a:r>
                        <a:rPr lang="da-DK" sz="1000" b="1" i="0" dirty="0">
                          <a:latin typeface="Verdana"/>
                          <a:ea typeface="Verdana"/>
                          <a:cs typeface="Verdana" panose="020B0604030504040204" pitchFamily="34" charset="0"/>
                        </a:rPr>
                        <a:t>Spørgsmål</a:t>
                      </a:r>
                      <a:endParaRPr lang="da-DK" sz="1000" b="1"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5">
                  <a:txBody>
                    <a:bodyPr/>
                    <a:lstStyle/>
                    <a:p>
                      <a:pPr algn="ctr"/>
                      <a:r>
                        <a:rPr lang="da-DK" sz="1000" b="1" dirty="0">
                          <a:latin typeface="Verdana" panose="020B0604030504040204" pitchFamily="34" charset="0"/>
                          <a:ea typeface="Verdana" panose="020B0604030504040204" pitchFamily="34" charset="0"/>
                          <a:cs typeface="Verdana" panose="020B0604030504040204" pitchFamily="34" charset="0"/>
                        </a:rPr>
                        <a:t>Egen vurdering</a:t>
                      </a:r>
                      <a:br>
                        <a:rPr lang="da-DK" sz="1000" b="1" dirty="0">
                          <a:latin typeface="Verdana" panose="020B0604030504040204" pitchFamily="34" charset="0"/>
                          <a:ea typeface="Verdana" panose="020B0604030504040204" pitchFamily="34" charset="0"/>
                          <a:cs typeface="Verdana" panose="020B0604030504040204" pitchFamily="34" charset="0"/>
                        </a:rPr>
                      </a:br>
                      <a:r>
                        <a:rPr lang="da-DK" sz="1000" b="0" dirty="0">
                          <a:latin typeface="Verdana" panose="020B0604030504040204" pitchFamily="34" charset="0"/>
                          <a:ea typeface="Verdana" panose="020B0604030504040204" pitchFamily="34" charset="0"/>
                          <a:cs typeface="Verdana" panose="020B0604030504040204" pitchFamily="34" charset="0"/>
                        </a:rPr>
                        <a:t>(</a:t>
                      </a:r>
                      <a:r>
                        <a:rPr lang="da-DK" sz="1000" b="0" i="1" dirty="0">
                          <a:latin typeface="Verdana" panose="020B0604030504040204" pitchFamily="34" charset="0"/>
                          <a:ea typeface="Verdana" panose="020B0604030504040204" pitchFamily="34" charset="0"/>
                          <a:cs typeface="Verdana" panose="020B0604030504040204" pitchFamily="34" charset="0"/>
                        </a:rPr>
                        <a:t>kryds</a:t>
                      </a:r>
                      <a:r>
                        <a:rPr lang="da-DK" sz="1000" b="0" dirty="0">
                          <a:latin typeface="Verdana" panose="020B0604030504040204" pitchFamily="34" charset="0"/>
                          <a:ea typeface="Verdana" panose="020B0604030504040204" pitchFamily="34" charset="0"/>
                          <a:cs typeface="Verdana" panose="020B060403050404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a-DK" sz="12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0639007"/>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da-DK" sz="900" b="0" dirty="0">
                          <a:latin typeface="Verdana" panose="020B0604030504040204" pitchFamily="34" charset="0"/>
                          <a:ea typeface="Verdana" panose="020B0604030504040204" pitchFamily="34" charset="0"/>
                          <a:cs typeface="Verdana" panose="020B060403050404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906631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latin typeface="Verdana"/>
                          <a:ea typeface="Verdana"/>
                          <a:cs typeface="Verdana" panose="020B0604030504040204" pitchFamily="34" charset="0"/>
                        </a:rPr>
                        <a:t>Generelle organisatoriske strukturer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a:lnSpc>
                          <a:spcPct val="100000"/>
                        </a:lnSpc>
                        <a:spcBef>
                          <a:spcPts val="0"/>
                        </a:spcBef>
                        <a:spcAft>
                          <a:spcPts val="0"/>
                        </a:spcAft>
                        <a:buNone/>
                      </a:pPr>
                      <a:r>
                        <a:rPr lang="da-DK" sz="900" b="0" i="0" u="none" strike="noStrike" noProof="0" dirty="0">
                          <a:solidFill>
                            <a:schemeClr val="tx1"/>
                          </a:solidFill>
                          <a:latin typeface="Verdana"/>
                        </a:rPr>
                        <a:t>Understøtter d</a:t>
                      </a:r>
                      <a:r>
                        <a:rPr lang="da-DK" sz="900" dirty="0">
                          <a:solidFill>
                            <a:schemeClr val="tx1"/>
                          </a:solidFill>
                          <a:latin typeface="Verdana"/>
                          <a:ea typeface="Verdana"/>
                        </a:rPr>
                        <a:t>e</a:t>
                      </a:r>
                      <a:r>
                        <a:rPr lang="da-DK" sz="900" dirty="0">
                          <a:solidFill>
                            <a:schemeClr val="tx1"/>
                          </a:solidFill>
                          <a:latin typeface="Verdana"/>
                          <a:ea typeface="Verdana"/>
                          <a:cs typeface="Verdana" panose="020B0604030504040204" pitchFamily="34" charset="0"/>
                        </a:rPr>
                        <a:t> </a:t>
                      </a:r>
                      <a:r>
                        <a:rPr lang="da-DK" sz="900" b="1" dirty="0">
                          <a:solidFill>
                            <a:schemeClr val="tx1"/>
                          </a:solidFill>
                          <a:latin typeface="Verdana"/>
                          <a:ea typeface="Verdana"/>
                          <a:cs typeface="Verdana" panose="020B0604030504040204" pitchFamily="34" charset="0"/>
                        </a:rPr>
                        <a:t>generelle organisatoriske strukturer</a:t>
                      </a:r>
                      <a:r>
                        <a:rPr lang="da-DK" sz="900" dirty="0">
                          <a:solidFill>
                            <a:schemeClr val="tx1"/>
                          </a:solidFill>
                          <a:latin typeface="Verdana"/>
                          <a:ea typeface="Verdana"/>
                          <a:cs typeface="Verdana" panose="020B0604030504040204" pitchFamily="34" charset="0"/>
                        </a:rPr>
                        <a:t> arbejdet med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7480221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Specifikke strukturer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Er de </a:t>
                      </a:r>
                      <a:r>
                        <a:rPr lang="da-DK" sz="900" b="1" dirty="0">
                          <a:solidFill>
                            <a:schemeClr val="tx1"/>
                          </a:solidFill>
                          <a:latin typeface="Verdana"/>
                          <a:ea typeface="Verdana"/>
                          <a:cs typeface="Verdana" panose="020B0604030504040204" pitchFamily="34" charset="0"/>
                        </a:rPr>
                        <a:t>innovationsspecifikke </a:t>
                      </a:r>
                      <a:r>
                        <a:rPr lang="da-DK" sz="900" b="0" dirty="0">
                          <a:solidFill>
                            <a:schemeClr val="tx1"/>
                          </a:solidFill>
                          <a:latin typeface="Verdana"/>
                          <a:ea typeface="Verdana"/>
                          <a:cs typeface="Verdana" panose="020B0604030504040204" pitchFamily="34" charset="0"/>
                        </a:rPr>
                        <a:t>organisatoriske strukturer etablerede og effektive?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64646682"/>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Sameksistens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b="0" dirty="0">
                          <a:solidFill>
                            <a:schemeClr val="tx1"/>
                          </a:solidFill>
                          <a:latin typeface="Verdana"/>
                          <a:ea typeface="Verdana"/>
                          <a:cs typeface="Verdana" panose="020B0604030504040204" pitchFamily="34" charset="0"/>
                        </a:rPr>
                        <a:t>Hvordan er</a:t>
                      </a:r>
                      <a:r>
                        <a:rPr lang="da-DK" sz="900" b="1" dirty="0">
                          <a:solidFill>
                            <a:schemeClr val="tx1"/>
                          </a:solidFill>
                          <a:latin typeface="Verdana"/>
                          <a:ea typeface="Verdana"/>
                          <a:cs typeface="Verdana" panose="020B0604030504040204" pitchFamily="34" charset="0"/>
                        </a:rPr>
                        <a:t> sameksistensen </a:t>
                      </a:r>
                      <a:r>
                        <a:rPr lang="da-DK" sz="900" b="0" dirty="0">
                          <a:solidFill>
                            <a:schemeClr val="tx1"/>
                          </a:solidFill>
                          <a:latin typeface="Verdana"/>
                          <a:ea typeface="Verdana"/>
                          <a:cs typeface="Verdana" panose="020B0604030504040204" pitchFamily="34" charset="0"/>
                        </a:rPr>
                        <a:t>mellem</a:t>
                      </a:r>
                      <a:r>
                        <a:rPr lang="da-DK" sz="900" b="1" dirty="0">
                          <a:solidFill>
                            <a:schemeClr val="tx1"/>
                          </a:solidFill>
                          <a:latin typeface="Verdana"/>
                          <a:ea typeface="Verdana"/>
                          <a:cs typeface="Verdana" panose="020B0604030504040204" pitchFamily="34" charset="0"/>
                        </a:rPr>
                        <a:t> </a:t>
                      </a:r>
                      <a:r>
                        <a:rPr lang="da-DK" sz="900" dirty="0">
                          <a:solidFill>
                            <a:schemeClr val="tx1"/>
                          </a:solidFill>
                          <a:latin typeface="Verdana"/>
                          <a:ea typeface="Verdana"/>
                          <a:cs typeface="Verdana" panose="020B0604030504040204" pitchFamily="34" charset="0"/>
                        </a:rPr>
                        <a:t>kreativitet og udforskning samt implementering og effektivitet i organisationen?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55132205"/>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Forstyrrelser og omstilling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Er organisationen omstillingsparat og i stand til at absorbere </a:t>
                      </a:r>
                      <a:r>
                        <a:rPr lang="da-DK" sz="900" b="1" dirty="0">
                          <a:solidFill>
                            <a:schemeClr val="tx1"/>
                          </a:solidFill>
                          <a:latin typeface="Verdana"/>
                          <a:ea typeface="Verdana"/>
                          <a:cs typeface="Verdana" panose="020B0604030504040204" pitchFamily="34" charset="0"/>
                        </a:rPr>
                        <a:t>forstyrrelser </a:t>
                      </a:r>
                      <a:r>
                        <a:rPr lang="da-DK" sz="900" b="0" dirty="0">
                          <a:solidFill>
                            <a:schemeClr val="tx1"/>
                          </a:solidFill>
                          <a:latin typeface="Verdana"/>
                          <a:ea typeface="Verdana"/>
                          <a:cs typeface="Verdana" panose="020B0604030504040204" pitchFamily="34" charset="0"/>
                        </a:rPr>
                        <a:t>fra </a:t>
                      </a:r>
                      <a:r>
                        <a:rPr lang="da-DK" sz="900" dirty="0">
                          <a:solidFill>
                            <a:schemeClr val="tx1"/>
                          </a:solidFill>
                          <a:latin typeface="Verdana"/>
                          <a:ea typeface="Verdana"/>
                          <a:cs typeface="Verdana" panose="020B0604030504040204" pitchFamily="34" charset="0"/>
                        </a:rPr>
                        <a:t>radikal innovation?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19166568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Forskelligheder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favner de organisatoriske strukturer </a:t>
                      </a:r>
                      <a:r>
                        <a:rPr lang="da-DK" sz="900" b="1" dirty="0">
                          <a:solidFill>
                            <a:schemeClr val="tx1"/>
                          </a:solidFill>
                          <a:latin typeface="Verdana"/>
                          <a:ea typeface="Verdana"/>
                          <a:cs typeface="Verdana" panose="020B0604030504040204" pitchFamily="34" charset="0"/>
                        </a:rPr>
                        <a:t>forskelligheder</a:t>
                      </a:r>
                      <a:r>
                        <a:rPr lang="da-DK" sz="900" dirty="0">
                          <a:solidFill>
                            <a:schemeClr val="tx1"/>
                          </a:solidFill>
                          <a:latin typeface="Verdana"/>
                          <a:ea typeface="Verdana"/>
                          <a:cs typeface="Verdana" panose="020B0604030504040204" pitchFamily="34" charset="0"/>
                        </a:rPr>
                        <a:t> i ledelsesstile, incitamenter, ildsjæle, indikatorer og subkulturer?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75558067"/>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Synergier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t>
                      </a:r>
                      <a:r>
                        <a:rPr lang="da-DK" sz="900" b="0" i="0" u="none" strike="noStrike" noProof="0" dirty="0">
                          <a:solidFill>
                            <a:schemeClr val="tx1"/>
                          </a:solidFill>
                          <a:latin typeface="Verdana"/>
                        </a:rPr>
                        <a:t>understøtter </a:t>
                      </a:r>
                      <a:r>
                        <a:rPr lang="da-DK" sz="900" dirty="0">
                          <a:solidFill>
                            <a:schemeClr val="tx1"/>
                          </a:solidFill>
                          <a:latin typeface="Verdana"/>
                          <a:ea typeface="Verdana"/>
                          <a:cs typeface="Verdana" panose="020B0604030504040204" pitchFamily="34" charset="0"/>
                        </a:rPr>
                        <a:t>de organisatoriske strukturer realisering af </a:t>
                      </a:r>
                      <a:r>
                        <a:rPr lang="da-DK" sz="900" b="1" dirty="0">
                          <a:solidFill>
                            <a:schemeClr val="tx1"/>
                          </a:solidFill>
                          <a:latin typeface="Verdana"/>
                          <a:ea typeface="Verdana"/>
                          <a:cs typeface="Verdana" panose="020B0604030504040204" pitchFamily="34" charset="0"/>
                        </a:rPr>
                        <a:t>potentielle synergier </a:t>
                      </a:r>
                      <a:r>
                        <a:rPr lang="da-DK" sz="900" dirty="0">
                          <a:solidFill>
                            <a:schemeClr val="tx1"/>
                          </a:solidFill>
                          <a:latin typeface="Verdana"/>
                          <a:ea typeface="Verdana"/>
                          <a:cs typeface="Verdana" panose="020B0604030504040204" pitchFamily="34" charset="0"/>
                        </a:rPr>
                        <a:t>- herunder muligheder for samarbejde, genbrug og optimering af ressourcer, teknologier, platforme og processer?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49426926"/>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Kommunikation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da-DK" sz="900" dirty="0">
                          <a:solidFill>
                            <a:schemeClr val="tx1"/>
                          </a:solidFill>
                          <a:latin typeface="Verdana"/>
                          <a:ea typeface="Verdana"/>
                          <a:cs typeface="Verdana" panose="020B0604030504040204" pitchFamily="34" charset="0"/>
                        </a:rPr>
                        <a:t>Hvordan </a:t>
                      </a:r>
                      <a:r>
                        <a:rPr lang="da-DK" sz="900" b="0" i="0" u="none" strike="noStrike" noProof="0" dirty="0">
                          <a:solidFill>
                            <a:schemeClr val="tx1"/>
                          </a:solidFill>
                          <a:latin typeface="Verdana"/>
                        </a:rPr>
                        <a:t>understøtter </a:t>
                      </a:r>
                      <a:r>
                        <a:rPr lang="da-DK" sz="900" dirty="0">
                          <a:solidFill>
                            <a:schemeClr val="tx1"/>
                          </a:solidFill>
                          <a:latin typeface="Verdana"/>
                          <a:ea typeface="Verdana"/>
                          <a:cs typeface="Verdana" panose="020B0604030504040204" pitchFamily="34" charset="0"/>
                        </a:rPr>
                        <a:t>de organisatoriske strukturer </a:t>
                      </a:r>
                      <a:r>
                        <a:rPr lang="da-DK" sz="900" b="1" dirty="0">
                          <a:solidFill>
                            <a:schemeClr val="tx1"/>
                          </a:solidFill>
                          <a:latin typeface="Verdana"/>
                          <a:ea typeface="Verdana"/>
                          <a:cs typeface="Verdana" panose="020B0604030504040204" pitchFamily="34" charset="0"/>
                        </a:rPr>
                        <a:t>kommunikation</a:t>
                      </a:r>
                      <a:r>
                        <a:rPr lang="da-DK" sz="900" dirty="0">
                          <a:solidFill>
                            <a:schemeClr val="tx1"/>
                          </a:solidFill>
                          <a:latin typeface="Verdana"/>
                          <a:ea typeface="Verdana"/>
                          <a:cs typeface="Verdana" panose="020B0604030504040204" pitchFamily="34" charset="0"/>
                        </a:rPr>
                        <a:t> af den overordnede fremgang og resultater til topledelsen og relevante interessenter?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292877855"/>
                  </a:ext>
                </a:extLst>
              </a:tr>
              <a:tr h="370840">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002650"/>
                  </a:ext>
                </a:extLst>
              </a:tr>
              <a:tr h="370840">
                <a:tc>
                  <a:txBody>
                    <a:bodyPr/>
                    <a:lstStyle/>
                    <a:p>
                      <a:r>
                        <a:rPr lang="da-DK" sz="900" b="0" dirty="0">
                          <a:latin typeface="Verdana" panose="020B0604030504040204" pitchFamily="34" charset="0"/>
                          <a:ea typeface="Verdana" panose="020B0604030504040204" pitchFamily="34" charset="0"/>
                          <a:cs typeface="Verdana" panose="020B0604030504040204" pitchFamily="34" charset="0"/>
                        </a:rPr>
                        <a:t>Samlet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900" b="0" i="0" dirty="0">
                          <a:latin typeface="Verdana" panose="020B0604030504040204" pitchFamily="34" charset="0"/>
                          <a:ea typeface="Verdana" panose="020B0604030504040204" pitchFamily="34" charset="0"/>
                          <a:cs typeface="Verdana" panose="020B0604030504040204" pitchFamily="34" charset="0"/>
                        </a:rPr>
                        <a:t>Den </a:t>
                      </a:r>
                      <a:r>
                        <a:rPr lang="da-DK" sz="900" b="1" i="0" dirty="0">
                          <a:latin typeface="Verdana" panose="020B0604030504040204" pitchFamily="34" charset="0"/>
                          <a:ea typeface="Verdana" panose="020B0604030504040204" pitchFamily="34" charset="0"/>
                          <a:cs typeface="Verdana" panose="020B0604030504040204" pitchFamily="34" charset="0"/>
                        </a:rPr>
                        <a:t>samlede vurdering</a:t>
                      </a:r>
                      <a:r>
                        <a:rPr lang="da-DK" sz="900" b="1" i="0" baseline="0" dirty="0">
                          <a:latin typeface="Verdana" panose="020B0604030504040204" pitchFamily="34" charset="0"/>
                          <a:ea typeface="Verdana" panose="020B0604030504040204" pitchFamily="34" charset="0"/>
                          <a:cs typeface="Verdana" panose="020B0604030504040204" pitchFamily="34" charset="0"/>
                        </a:rPr>
                        <a:t> </a:t>
                      </a:r>
                      <a:r>
                        <a:rPr lang="da-DK" sz="900" b="0" i="0" baseline="0" dirty="0">
                          <a:latin typeface="Verdana" panose="020B0604030504040204" pitchFamily="34" charset="0"/>
                          <a:ea typeface="Verdana" panose="020B0604030504040204" pitchFamily="34" charset="0"/>
                          <a:cs typeface="Verdana" panose="020B0604030504040204" pitchFamily="34" charset="0"/>
                        </a:rPr>
                        <a:t>af </a:t>
                      </a:r>
                      <a:r>
                        <a:rPr lang="da-DK" sz="900" i="0" dirty="0">
                          <a:latin typeface="Verdana" panose="020B0604030504040204" pitchFamily="34" charset="0"/>
                          <a:ea typeface="Verdana" panose="020B0604030504040204" pitchFamily="34" charset="0"/>
                          <a:cs typeface="Verdana" panose="020B0604030504040204" pitchFamily="34" charset="0"/>
                        </a:rPr>
                        <a:t>Strukturer og samarbejde?</a:t>
                      </a:r>
                      <a:endParaRPr lang="da-DK" sz="900" b="0" i="0"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79479858"/>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929587333"/>
              </p:ext>
            </p:extLst>
          </p:nvPr>
        </p:nvGraphicFramePr>
        <p:xfrm>
          <a:off x="8462686" y="877428"/>
          <a:ext cx="3600000" cy="5940000"/>
        </p:xfrm>
        <a:graphic>
          <a:graphicData uri="http://schemas.openxmlformats.org/drawingml/2006/table">
            <a:tbl>
              <a:tblPr firstRow="1" bandRow="1">
                <a:tableStyleId>{2D5ABB26-0587-4C30-8999-92F81FD0307C}</a:tableStyleId>
              </a:tblPr>
              <a:tblGrid>
                <a:gridCol w="3600000">
                  <a:extLst>
                    <a:ext uri="{9D8B030D-6E8A-4147-A177-3AD203B41FA5}">
                      <a16:colId xmlns:a16="http://schemas.microsoft.com/office/drawing/2014/main" val="3710683359"/>
                    </a:ext>
                  </a:extLst>
                </a:gridCol>
              </a:tblGrid>
              <a:tr h="360000">
                <a:tc>
                  <a:txBody>
                    <a:bodyPr/>
                    <a:lstStyle/>
                    <a:p>
                      <a:r>
                        <a:rPr lang="da-DK" sz="1000" b="1" i="0" dirty="0">
                          <a:latin typeface="Verdana" panose="020B0604030504040204" pitchFamily="34" charset="0"/>
                          <a:ea typeface="Verdana" panose="020B0604030504040204" pitchFamily="34" charset="0"/>
                          <a:cs typeface="Verdana" panose="020B0604030504040204" pitchFamily="34" charset="0"/>
                        </a:rPr>
                        <a:t>Hvad gør vi særlig godt?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840639007"/>
                  </a:ext>
                </a:extLst>
              </a:tr>
              <a:tr h="21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sz="9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066318"/>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b="1" dirty="0">
                          <a:latin typeface="Verdana" panose="020B0604030504040204" pitchFamily="34" charset="0"/>
                          <a:ea typeface="Verdana" panose="020B0604030504040204" pitchFamily="34" charset="0"/>
                          <a:cs typeface="Verdana" panose="020B0604030504040204" pitchFamily="34" charset="0"/>
                        </a:rPr>
                        <a:t>Hvad skal vi fokusere på at </a:t>
                      </a:r>
                      <a:r>
                        <a:rPr lang="da-DK" sz="1000" b="1" baseline="0" dirty="0">
                          <a:latin typeface="Verdana" panose="020B0604030504040204" pitchFamily="34" charset="0"/>
                          <a:ea typeface="Verdana" panose="020B0604030504040204" pitchFamily="34" charset="0"/>
                          <a:cs typeface="Verdana" panose="020B0604030504040204" pitchFamily="34" charset="0"/>
                        </a:rPr>
                        <a:t>forbedre?</a:t>
                      </a:r>
                      <a:endParaRPr lang="da-DK" sz="1000" b="1" dirty="0">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74802212"/>
                  </a:ext>
                </a:extLst>
              </a:tr>
              <a:tr h="2160000">
                <a:tc>
                  <a:txBody>
                    <a:bodyPr/>
                    <a:lstStyle/>
                    <a:p>
                      <a:endParaRPr lang="da-DK" sz="9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4646682"/>
                  </a:ext>
                </a:extLst>
              </a:tr>
              <a:tr h="360000">
                <a:tc>
                  <a:txBody>
                    <a:bodyPr/>
                    <a:lstStyle/>
                    <a:p>
                      <a:r>
                        <a:rPr lang="da-DK" sz="1000" b="1" kern="1200" dirty="0">
                          <a:solidFill>
                            <a:schemeClr val="tx1"/>
                          </a:solidFill>
                          <a:latin typeface="Verdana"/>
                          <a:ea typeface="Verdana"/>
                          <a:cs typeface="Verdana" panose="020B0604030504040204" pitchFamily="34" charset="0"/>
                        </a:rPr>
                        <a:t>Udfyldt af</a:t>
                      </a:r>
                      <a:endParaRPr lang="da-DK" sz="1000" b="1" kern="1200" baseline="0" dirty="0">
                        <a:solidFill>
                          <a:schemeClr val="tx1"/>
                        </a:solidFill>
                        <a:latin typeface="Verdana"/>
                        <a:ea typeface="Verdana"/>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20210887"/>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900" b="0" dirty="0">
                          <a:latin typeface="Verdana" panose="020B0604030504040204" pitchFamily="34" charset="0"/>
                          <a:ea typeface="Verdana" panose="020B0604030504040204" pitchFamily="34" charset="0"/>
                          <a:cs typeface="Verdana" panose="020B0604030504040204" pitchFamily="34" charset="0"/>
                        </a:rPr>
                        <a:t>(</a:t>
                      </a:r>
                      <a:r>
                        <a:rPr lang="da-DK" sz="900" b="0" i="1" dirty="0">
                          <a:latin typeface="Verdana" panose="020B0604030504040204" pitchFamily="34" charset="0"/>
                          <a:ea typeface="Verdana" panose="020B0604030504040204" pitchFamily="34" charset="0"/>
                          <a:cs typeface="Verdana" panose="020B0604030504040204" pitchFamily="34" charset="0"/>
                        </a:rPr>
                        <a:t>Navn,</a:t>
                      </a:r>
                      <a:r>
                        <a:rPr lang="da-DK" sz="900" b="0" i="1" baseline="0" dirty="0">
                          <a:latin typeface="Verdana" panose="020B0604030504040204" pitchFamily="34" charset="0"/>
                          <a:ea typeface="Verdana" panose="020B0604030504040204" pitchFamily="34" charset="0"/>
                          <a:cs typeface="Verdana" panose="020B0604030504040204" pitchFamily="34" charset="0"/>
                        </a:rPr>
                        <a:t> Titel, Organisatorisk placering</a:t>
                      </a:r>
                      <a:r>
                        <a:rPr lang="da-DK" sz="900" b="0" baseline="0" dirty="0">
                          <a:latin typeface="Verdana" panose="020B0604030504040204" pitchFamily="34" charset="0"/>
                          <a:ea typeface="Verdana" panose="020B0604030504040204" pitchFamily="34" charset="0"/>
                          <a:cs typeface="Verdana" panose="020B0604030504040204" pitchFamily="34" charset="0"/>
                        </a:rPr>
                        <a:t>)</a:t>
                      </a:r>
                    </a:p>
                    <a:p>
                      <a:endParaRPr lang="da-DK" sz="9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832658"/>
                  </a:ext>
                </a:extLst>
              </a:tr>
            </a:tbl>
          </a:graphicData>
        </a:graphic>
      </p:graphicFrame>
      <p:graphicFrame>
        <p:nvGraphicFramePr>
          <p:cNvPr id="3" name="Tabel 2">
            <a:extLst>
              <a:ext uri="{FF2B5EF4-FFF2-40B4-BE49-F238E27FC236}">
                <a16:creationId xmlns:a16="http://schemas.microsoft.com/office/drawing/2014/main" id="{873D3360-6A57-42E8-9FE7-68D3BDFFC268}"/>
              </a:ext>
            </a:extLst>
          </p:cNvPr>
          <p:cNvGraphicFramePr>
            <a:graphicFrameLocks noGrp="1"/>
          </p:cNvGraphicFramePr>
          <p:nvPr>
            <p:extLst>
              <p:ext uri="{D42A27DB-BD31-4B8C-83A1-F6EECF244321}">
                <p14:modId xmlns:p14="http://schemas.microsoft.com/office/powerpoint/2010/main" val="4281386691"/>
              </p:ext>
            </p:extLst>
          </p:nvPr>
        </p:nvGraphicFramePr>
        <p:xfrm>
          <a:off x="55871" y="6466788"/>
          <a:ext cx="4685810" cy="350640"/>
        </p:xfrm>
        <a:graphic>
          <a:graphicData uri="http://schemas.openxmlformats.org/drawingml/2006/table">
            <a:tbl>
              <a:tblPr firstRow="1" bandRow="1">
                <a:tableStyleId>{2D5ABB26-0587-4C30-8999-92F81FD0307C}</a:tableStyleId>
              </a:tblPr>
              <a:tblGrid>
                <a:gridCol w="937162">
                  <a:extLst>
                    <a:ext uri="{9D8B030D-6E8A-4147-A177-3AD203B41FA5}">
                      <a16:colId xmlns:a16="http://schemas.microsoft.com/office/drawing/2014/main" val="2288646901"/>
                    </a:ext>
                  </a:extLst>
                </a:gridCol>
                <a:gridCol w="937162">
                  <a:extLst>
                    <a:ext uri="{9D8B030D-6E8A-4147-A177-3AD203B41FA5}">
                      <a16:colId xmlns:a16="http://schemas.microsoft.com/office/drawing/2014/main" val="1755846316"/>
                    </a:ext>
                  </a:extLst>
                </a:gridCol>
                <a:gridCol w="937162">
                  <a:extLst>
                    <a:ext uri="{9D8B030D-6E8A-4147-A177-3AD203B41FA5}">
                      <a16:colId xmlns:a16="http://schemas.microsoft.com/office/drawing/2014/main" val="1100586217"/>
                    </a:ext>
                  </a:extLst>
                </a:gridCol>
                <a:gridCol w="937162">
                  <a:extLst>
                    <a:ext uri="{9D8B030D-6E8A-4147-A177-3AD203B41FA5}">
                      <a16:colId xmlns:a16="http://schemas.microsoft.com/office/drawing/2014/main" val="4027330119"/>
                    </a:ext>
                  </a:extLst>
                </a:gridCol>
                <a:gridCol w="937162">
                  <a:extLst>
                    <a:ext uri="{9D8B030D-6E8A-4147-A177-3AD203B41FA5}">
                      <a16:colId xmlns:a16="http://schemas.microsoft.com/office/drawing/2014/main" val="305885848"/>
                    </a:ext>
                  </a:extLst>
                </a:gridCol>
              </a:tblGrid>
              <a:tr h="350640">
                <a:tc>
                  <a:txBody>
                    <a:bodyPr/>
                    <a:lstStyle/>
                    <a:p>
                      <a:pPr algn="ctr">
                        <a:spcBef>
                          <a:spcPts val="1000"/>
                        </a:spcBef>
                        <a:spcAft>
                          <a:spcPts val="0"/>
                        </a:spcAft>
                      </a:pPr>
                      <a:r>
                        <a:rPr lang="da-DK" sz="700" b="0" dirty="0">
                          <a:effectLst/>
                          <a:latin typeface="Verdana" panose="020B0604030504040204" pitchFamily="34" charset="0"/>
                          <a:ea typeface="Verdana" panose="020B0604030504040204" pitchFamily="34" charset="0"/>
                          <a:cs typeface="Verdana" panose="020B0604030504040204" pitchFamily="34" charset="0"/>
                        </a:rPr>
                        <a:t>Meget langt fra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Utilstrækkeligt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Tilstrækkeligt / Jævnt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Godt</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spcBef>
                          <a:spcPts val="1000"/>
                        </a:spcBef>
                        <a:spcAft>
                          <a:spcPts val="0"/>
                        </a:spcAft>
                      </a:pPr>
                      <a:r>
                        <a:rPr lang="da-DK" sz="700" b="0" kern="120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Meget tæt på optimalt scenarie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432011375"/>
                  </a:ext>
                </a:extLst>
              </a:tr>
            </a:tbl>
          </a:graphicData>
        </a:graphic>
      </p:graphicFrame>
    </p:spTree>
    <p:extLst>
      <p:ext uri="{BB962C8B-B14F-4D97-AF65-F5344CB8AC3E}">
        <p14:creationId xmlns:p14="http://schemas.microsoft.com/office/powerpoint/2010/main" val="128911149"/>
      </p:ext>
    </p:extLst>
  </p:cSld>
  <p:clrMapOvr>
    <a:masterClrMapping/>
  </p:clrMapOvr>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0970A81A929194FAEB30639F6211B30" ma:contentTypeVersion="4" ma:contentTypeDescription="Opret et nyt dokument." ma:contentTypeScope="" ma:versionID="d168b7c7f92fcdd00ed693ac9a702a83">
  <xsd:schema xmlns:xsd="http://www.w3.org/2001/XMLSchema" xmlns:xs="http://www.w3.org/2001/XMLSchema" xmlns:p="http://schemas.microsoft.com/office/2006/metadata/properties" xmlns:ns2="d3ebaea5-44ea-4175-a280-b966d957584a" targetNamespace="http://schemas.microsoft.com/office/2006/metadata/properties" ma:root="true" ma:fieldsID="1a1b89ff119c9a0b802783ca72f6b022" ns2:_="">
    <xsd:import namespace="d3ebaea5-44ea-4175-a280-b966d957584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ebaea5-44ea-4175-a280-b966d95758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873C12-4A42-4625-9A21-BAB0D400D6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ebaea5-44ea-4175-a280-b966d95758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F86020-749F-41EB-9444-C72700A16BDA}">
  <ds:schemaRefs>
    <ds:schemaRef ds:uri="http://purl.org/dc/elements/1.1/"/>
    <ds:schemaRef ds:uri="d3ebaea5-44ea-4175-a280-b966d957584a"/>
    <ds:schemaRef ds:uri="http://www.w3.org/XML/1998/namespace"/>
    <ds:schemaRef ds:uri="http://purl.org/dc/terms/"/>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8D56DA6-42DA-487A-9E67-E6FAC4FFFC9A}">
  <ds:schemaRefs>
    <ds:schemaRef ds:uri="http://schemas.microsoft.com/sharepoint/v3/contenttype/forms"/>
  </ds:schemaRefs>
</ds:datastoreItem>
</file>

<file path=docMetadata/LabelInfo.xml><?xml version="1.0" encoding="utf-8"?>
<clbl:labelList xmlns:clbl="http://schemas.microsoft.com/office/2020/mipLabelMetadata">
  <clbl:label id="{5ae0adb3-8717-46ff-a4b9-d0edecfe40f3}" enabled="0" method="" siteId="{5ae0adb3-8717-46ff-a4b9-d0edecfe40f3}" removed="1"/>
</clbl:labelList>
</file>

<file path=docProps/app.xml><?xml version="1.0" encoding="utf-8"?>
<Properties xmlns="http://schemas.openxmlformats.org/officeDocument/2006/extended-properties" xmlns:vt="http://schemas.openxmlformats.org/officeDocument/2006/docPropsVTypes">
  <TotalTime>0</TotalTime>
  <Words>4048</Words>
  <Application>Microsoft Office PowerPoint</Application>
  <PresentationFormat>Widescreen</PresentationFormat>
  <Paragraphs>618</Paragraphs>
  <Slides>21</Slides>
  <Notes>15</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21</vt:i4>
      </vt:variant>
    </vt:vector>
  </HeadingPairs>
  <TitlesOfParts>
    <vt:vector size="26" baseType="lpstr">
      <vt:lpstr>Arial</vt:lpstr>
      <vt:lpstr>Calibri</vt:lpstr>
      <vt:lpstr>Calibri Light</vt:lpstr>
      <vt:lpstr>Verdana</vt:lpstr>
      <vt:lpstr>Office-tema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Region Midtjylland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Dagsseminar 2023</dc:title>
  <dc:creator>Jonas Flintegård</dc:creator>
  <cp:lastModifiedBy>Dennis Pedersen</cp:lastModifiedBy>
  <cp:revision>826</cp:revision>
  <dcterms:created xsi:type="dcterms:W3CDTF">2023-04-13T19:19:01Z</dcterms:created>
  <dcterms:modified xsi:type="dcterms:W3CDTF">2025-06-20T11:26:32Z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0x01010080970A81A929194FAEB30639F6211B30</vt:lpwstr>
  </property>
</Properties>
</file>